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ECFF"/>
    <a:srgbClr val="FFCCCC"/>
    <a:srgbClr val="FF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48D76-FFA9-4558-B2EC-84B5CC2B6FEE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9C80-6A1F-4584-991C-D80EEB5EA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0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1%82%D1%80%D0%B0%D1%82%D0%B5%D0%B3%D0%B8%D1%87%D0%B5%D1%81%D0%BA%D0%BE%D0%B5_%D1%83%D0%BF%D1%80%D0%B0%D0%B2%D0%BB%D0%B5%D0%BD%D0%B8%D0%B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8984" y="185057"/>
            <a:ext cx="8610249" cy="741870"/>
          </a:xfrm>
        </p:spPr>
        <p:txBody>
          <a:bodyPr>
            <a:noAutofit/>
          </a:bodyPr>
          <a:lstStyle/>
          <a:p>
            <a:r>
              <a:rPr lang="ky-KG" b="1" dirty="0">
                <a:solidFill>
                  <a:srgbClr val="0070C0"/>
                </a:solidFill>
              </a:rPr>
              <a:t>ОшМУнун миссиясы:</a:t>
            </a:r>
            <a:r>
              <a:rPr lang="ky-KG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2784" y="926927"/>
            <a:ext cx="10126942" cy="5680702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y-KG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Компетенттүүлүк мамиле </a:t>
            </a: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менен </a:t>
            </a:r>
            <a:r>
              <a:rPr lang="ky-KG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заманбап </a:t>
            </a: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 берүү процессинде </a:t>
            </a:r>
            <a:r>
              <a:rPr lang="ky-KG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сапаттын кепилдигин камсыздоо</a:t>
            </a: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билим берүүнүн, илимдин жана маданияттын </a:t>
            </a:r>
            <a:r>
              <a:rPr lang="ky-KG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дүйнөлүк мейкиндигине интеграциялануу</a:t>
            </a: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жаштарда адептик, маданий жана илимий </a:t>
            </a:r>
            <a:r>
              <a:rPr lang="ky-KG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баалуулуктарды калыптандыруу</a:t>
            </a: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Мамлекеттин экономикалык, социалдык жана саясий </a:t>
            </a:r>
            <a:r>
              <a:rPr lang="ky-KG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өнүгүүсүн камсыздоо </a:t>
            </a: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үчүн өзүнүн </a:t>
            </a:r>
            <a:r>
              <a:rPr lang="ky-KG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интеллектуалдык потенциалын</a:t>
            </a: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илимде, өндүрүштө жана кесиптик ишмердүүлүгүндө </a:t>
            </a:r>
            <a:r>
              <a:rPr lang="ky-KG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жүзөгө ашыра ала турган </a:t>
            </a: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жогорку профессионалдык </a:t>
            </a:r>
            <a:r>
              <a:rPr lang="ky-KG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кадрларды даярдоо</a:t>
            </a: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Борбордук Азиядагы </a:t>
            </a:r>
            <a:r>
              <a:rPr lang="ky-KG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эң мыкты 5 университеттин </a:t>
            </a:r>
            <a:r>
              <a:rPr lang="ky-K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катарына кирүү.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42618" y="4319093"/>
            <a:ext cx="1153886" cy="77288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1</a:t>
            </a:r>
            <a:endParaRPr lang="ru-RU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0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8984" y="185057"/>
            <a:ext cx="5390015" cy="729344"/>
          </a:xfrm>
        </p:spPr>
        <p:txBody>
          <a:bodyPr>
            <a:normAutofit fontScale="90000"/>
          </a:bodyPr>
          <a:lstStyle/>
          <a:p>
            <a:r>
              <a:rPr lang="ky-KG" b="1" dirty="0">
                <a:solidFill>
                  <a:srgbClr val="0070C0"/>
                </a:solidFill>
              </a:rPr>
              <a:t>Миссия ОшГУ:</a:t>
            </a:r>
            <a:r>
              <a:rPr lang="ky-KG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2784" y="914401"/>
            <a:ext cx="10064312" cy="5837128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Обеспечение </a:t>
            </a:r>
            <a:r>
              <a:rPr lang="ky-KG" sz="2400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гарантии качества </a:t>
            </a:r>
            <a:r>
              <a:rPr lang="ru-RU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в 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современном образовательном процессе, основанном на </a:t>
            </a:r>
            <a:r>
              <a:rPr lang="ky-KG" sz="2400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компетентностном подходе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; </a:t>
            </a:r>
            <a:r>
              <a:rPr lang="ky-KG" sz="2400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интеграция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в мировое образовательное, научное и культурное пространство; </a:t>
            </a:r>
            <a:r>
              <a:rPr lang="ky-KG" sz="2400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формирование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у молодежи нравственных, культурных</a:t>
            </a:r>
            <a:r>
              <a:rPr lang="ru-RU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и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научных ценностей общества;</a:t>
            </a:r>
            <a:endParaRPr lang="ru-RU" sz="2400" b="1" dirty="0">
              <a:solidFill>
                <a:schemeClr val="tx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Подготовка </a:t>
            </a:r>
            <a:r>
              <a:rPr lang="ky-KG" sz="2400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высокопрофессиональных кадров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, </a:t>
            </a:r>
            <a:r>
              <a:rPr lang="ky-KG" sz="2400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способных реализовать 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свой </a:t>
            </a:r>
            <a:r>
              <a:rPr lang="ky-KG" sz="2400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интеллектуальный потенциал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в науке, производстве и профессиональной деятельности для </a:t>
            </a:r>
            <a:r>
              <a:rPr lang="ky-KG" sz="2400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обеспечения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экономического, социального и политического </a:t>
            </a:r>
            <a:r>
              <a:rPr lang="ky-KG" sz="2400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развития страны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;</a:t>
            </a:r>
            <a:endParaRPr lang="ru-RU" sz="2400" b="1" dirty="0">
              <a:solidFill>
                <a:schemeClr val="tx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В</a:t>
            </a:r>
            <a:r>
              <a:rPr lang="ru-RU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хождение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в число </a:t>
            </a:r>
            <a:r>
              <a:rPr lang="ky-KG" sz="2400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пяти лучших университетов </a:t>
            </a:r>
            <a:r>
              <a:rPr lang="ky-KG" sz="2400" b="1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Центральной Азии.</a:t>
            </a:r>
            <a:endParaRPr lang="ru-RU" sz="2400" b="1" dirty="0">
              <a:solidFill>
                <a:schemeClr val="tx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42618" y="4319093"/>
            <a:ext cx="1153886" cy="77288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2</a:t>
            </a:r>
            <a:endParaRPr lang="ru-RU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640839" cy="91659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Миссия </a:t>
            </a:r>
            <a:r>
              <a:rPr lang="ru-RU" sz="5400" b="1" dirty="0">
                <a:solidFill>
                  <a:srgbClr val="0070C0"/>
                </a:solidFill>
              </a:rPr>
              <a:t>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4997" y="1665962"/>
            <a:ext cx="9099615" cy="486009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Миссия </a:t>
            </a:r>
            <a:r>
              <a:rPr lang="ru-RU" sz="4400" dirty="0" smtClean="0">
                <a:solidFill>
                  <a:srgbClr val="0070C0"/>
                </a:solidFill>
              </a:rPr>
              <a:t>(англ. </a:t>
            </a:r>
            <a:r>
              <a:rPr lang="ru-RU" sz="4400" i="1" dirty="0" err="1">
                <a:solidFill>
                  <a:srgbClr val="0070C0"/>
                </a:solidFill>
              </a:rPr>
              <a:t>mission</a:t>
            </a:r>
            <a:r>
              <a:rPr lang="ru-RU" sz="4400" dirty="0">
                <a:solidFill>
                  <a:srgbClr val="0070C0"/>
                </a:solidFill>
              </a:rPr>
              <a:t>) — основная </a:t>
            </a:r>
            <a:r>
              <a:rPr lang="ru-RU" sz="4400" dirty="0">
                <a:solidFill>
                  <a:srgbClr val="C00000"/>
                </a:solidFill>
              </a:rPr>
              <a:t>цель</a:t>
            </a:r>
            <a:r>
              <a:rPr lang="ru-RU" sz="4400" dirty="0">
                <a:solidFill>
                  <a:srgbClr val="0070C0"/>
                </a:solidFill>
              </a:rPr>
              <a:t> организации, </a:t>
            </a:r>
            <a:r>
              <a:rPr lang="ru-RU" sz="4400" dirty="0">
                <a:solidFill>
                  <a:srgbClr val="C00000"/>
                </a:solidFill>
              </a:rPr>
              <a:t>смысл</a:t>
            </a:r>
            <a:r>
              <a:rPr lang="ru-RU" sz="4400" dirty="0">
                <a:solidFill>
                  <a:srgbClr val="0070C0"/>
                </a:solidFill>
              </a:rPr>
              <a:t> её существования. </a:t>
            </a:r>
            <a:endParaRPr lang="ru-RU" sz="4400" dirty="0" smtClean="0">
              <a:solidFill>
                <a:srgbClr val="0070C0"/>
              </a:solidFill>
            </a:endParaRPr>
          </a:p>
          <a:p>
            <a:r>
              <a:rPr lang="ru-RU" sz="4400" b="1" dirty="0" smtClean="0">
                <a:solidFill>
                  <a:srgbClr val="0070C0"/>
                </a:solidFill>
              </a:rPr>
              <a:t>Миссия</a:t>
            </a:r>
            <a:r>
              <a:rPr lang="ru-RU" sz="4400" dirty="0" smtClean="0">
                <a:solidFill>
                  <a:srgbClr val="0070C0"/>
                </a:solidFill>
              </a:rPr>
              <a:t> </a:t>
            </a:r>
            <a:r>
              <a:rPr lang="ru-RU" sz="4400" dirty="0">
                <a:solidFill>
                  <a:srgbClr val="0070C0"/>
                </a:solidFill>
              </a:rPr>
              <a:t>— одно из основополагающих понятий </a:t>
            </a:r>
            <a:r>
              <a:rPr lang="ru-RU" sz="4400" dirty="0">
                <a:solidFill>
                  <a:srgbClr val="0070C0"/>
                </a:solidFill>
                <a:hlinkClick r:id="rId2" tooltip="Стратегическое управление"/>
              </a:rPr>
              <a:t>стратегического управления</a:t>
            </a:r>
            <a:r>
              <a:rPr lang="ru-RU" sz="44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92514" y="761702"/>
            <a:ext cx="1085141" cy="36564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3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6275" y="317325"/>
            <a:ext cx="9613182" cy="642167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Миссия </a:t>
            </a:r>
            <a:r>
              <a:rPr lang="ru-RU" sz="4000" b="1" dirty="0">
                <a:solidFill>
                  <a:srgbClr val="0070C0"/>
                </a:solidFill>
              </a:rPr>
              <a:t>— это основная общая цель организации — четко выраженная причина её существования. </a:t>
            </a:r>
          </a:p>
          <a:p>
            <a:r>
              <a:rPr lang="ru-RU" sz="4000" b="1" dirty="0">
                <a:solidFill>
                  <a:srgbClr val="0070C0"/>
                </a:solidFill>
              </a:rPr>
              <a:t>Цели вырабатываются для осуществления этой </a:t>
            </a:r>
            <a:r>
              <a:rPr lang="ru-RU" sz="4000" b="1" dirty="0" smtClean="0">
                <a:solidFill>
                  <a:srgbClr val="0070C0"/>
                </a:solidFill>
              </a:rPr>
              <a:t>миссии.</a:t>
            </a:r>
          </a:p>
          <a:p>
            <a:r>
              <a:rPr lang="ru-RU" sz="4000" b="1" dirty="0">
                <a:solidFill>
                  <a:srgbClr val="0070C0"/>
                </a:solidFill>
              </a:rPr>
              <a:t>Миссия организации определяется на этапе становления организации и редко </a:t>
            </a:r>
            <a:r>
              <a:rPr lang="ru-RU" sz="4000" b="1" dirty="0" smtClean="0">
                <a:solidFill>
                  <a:srgbClr val="0070C0"/>
                </a:solidFill>
              </a:rPr>
              <a:t>меняется. 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92514" y="761702"/>
            <a:ext cx="1085141" cy="36564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006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9254" y="98016"/>
            <a:ext cx="9682582" cy="1029326"/>
          </a:xfrm>
        </p:spPr>
        <p:txBody>
          <a:bodyPr>
            <a:noAutofit/>
          </a:bodyPr>
          <a:lstStyle/>
          <a:p>
            <a:r>
              <a:rPr lang="ru-RU" sz="3400" b="1" dirty="0">
                <a:solidFill>
                  <a:srgbClr val="C00000"/>
                </a:solidFill>
              </a:rPr>
              <a:t>Миссия должен раскрывать </a:t>
            </a:r>
            <a:r>
              <a:rPr lang="ru-RU" sz="3400" b="1" dirty="0" smtClean="0">
                <a:solidFill>
                  <a:srgbClr val="C00000"/>
                </a:solidFill>
              </a:rPr>
              <a:t>следующие </a:t>
            </a:r>
            <a:r>
              <a:rPr lang="ru-RU" sz="3400" b="1" dirty="0">
                <a:solidFill>
                  <a:srgbClr val="C00000"/>
                </a:solidFill>
              </a:rPr>
              <a:t>аспекты деятельности:</a:t>
            </a:r>
            <a:br>
              <a:rPr lang="ru-RU" sz="3400" b="1" dirty="0">
                <a:solidFill>
                  <a:srgbClr val="C00000"/>
                </a:solidFill>
              </a:rPr>
            </a:br>
            <a:endParaRPr lang="ru-RU" sz="3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9254" y="1365337"/>
            <a:ext cx="9807842" cy="4885151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Цель функционирования организации</a:t>
            </a:r>
            <a:r>
              <a:rPr lang="ru-RU" sz="3600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Область </a:t>
            </a:r>
            <a:r>
              <a:rPr lang="ru-RU" sz="3600" b="1" dirty="0">
                <a:solidFill>
                  <a:srgbClr val="0070C0"/>
                </a:solidFill>
              </a:rPr>
              <a:t>деятельности организации</a:t>
            </a:r>
            <a:r>
              <a:rPr lang="ru-RU" sz="3600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Методы </a:t>
            </a:r>
            <a:r>
              <a:rPr lang="ru-RU" sz="3600" b="1" dirty="0">
                <a:solidFill>
                  <a:srgbClr val="0070C0"/>
                </a:solidFill>
              </a:rPr>
              <a:t>достижения поставленных целей</a:t>
            </a:r>
            <a:r>
              <a:rPr lang="ru-RU" sz="3600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Методы </a:t>
            </a:r>
            <a:r>
              <a:rPr lang="ru-RU" sz="3600" b="1" dirty="0">
                <a:solidFill>
                  <a:srgbClr val="0070C0"/>
                </a:solidFill>
              </a:rPr>
              <a:t>взаимодействия организации с обществом (социальная политика </a:t>
            </a:r>
            <a:r>
              <a:rPr lang="ru-RU" sz="3600" b="1" dirty="0" smtClean="0">
                <a:solidFill>
                  <a:srgbClr val="0070C0"/>
                </a:solidFill>
              </a:rPr>
              <a:t>организации),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Философия организации.</a:t>
            </a:r>
            <a:r>
              <a:rPr lang="ru-RU" sz="3600" b="1" dirty="0">
                <a:solidFill>
                  <a:srgbClr val="0070C0"/>
                </a:solidFill>
              </a:rPr>
              <a:t/>
            </a:r>
            <a:br>
              <a:rPr lang="ru-RU" sz="3600" b="1" dirty="0">
                <a:solidFill>
                  <a:srgbClr val="0070C0"/>
                </a:solidFill>
              </a:rPr>
            </a:br>
            <a:endParaRPr lang="ru-RU" sz="3600" dirty="0" smtClean="0">
              <a:solidFill>
                <a:srgbClr val="0070C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92514" y="761702"/>
            <a:ext cx="1085141" cy="36564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866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238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Aharoni</vt:lpstr>
      <vt:lpstr>Arial</vt:lpstr>
      <vt:lpstr>Arial Black</vt:lpstr>
      <vt:lpstr>Calibri</vt:lpstr>
      <vt:lpstr>Century Gothic</vt:lpstr>
      <vt:lpstr>Times New Roman</vt:lpstr>
      <vt:lpstr>Wingdings 3</vt:lpstr>
      <vt:lpstr>Легкий дым</vt:lpstr>
      <vt:lpstr>ОшМУнун миссиясы: </vt:lpstr>
      <vt:lpstr>Миссия ОшГУ: </vt:lpstr>
      <vt:lpstr>Миссия организации</vt:lpstr>
      <vt:lpstr>Презентация PowerPoint</vt:lpstr>
      <vt:lpstr>Миссия должен раскрывать следующие аспекты деятельности: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Миссия ОшГУ:</dc:title>
  <dc:creator>Сопуев А</dc:creator>
  <cp:lastModifiedBy>Адам</cp:lastModifiedBy>
  <cp:revision>20</cp:revision>
  <dcterms:created xsi:type="dcterms:W3CDTF">2017-06-13T10:38:50Z</dcterms:created>
  <dcterms:modified xsi:type="dcterms:W3CDTF">2017-09-30T03:40:56Z</dcterms:modified>
</cp:coreProperties>
</file>