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6" r:id="rId1"/>
  </p:sldMasterIdLst>
  <p:sldIdLst>
    <p:sldId id="256" r:id="rId2"/>
    <p:sldId id="293" r:id="rId3"/>
    <p:sldId id="257" r:id="rId4"/>
    <p:sldId id="258" r:id="rId5"/>
    <p:sldId id="259" r:id="rId6"/>
    <p:sldId id="267" r:id="rId7"/>
    <p:sldId id="260" r:id="rId8"/>
    <p:sldId id="262" r:id="rId9"/>
    <p:sldId id="263" r:id="rId10"/>
    <p:sldId id="264" r:id="rId11"/>
    <p:sldId id="280" r:id="rId12"/>
    <p:sldId id="281" r:id="rId13"/>
    <p:sldId id="282" r:id="rId14"/>
    <p:sldId id="265" r:id="rId15"/>
    <p:sldId id="261" r:id="rId16"/>
    <p:sldId id="266" r:id="rId17"/>
    <p:sldId id="268" r:id="rId18"/>
    <p:sldId id="269" r:id="rId19"/>
    <p:sldId id="270" r:id="rId20"/>
    <p:sldId id="271" r:id="rId21"/>
    <p:sldId id="272" r:id="rId22"/>
    <p:sldId id="273" r:id="rId23"/>
    <p:sldId id="274" r:id="rId24"/>
    <p:sldId id="275" r:id="rId25"/>
    <p:sldId id="276" r:id="rId26"/>
    <p:sldId id="288" r:id="rId27"/>
    <p:sldId id="277" r:id="rId28"/>
    <p:sldId id="278" r:id="rId29"/>
    <p:sldId id="289" r:id="rId30"/>
    <p:sldId id="279" r:id="rId31"/>
    <p:sldId id="290" r:id="rId32"/>
    <p:sldId id="291" r:id="rId33"/>
    <p:sldId id="284" r:id="rId34"/>
    <p:sldId id="285" r:id="rId35"/>
    <p:sldId id="286" r:id="rId36"/>
    <p:sldId id="287"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32" d="100"/>
          <a:sy n="32" d="100"/>
        </p:scale>
        <p:origin x="-317"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183609423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174111881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36603222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147858941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85676035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53639619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374094037"/>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75152899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309169644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26756290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16873218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pPr/>
              <a:t>3/7/2018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320303112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pPr/>
              <a:t>3/7/2018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122900699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pPr/>
              <a:t>3/7/2018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133547737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2213747127"/>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pPr/>
              <a:t>3/7/2018</a:t>
            </a:fld>
            <a:endParaRPr lang="en-US" dirty="0"/>
          </a:p>
        </p:txBody>
      </p:sp>
    </p:spTree>
    <p:extLst>
      <p:ext uri="{BB962C8B-B14F-4D97-AF65-F5344CB8AC3E}">
        <p14:creationId xmlns="" xmlns:p14="http://schemas.microsoft.com/office/powerpoint/2010/main" val="240074626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pPr/>
              <a:t>3/7/2018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02111984F565}" type="slidenum">
              <a:rPr lang="en-US" smtClean="0"/>
              <a:pPr/>
              <a:t>‹#›</a:t>
            </a:fld>
            <a:endParaRPr lang="en-US" dirty="0"/>
          </a:p>
        </p:txBody>
      </p:sp>
    </p:spTree>
    <p:extLst>
      <p:ext uri="{BB962C8B-B14F-4D97-AF65-F5344CB8AC3E}">
        <p14:creationId xmlns="" xmlns:p14="http://schemas.microsoft.com/office/powerpoint/2010/main" val="2008383069"/>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 id="2147484048" r:id="rId12"/>
    <p:sldLayoutId id="2147484049" r:id="rId13"/>
    <p:sldLayoutId id="2147484050" r:id="rId14"/>
    <p:sldLayoutId id="2147484051" r:id="rId15"/>
    <p:sldLayoutId id="2147484052" r:id="rId16"/>
  </p:sldLayoutIdLst>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 y="1447800"/>
            <a:ext cx="9208394" cy="3329581"/>
          </a:xfrm>
        </p:spPr>
        <p:txBody>
          <a:bodyPr/>
          <a:lstStyle/>
          <a:p>
            <a:pPr algn="ctr"/>
            <a:r>
              <a:rPr lang="ru-RU" sz="3200" dirty="0" smtClean="0">
                <a:solidFill>
                  <a:srgbClr val="00B050"/>
                </a:solidFill>
              </a:rPr>
              <a:t>Тема:</a:t>
            </a:r>
            <a:r>
              <a:rPr lang="ru-RU" sz="3200" dirty="0" smtClean="0"/>
              <a:t> </a:t>
            </a:r>
            <a:r>
              <a:rPr lang="ru-RU" sz="5400" dirty="0" smtClean="0">
                <a:solidFill>
                  <a:srgbClr val="FF0000"/>
                </a:solidFill>
              </a:rPr>
              <a:t>Эмбриология и пороки развития мужских половых органов</a:t>
            </a:r>
            <a:endParaRPr lang="ru-RU" sz="5400" dirty="0">
              <a:solidFill>
                <a:srgbClr val="FF0000"/>
              </a:solidFill>
            </a:endParaRPr>
          </a:p>
        </p:txBody>
      </p:sp>
      <p:sp>
        <p:nvSpPr>
          <p:cNvPr id="3" name="Подзаголовок 2"/>
          <p:cNvSpPr>
            <a:spLocks noGrp="1"/>
          </p:cNvSpPr>
          <p:nvPr>
            <p:ph type="subTitle" idx="1"/>
          </p:nvPr>
        </p:nvSpPr>
        <p:spPr>
          <a:xfrm>
            <a:off x="-392291" y="5872085"/>
            <a:ext cx="4996489" cy="861420"/>
          </a:xfrm>
        </p:spPr>
        <p:txBody>
          <a:bodyPr>
            <a:normAutofit/>
          </a:bodyPr>
          <a:lstStyle/>
          <a:p>
            <a:endParaRPr lang="ru-RU" dirty="0" smtClean="0">
              <a:solidFill>
                <a:srgbClr val="00B050"/>
              </a:solidFill>
            </a:endParaRPr>
          </a:p>
          <a:p>
            <a:pPr algn="l"/>
            <a:r>
              <a:rPr lang="ru-RU" dirty="0">
                <a:solidFill>
                  <a:srgbClr val="00B050"/>
                </a:solidFill>
              </a:rPr>
              <a:t>	</a:t>
            </a:r>
            <a:r>
              <a:rPr lang="ru-RU" dirty="0" smtClean="0">
                <a:solidFill>
                  <a:srgbClr val="00B050"/>
                </a:solidFill>
              </a:rPr>
              <a:t>	 </a:t>
            </a:r>
            <a:endParaRPr lang="ru-RU" dirty="0">
              <a:solidFill>
                <a:srgbClr val="00B050"/>
              </a:solidFill>
            </a:endParaRPr>
          </a:p>
        </p:txBody>
      </p:sp>
      <p:sp>
        <p:nvSpPr>
          <p:cNvPr id="4" name="Прямоугольник 3"/>
          <p:cNvSpPr/>
          <p:nvPr/>
        </p:nvSpPr>
        <p:spPr>
          <a:xfrm>
            <a:off x="2383766" y="327652"/>
            <a:ext cx="6096000" cy="1323439"/>
          </a:xfrm>
          <a:prstGeom prst="rect">
            <a:avLst/>
          </a:prstGeom>
        </p:spPr>
        <p:txBody>
          <a:bodyPr>
            <a:spAutoFit/>
          </a:bodyPr>
          <a:lstStyle/>
          <a:p>
            <a:pPr algn="ctr"/>
            <a:r>
              <a:rPr lang="ru-RU" altLang="ru-RU" sz="2000" dirty="0" smtClean="0"/>
              <a:t>Кафедра </a:t>
            </a:r>
            <a:br>
              <a:rPr lang="ru-RU" altLang="ru-RU" sz="2000" dirty="0" smtClean="0"/>
            </a:br>
            <a:r>
              <a:rPr lang="ru-RU" altLang="ru-RU" sz="2000" dirty="0" smtClean="0"/>
              <a:t>Урологии, оперативной хирургии и </a:t>
            </a:r>
            <a:r>
              <a:rPr lang="ru-RU" altLang="ru-RU" sz="2000" dirty="0" err="1" smtClean="0"/>
              <a:t>дерматовенерологии</a:t>
            </a:r>
            <a:r>
              <a:rPr lang="ru-RU" altLang="ru-RU" sz="2000" dirty="0" smtClean="0"/>
              <a:t> медицинского факультета Ош ГУ</a:t>
            </a:r>
            <a:endParaRPr lang="ru-RU" sz="2000" dirty="0"/>
          </a:p>
        </p:txBody>
      </p:sp>
    </p:spTree>
    <p:extLst>
      <p:ext uri="{BB962C8B-B14F-4D97-AF65-F5344CB8AC3E}">
        <p14:creationId xmlns="" xmlns:p14="http://schemas.microsoft.com/office/powerpoint/2010/main" val="254070928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4455" y="532327"/>
            <a:ext cx="8596668" cy="1320800"/>
          </a:xfrm>
        </p:spPr>
        <p:txBody>
          <a:bodyPr>
            <a:normAutofit fontScale="90000"/>
          </a:bodyPr>
          <a:lstStyle/>
          <a:p>
            <a:r>
              <a:rPr lang="ru-RU" dirty="0" smtClean="0"/>
              <a:t> </a:t>
            </a:r>
            <a:r>
              <a:rPr lang="ru-RU" dirty="0">
                <a:solidFill>
                  <a:srgbClr val="FF0000"/>
                </a:solidFill>
                <a:latin typeface="Calibri" panose="020F0502020204030204" pitchFamily="34" charset="0"/>
              </a:rPr>
              <a:t>1. Крипторхизм, обусловленный ретенцией (задержкой) яичка. </a:t>
            </a:r>
            <a:br>
              <a:rPr lang="ru-RU" dirty="0">
                <a:solidFill>
                  <a:srgbClr val="FF0000"/>
                </a:solidFill>
                <a:latin typeface="Calibri" panose="020F0502020204030204" pitchFamily="34" charset="0"/>
              </a:rPr>
            </a:br>
            <a:endParaRPr lang="ru-RU" dirty="0"/>
          </a:p>
        </p:txBody>
      </p:sp>
      <p:sp>
        <p:nvSpPr>
          <p:cNvPr id="3" name="Объект 2"/>
          <p:cNvSpPr>
            <a:spLocks noGrp="1"/>
          </p:cNvSpPr>
          <p:nvPr>
            <p:ph idx="1"/>
          </p:nvPr>
        </p:nvSpPr>
        <p:spPr>
          <a:xfrm>
            <a:off x="218941" y="2253803"/>
            <a:ext cx="11178862" cy="4726546"/>
          </a:xfrm>
        </p:spPr>
        <p:txBody>
          <a:bodyPr>
            <a:noAutofit/>
          </a:bodyPr>
          <a:lstStyle/>
          <a:p>
            <a:pPr>
              <a:buFont typeface="Wingdings" panose="05000000000000000000" pitchFamily="2" charset="2"/>
              <a:buChar char="v"/>
            </a:pPr>
            <a:r>
              <a:rPr lang="ru-RU" sz="2400" dirty="0" smtClean="0">
                <a:solidFill>
                  <a:srgbClr val="00B050"/>
                </a:solidFill>
                <a:latin typeface="Calibri" panose="020F0502020204030204" pitchFamily="34" charset="0"/>
              </a:rPr>
              <a:t>Ретенция </a:t>
            </a:r>
            <a:r>
              <a:rPr lang="ru-RU" sz="2400" dirty="0">
                <a:solidFill>
                  <a:srgbClr val="00B050"/>
                </a:solidFill>
                <a:latin typeface="Calibri" panose="020F0502020204030204" pitchFamily="34" charset="0"/>
              </a:rPr>
              <a:t>может быть брюшная, паховая и комбинированная. При брюшной ретенции одно или оба яичка могут располагаться в поясничной или подвздошной области; при паховой — в паховом канале. При комбинированной ретенции яичко с одной стороны обнаруживается в паховом канале, а с другой стороны находится в брюшной </a:t>
            </a:r>
            <a:r>
              <a:rPr lang="ru-RU" sz="2400" dirty="0" smtClean="0">
                <a:solidFill>
                  <a:srgbClr val="00B050"/>
                </a:solidFill>
                <a:latin typeface="Calibri" panose="020F0502020204030204" pitchFamily="34" charset="0"/>
              </a:rPr>
              <a:t>полости</a:t>
            </a:r>
            <a:r>
              <a:rPr lang="ru-RU" dirty="0">
                <a:latin typeface="Calibri" panose="020F0502020204030204" pitchFamily="34" charset="0"/>
              </a:rPr>
              <a:t/>
            </a:r>
            <a:br>
              <a:rPr lang="ru-RU" dirty="0">
                <a:latin typeface="Calibri" panose="020F0502020204030204" pitchFamily="34" charset="0"/>
              </a:rPr>
            </a:br>
            <a:r>
              <a:rPr lang="ru-RU" dirty="0">
                <a:latin typeface="Calibri" panose="020F0502020204030204" pitchFamily="34" charset="0"/>
              </a:rPr>
              <a:t/>
            </a:r>
            <a:br>
              <a:rPr lang="ru-RU" dirty="0">
                <a:latin typeface="Calibri" panose="020F0502020204030204" pitchFamily="34" charset="0"/>
              </a:rPr>
            </a:br>
            <a:endParaRPr lang="ru-RU" dirty="0">
              <a:latin typeface="Calibri" panose="020F0502020204030204" pitchFamily="34" charset="0"/>
            </a:endParaRPr>
          </a:p>
        </p:txBody>
      </p:sp>
    </p:spTree>
    <p:extLst>
      <p:ext uri="{BB962C8B-B14F-4D97-AF65-F5344CB8AC3E}">
        <p14:creationId xmlns="" xmlns:p14="http://schemas.microsoft.com/office/powerpoint/2010/main" val="347305370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102283" cy="1320800"/>
          </a:xfrm>
        </p:spPr>
        <p:txBody>
          <a:bodyPr>
            <a:normAutofit fontScale="90000"/>
          </a:bodyPr>
          <a:lstStyle/>
          <a:p>
            <a:r>
              <a:rPr lang="ru-RU" dirty="0">
                <a:solidFill>
                  <a:srgbClr val="FF0000"/>
                </a:solidFill>
                <a:latin typeface="Calibri" panose="020F0502020204030204" pitchFamily="34" charset="0"/>
              </a:rPr>
              <a:t>2. Крипторхизм, обусловленный эктопией (необычным местом расположения опустившегося яичка). </a:t>
            </a:r>
            <a:br>
              <a:rPr lang="ru-RU" dirty="0">
                <a:solidFill>
                  <a:srgbClr val="FF0000"/>
                </a:solidFill>
                <a:latin typeface="Calibri" panose="020F0502020204030204" pitchFamily="34" charset="0"/>
              </a:rPr>
            </a:br>
            <a:endParaRPr lang="ru-RU" dirty="0"/>
          </a:p>
        </p:txBody>
      </p:sp>
      <p:sp>
        <p:nvSpPr>
          <p:cNvPr id="3" name="Объект 2"/>
          <p:cNvSpPr>
            <a:spLocks noGrp="1"/>
          </p:cNvSpPr>
          <p:nvPr>
            <p:ph idx="1"/>
          </p:nvPr>
        </p:nvSpPr>
        <p:spPr/>
        <p:txBody>
          <a:bodyPr>
            <a:normAutofit/>
          </a:bodyPr>
          <a:lstStyle/>
          <a:p>
            <a:pPr>
              <a:buFont typeface="Wingdings" panose="05000000000000000000" pitchFamily="2" charset="2"/>
              <a:buChar char="v"/>
            </a:pPr>
            <a:r>
              <a:rPr lang="ru-RU" sz="2400" dirty="0" smtClean="0">
                <a:solidFill>
                  <a:srgbClr val="002060"/>
                </a:solidFill>
                <a:latin typeface="Calibri" panose="020F0502020204030204" pitchFamily="34" charset="0"/>
              </a:rPr>
              <a:t>Эктопия </a:t>
            </a:r>
            <a:r>
              <a:rPr lang="ru-RU" sz="2400" dirty="0">
                <a:solidFill>
                  <a:srgbClr val="002060"/>
                </a:solidFill>
                <a:latin typeface="Calibri" panose="020F0502020204030204" pitchFamily="34" charset="0"/>
              </a:rPr>
              <a:t>бывает промежностная, лобковая, бедренная, пенальная, поперечная и др. Эктопия возникает вследствие отклонения яичка от обычного пути следования в мошонку. При этом яичко может располагаться на лобке, промежности, внутренней поверхности бедра, у основания полового члена. При поперечной эктопии оба яичка находятся в одной из половин мошонки. </a:t>
            </a:r>
          </a:p>
          <a:p>
            <a:endParaRPr lang="ru-RU" sz="2400" dirty="0"/>
          </a:p>
        </p:txBody>
      </p:sp>
    </p:spTree>
    <p:extLst>
      <p:ext uri="{BB962C8B-B14F-4D97-AF65-F5344CB8AC3E}">
        <p14:creationId xmlns="" xmlns:p14="http://schemas.microsoft.com/office/powerpoint/2010/main" val="341923978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363636" cy="1320800"/>
          </a:xfrm>
        </p:spPr>
        <p:txBody>
          <a:bodyPr>
            <a:normAutofit fontScale="90000"/>
          </a:bodyPr>
          <a:lstStyle/>
          <a:p>
            <a:r>
              <a:rPr lang="ru-RU" dirty="0">
                <a:solidFill>
                  <a:srgbClr val="FF0000"/>
                </a:solidFill>
                <a:latin typeface="Calibri" panose="020F0502020204030204" pitchFamily="34" charset="0"/>
              </a:rPr>
              <a:t>3. Ложный крипторхизм (так называемое мигрирующее яичко). </a:t>
            </a:r>
            <a:br>
              <a:rPr lang="ru-RU" dirty="0">
                <a:solidFill>
                  <a:srgbClr val="FF0000"/>
                </a:solidFill>
                <a:latin typeface="Calibri" panose="020F0502020204030204" pitchFamily="34" charset="0"/>
              </a:rPr>
            </a:br>
            <a:endParaRPr lang="ru-RU" dirty="0"/>
          </a:p>
        </p:txBody>
      </p:sp>
      <p:sp>
        <p:nvSpPr>
          <p:cNvPr id="3" name="Объект 2"/>
          <p:cNvSpPr>
            <a:spLocks noGrp="1"/>
          </p:cNvSpPr>
          <p:nvPr>
            <p:ph idx="1"/>
          </p:nvPr>
        </p:nvSpPr>
        <p:spPr/>
        <p:txBody>
          <a:bodyPr/>
          <a:lstStyle/>
          <a:p>
            <a:pPr>
              <a:buFont typeface="Wingdings" panose="05000000000000000000" pitchFamily="2" charset="2"/>
              <a:buChar char="v"/>
            </a:pPr>
            <a:r>
              <a:rPr lang="ru-RU" sz="2400" dirty="0" smtClean="0">
                <a:solidFill>
                  <a:srgbClr val="C00000"/>
                </a:solidFill>
                <a:latin typeface="Calibri" panose="020F0502020204030204" pitchFamily="34" charset="0"/>
              </a:rPr>
              <a:t>Яичко </a:t>
            </a:r>
            <a:r>
              <a:rPr lang="ru-RU" sz="2400" dirty="0">
                <a:solidFill>
                  <a:srgbClr val="C00000"/>
                </a:solidFill>
                <a:latin typeface="Calibri" panose="020F0502020204030204" pitchFamily="34" charset="0"/>
              </a:rPr>
              <a:t>может временно под воздействием холода или физических нагрузок мигрировать в паховый канал и даже в брюшную полость. При согревании и расслаблении мышц оно возвращается в мошонку. При ложном крипторхизме мошонка всегда хорошо развита, с выраженной складчатостью и заметным срединным швом, паховое кольцо несколько расширено. </a:t>
            </a:r>
          </a:p>
          <a:p>
            <a:endParaRPr lang="ru-RU" dirty="0"/>
          </a:p>
        </p:txBody>
      </p:sp>
    </p:spTree>
    <p:extLst>
      <p:ext uri="{BB962C8B-B14F-4D97-AF65-F5344CB8AC3E}">
        <p14:creationId xmlns="" xmlns:p14="http://schemas.microsoft.com/office/powerpoint/2010/main" val="240766647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0000"/>
                </a:solidFill>
                <a:latin typeface="Calibri" panose="020F0502020204030204" pitchFamily="34" charset="0"/>
              </a:rPr>
              <a:t>4. Приобретенный крипторхизм. </a:t>
            </a:r>
            <a:br>
              <a:rPr lang="ru-RU" dirty="0">
                <a:solidFill>
                  <a:srgbClr val="FF0000"/>
                </a:solidFill>
                <a:latin typeface="Calibri" panose="020F0502020204030204" pitchFamily="34" charset="0"/>
              </a:rPr>
            </a:br>
            <a:endParaRPr lang="ru-RU" dirty="0"/>
          </a:p>
        </p:txBody>
      </p:sp>
      <p:sp>
        <p:nvSpPr>
          <p:cNvPr id="3" name="Объект 2"/>
          <p:cNvSpPr>
            <a:spLocks noGrp="1"/>
          </p:cNvSpPr>
          <p:nvPr>
            <p:ph idx="1"/>
          </p:nvPr>
        </p:nvSpPr>
        <p:spPr/>
        <p:txBody>
          <a:bodyPr/>
          <a:lstStyle/>
          <a:p>
            <a:pPr>
              <a:buFont typeface="Wingdings" panose="05000000000000000000" pitchFamily="2" charset="2"/>
              <a:buChar char="v"/>
            </a:pPr>
            <a:r>
              <a:rPr lang="ru-RU" sz="2400" dirty="0" smtClean="0">
                <a:solidFill>
                  <a:srgbClr val="00B050"/>
                </a:solidFill>
                <a:latin typeface="Calibri" panose="020F0502020204030204" pitchFamily="34" charset="0"/>
              </a:rPr>
              <a:t>Чаще </a:t>
            </a:r>
            <a:r>
              <a:rPr lang="ru-RU" sz="2400" dirty="0">
                <a:solidFill>
                  <a:srgbClr val="00B050"/>
                </a:solidFill>
                <a:latin typeface="Calibri" panose="020F0502020204030204" pitchFamily="34" charset="0"/>
              </a:rPr>
              <a:t>всего после травмы яичко может уйти в брюшную полость или паховый канал. К этому предрасположено мигрирующее яичко, при котором паховый канал достаточно широк. В других случаях миграции яичка в брюшную полость способствует его атрофии</a:t>
            </a:r>
            <a:r>
              <a:rPr lang="ru-RU" dirty="0">
                <a:latin typeface="Calibri" panose="020F0502020204030204" pitchFamily="34" charset="0"/>
              </a:rPr>
              <a:t/>
            </a:r>
            <a:br>
              <a:rPr lang="ru-RU" dirty="0">
                <a:latin typeface="Calibri" panose="020F0502020204030204" pitchFamily="34" charset="0"/>
              </a:rPr>
            </a:br>
            <a:endParaRPr lang="ru-RU" dirty="0"/>
          </a:p>
        </p:txBody>
      </p:sp>
    </p:spTree>
    <p:extLst>
      <p:ext uri="{BB962C8B-B14F-4D97-AF65-F5344CB8AC3E}">
        <p14:creationId xmlns="" xmlns:p14="http://schemas.microsoft.com/office/powerpoint/2010/main" val="42402428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Диагностика</a:t>
            </a:r>
            <a:endParaRPr lang="ru-RU" dirty="0"/>
          </a:p>
        </p:txBody>
      </p:sp>
      <p:sp>
        <p:nvSpPr>
          <p:cNvPr id="3" name="Объект 2"/>
          <p:cNvSpPr>
            <a:spLocks noGrp="1"/>
          </p:cNvSpPr>
          <p:nvPr>
            <p:ph idx="1"/>
          </p:nvPr>
        </p:nvSpPr>
        <p:spPr>
          <a:xfrm>
            <a:off x="213694" y="1516646"/>
            <a:ext cx="10166677" cy="5341354"/>
          </a:xfrm>
        </p:spPr>
        <p:txBody>
          <a:bodyPr>
            <a:normAutofit fontScale="92500"/>
          </a:bodyPr>
          <a:lstStyle/>
          <a:p>
            <a:r>
              <a:rPr lang="ru-RU" sz="2000" dirty="0" smtClean="0">
                <a:solidFill>
                  <a:srgbClr val="FF0000"/>
                </a:solidFill>
              </a:rPr>
              <a:t>Диагностика </a:t>
            </a:r>
            <a:r>
              <a:rPr lang="ru-RU" sz="2000" dirty="0">
                <a:solidFill>
                  <a:srgbClr val="FF0000"/>
                </a:solidFill>
              </a:rPr>
              <a:t>крипторхизма </a:t>
            </a:r>
            <a:r>
              <a:rPr lang="ru-RU" sz="2000" dirty="0">
                <a:solidFill>
                  <a:srgbClr val="00B050"/>
                </a:solidFill>
              </a:rPr>
              <a:t>основывается на анализе жалоб и осмотре больного. </a:t>
            </a:r>
            <a:r>
              <a:rPr lang="ru-RU" sz="2000" dirty="0" smtClean="0">
                <a:solidFill>
                  <a:srgbClr val="00B050"/>
                </a:solidFill>
              </a:rPr>
              <a:t>Основными симптомами являются недоразвитие, асимметрия мошонки, </a:t>
            </a:r>
            <a:r>
              <a:rPr lang="ru-RU" sz="2000" dirty="0" err="1" smtClean="0">
                <a:solidFill>
                  <a:srgbClr val="00B050"/>
                </a:solidFill>
              </a:rPr>
              <a:t>отстутствие</a:t>
            </a:r>
            <a:r>
              <a:rPr lang="ru-RU" sz="2000" dirty="0" smtClean="0">
                <a:solidFill>
                  <a:srgbClr val="00B050"/>
                </a:solidFill>
              </a:rPr>
              <a:t> одного или обоих яичек в мошонке. Часто больные жалуются на ноющие боли в паховой области или в животе. При крипторхизме, обусловленном паховой ретенцией или эктопией, боли появляются уже в раннем возрасте из-за частого </a:t>
            </a:r>
            <a:r>
              <a:rPr lang="ru-RU" sz="2000" dirty="0" err="1" smtClean="0">
                <a:solidFill>
                  <a:srgbClr val="00B050"/>
                </a:solidFill>
              </a:rPr>
              <a:t>травмирования</a:t>
            </a:r>
            <a:r>
              <a:rPr lang="ru-RU" sz="2000" dirty="0" smtClean="0">
                <a:solidFill>
                  <a:srgbClr val="00B050"/>
                </a:solidFill>
              </a:rPr>
              <a:t>, ущемления, </a:t>
            </a:r>
            <a:r>
              <a:rPr lang="ru-RU" sz="2000" dirty="0" err="1" smtClean="0">
                <a:solidFill>
                  <a:srgbClr val="00B050"/>
                </a:solidFill>
              </a:rPr>
              <a:t>перекрута</a:t>
            </a:r>
            <a:r>
              <a:rPr lang="ru-RU" sz="2000" dirty="0" smtClean="0">
                <a:solidFill>
                  <a:srgbClr val="00B050"/>
                </a:solidFill>
              </a:rPr>
              <a:t> яичка. При брюшной задержке яичка боль, как правило, присоединяется лишь в периоде полового созревания. Она может усиливаться при физической нагрузке, задержке стула, половом возбуждении. </a:t>
            </a:r>
          </a:p>
          <a:p>
            <a:r>
              <a:rPr lang="ru-RU" sz="2000" dirty="0">
                <a:solidFill>
                  <a:srgbClr val="FF0000"/>
                </a:solidFill>
              </a:rPr>
              <a:t>Брюшную двустороннюю задержку яичек </a:t>
            </a:r>
            <a:r>
              <a:rPr lang="ru-RU" sz="2000" dirty="0">
                <a:solidFill>
                  <a:srgbClr val="002060"/>
                </a:solidFill>
              </a:rPr>
              <a:t>следует дифференцировать от анорхизма, а одностороннюю — от монорхизма, что нередко довольно трудно. В настоящее время для этого с успехом применяется </a:t>
            </a:r>
            <a:r>
              <a:rPr lang="ru-RU" sz="2000" dirty="0" err="1">
                <a:solidFill>
                  <a:srgbClr val="002060"/>
                </a:solidFill>
              </a:rPr>
              <a:t>магниторезонансиая</a:t>
            </a:r>
            <a:r>
              <a:rPr lang="ru-RU" sz="2000" dirty="0">
                <a:solidFill>
                  <a:srgbClr val="002060"/>
                </a:solidFill>
              </a:rPr>
              <a:t> томография, ультразвуковое сканирование, а также </a:t>
            </a:r>
            <a:r>
              <a:rPr lang="ru-RU" sz="2000" dirty="0" err="1">
                <a:solidFill>
                  <a:srgbClr val="002060"/>
                </a:solidFill>
              </a:rPr>
              <a:t>сцинтиграфия</a:t>
            </a:r>
            <a:r>
              <a:rPr lang="ru-RU" sz="2000" dirty="0">
                <a:solidFill>
                  <a:srgbClr val="002060"/>
                </a:solidFill>
              </a:rPr>
              <a:t> яичек после введения соединений  Тс. При </a:t>
            </a:r>
            <a:r>
              <a:rPr lang="ru-RU" sz="2000" dirty="0" err="1">
                <a:solidFill>
                  <a:srgbClr val="002060"/>
                </a:solidFill>
              </a:rPr>
              <a:t>сцинтиграфии</a:t>
            </a:r>
            <a:r>
              <a:rPr lang="ru-RU" sz="2000" dirty="0">
                <a:solidFill>
                  <a:srgbClr val="002060"/>
                </a:solidFill>
              </a:rPr>
              <a:t> с помощью гамма-камеры удается определить не только локализацию и размеры яичка, но и его функциональное состояние.</a:t>
            </a:r>
            <a:br>
              <a:rPr lang="ru-RU" sz="2000" dirty="0">
                <a:solidFill>
                  <a:srgbClr val="002060"/>
                </a:solidFill>
              </a:rPr>
            </a:br>
            <a:r>
              <a:rPr lang="ru-RU" sz="2000" dirty="0"/>
              <a:t/>
            </a:r>
            <a:br>
              <a:rPr lang="ru-RU" sz="2000" dirty="0"/>
            </a:br>
            <a:r>
              <a:rPr lang="ru-RU" sz="2000" dirty="0"/>
              <a:t/>
            </a:r>
            <a:br>
              <a:rPr lang="ru-RU" sz="2000" dirty="0"/>
            </a:br>
            <a:endParaRPr lang="ru-RU" sz="2000" dirty="0"/>
          </a:p>
        </p:txBody>
      </p:sp>
    </p:spTree>
    <p:extLst>
      <p:ext uri="{BB962C8B-B14F-4D97-AF65-F5344CB8AC3E}">
        <p14:creationId xmlns="" xmlns:p14="http://schemas.microsoft.com/office/powerpoint/2010/main" val="203610426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pic>
        <p:nvPicPr>
          <p:cNvPr id="3074" name="Picture 2" descr="Картинки по запросу крипторхизм диагностика"/>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677334" y="864695"/>
            <a:ext cx="9170572" cy="419670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4680970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09550"/>
            <a:ext cx="8596668" cy="1320800"/>
          </a:xfrm>
        </p:spPr>
        <p:txBody>
          <a:bodyPr/>
          <a:lstStyle/>
          <a:p>
            <a:pPr algn="ctr"/>
            <a:r>
              <a:rPr lang="ru-RU" dirty="0"/>
              <a:t>Лечение</a:t>
            </a:r>
          </a:p>
        </p:txBody>
      </p:sp>
      <p:sp>
        <p:nvSpPr>
          <p:cNvPr id="3" name="Объект 2"/>
          <p:cNvSpPr>
            <a:spLocks noGrp="1"/>
          </p:cNvSpPr>
          <p:nvPr>
            <p:ph idx="1"/>
          </p:nvPr>
        </p:nvSpPr>
        <p:spPr>
          <a:xfrm>
            <a:off x="677334" y="1071563"/>
            <a:ext cx="9852554" cy="5786437"/>
          </a:xfrm>
        </p:spPr>
        <p:txBody>
          <a:bodyPr>
            <a:normAutofit/>
          </a:bodyPr>
          <a:lstStyle/>
          <a:p>
            <a:r>
              <a:rPr lang="ru-RU" sz="2000" dirty="0"/>
              <a:t>Лечение крипторхизма может быть </a:t>
            </a:r>
            <a:r>
              <a:rPr lang="ru-RU" sz="2000" dirty="0" smtClean="0">
                <a:solidFill>
                  <a:srgbClr val="FF0000"/>
                </a:solidFill>
              </a:rPr>
              <a:t>консервативным</a:t>
            </a:r>
            <a:r>
              <a:rPr lang="ru-RU" sz="2000" dirty="0">
                <a:solidFill>
                  <a:srgbClr val="FF0000"/>
                </a:solidFill>
              </a:rPr>
              <a:t>, оперативным и комбинированным</a:t>
            </a:r>
            <a:r>
              <a:rPr lang="ru-RU" sz="2000" dirty="0"/>
              <a:t>. </a:t>
            </a:r>
            <a:endParaRPr lang="ru-RU" sz="2000" dirty="0" smtClean="0"/>
          </a:p>
          <a:p>
            <a:r>
              <a:rPr lang="ru-RU" sz="2000" dirty="0" smtClean="0">
                <a:solidFill>
                  <a:srgbClr val="C00000"/>
                </a:solidFill>
              </a:rPr>
              <a:t>Консервативное </a:t>
            </a:r>
            <a:r>
              <a:rPr lang="ru-RU" sz="2000" dirty="0">
                <a:solidFill>
                  <a:srgbClr val="C00000"/>
                </a:solidFill>
              </a:rPr>
              <a:t>лечение должно быть направлено на улучшение функционального состояния яичка и на коррекцию эндокринных нарушений, которые нередко сопутствуют </a:t>
            </a:r>
            <a:r>
              <a:rPr lang="ru-RU" sz="2000" dirty="0" err="1">
                <a:solidFill>
                  <a:srgbClr val="C00000"/>
                </a:solidFill>
              </a:rPr>
              <a:t>крнпторхизму</a:t>
            </a:r>
            <a:r>
              <a:rPr lang="ru-RU" sz="2000" dirty="0">
                <a:solidFill>
                  <a:srgbClr val="C00000"/>
                </a:solidFill>
              </a:rPr>
              <a:t>. Терапия может проводиться во всех случаях как предоперационная подготовка у больных с гормональными нарушениями, а также иметь место в </a:t>
            </a:r>
            <a:r>
              <a:rPr lang="ru-RU" sz="2000" dirty="0" smtClean="0">
                <a:solidFill>
                  <a:srgbClr val="C00000"/>
                </a:solidFill>
              </a:rPr>
              <a:t>послеоперационном </a:t>
            </a:r>
            <a:r>
              <a:rPr lang="ru-RU" sz="2000" dirty="0">
                <a:solidFill>
                  <a:srgbClr val="C00000"/>
                </a:solidFill>
              </a:rPr>
              <a:t>периоде. </a:t>
            </a:r>
            <a:endParaRPr lang="ru-RU" sz="2000" dirty="0" smtClean="0">
              <a:solidFill>
                <a:srgbClr val="C00000"/>
              </a:solidFill>
            </a:endParaRPr>
          </a:p>
          <a:p>
            <a:r>
              <a:rPr lang="ru-RU" sz="2000" dirty="0">
                <a:solidFill>
                  <a:srgbClr val="7030A0"/>
                </a:solidFill>
              </a:rPr>
              <a:t>Лечение начинают с 4—5-летнего возраста. Широко используют витаминные препараты. Токоферола ацетат (витамин Е) регулирует </a:t>
            </a:r>
            <a:r>
              <a:rPr lang="ru-RU" sz="2000" dirty="0" err="1">
                <a:solidFill>
                  <a:srgbClr val="7030A0"/>
                </a:solidFill>
              </a:rPr>
              <a:t>гистобиохимические</a:t>
            </a:r>
            <a:r>
              <a:rPr lang="ru-RU" sz="2000" dirty="0">
                <a:solidFill>
                  <a:srgbClr val="7030A0"/>
                </a:solidFill>
              </a:rPr>
              <a:t> процессы в </a:t>
            </a:r>
            <a:r>
              <a:rPr lang="ru-RU" sz="2000" dirty="0" err="1">
                <a:solidFill>
                  <a:srgbClr val="7030A0"/>
                </a:solidFill>
              </a:rPr>
              <a:t>гландулоцитах</a:t>
            </a:r>
            <a:r>
              <a:rPr lang="ru-RU" sz="2000" dirty="0">
                <a:solidFill>
                  <a:srgbClr val="7030A0"/>
                </a:solidFill>
              </a:rPr>
              <a:t> и в эпителии канальцев яичка путем стимуляции гипоталамо-гипофизарной системы. </a:t>
            </a:r>
            <a:r>
              <a:rPr lang="ru-RU" sz="2000" dirty="0" err="1">
                <a:solidFill>
                  <a:srgbClr val="7030A0"/>
                </a:solidFill>
              </a:rPr>
              <a:t>Ретинол</a:t>
            </a:r>
            <a:r>
              <a:rPr lang="ru-RU" sz="2000" dirty="0">
                <a:solidFill>
                  <a:srgbClr val="7030A0"/>
                </a:solidFill>
              </a:rPr>
              <a:t> (витамин А) активизирует процессы регенерации клеток в яичках, а также участвует в формировании ядерных структур </a:t>
            </a:r>
            <a:r>
              <a:rPr lang="ru-RU" sz="2000" dirty="0" err="1">
                <a:solidFill>
                  <a:srgbClr val="7030A0"/>
                </a:solidFill>
              </a:rPr>
              <a:t>сперматогенного</a:t>
            </a:r>
            <a:r>
              <a:rPr lang="ru-RU" sz="2000" dirty="0">
                <a:solidFill>
                  <a:srgbClr val="7030A0"/>
                </a:solidFill>
              </a:rPr>
              <a:t> эпителия. Витамины С, Р, В, улучшают </a:t>
            </a:r>
            <a:r>
              <a:rPr lang="ru-RU" sz="2000" dirty="0" err="1">
                <a:solidFill>
                  <a:srgbClr val="7030A0"/>
                </a:solidFill>
              </a:rPr>
              <a:t>окислительно</a:t>
            </a:r>
            <a:r>
              <a:rPr lang="ru-RU" sz="2000" dirty="0">
                <a:solidFill>
                  <a:srgbClr val="7030A0"/>
                </a:solidFill>
              </a:rPr>
              <a:t>-восстановительные процессы в тканях, имеют большое значение для нормального функционирования эндокринных желез центральной и периферической нервной системы. </a:t>
            </a:r>
            <a:br>
              <a:rPr lang="ru-RU" sz="2000" dirty="0">
                <a:solidFill>
                  <a:srgbClr val="7030A0"/>
                </a:solidFill>
              </a:rPr>
            </a:br>
            <a:endParaRPr lang="ru-RU" sz="2000" dirty="0">
              <a:solidFill>
                <a:srgbClr val="7030A0"/>
              </a:solidFill>
            </a:endParaRPr>
          </a:p>
        </p:txBody>
      </p:sp>
    </p:spTree>
    <p:extLst>
      <p:ext uri="{BB962C8B-B14F-4D97-AF65-F5344CB8AC3E}">
        <p14:creationId xmlns="" xmlns:p14="http://schemas.microsoft.com/office/powerpoint/2010/main" val="380403065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pic>
        <p:nvPicPr>
          <p:cNvPr id="4098" name="Picture 2" descr="Мобилизация семенного канатика и яичка единым блоком вместе с влагалищным отростком брюшины"/>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84363" y="3400424"/>
            <a:ext cx="5715000" cy="330517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200025" y="242889"/>
            <a:ext cx="10572750" cy="6615112"/>
          </a:xfrm>
        </p:spPr>
        <p:txBody>
          <a:bodyPr>
            <a:normAutofit/>
          </a:bodyPr>
          <a:lstStyle/>
          <a:p>
            <a:r>
              <a:rPr lang="ru-RU" dirty="0">
                <a:solidFill>
                  <a:srgbClr val="FF0000"/>
                </a:solidFill>
              </a:rPr>
              <a:t>Основным методом лечения крипторхизма остается оперативный (</a:t>
            </a:r>
            <a:r>
              <a:rPr lang="ru-RU" dirty="0" err="1" smtClean="0">
                <a:solidFill>
                  <a:srgbClr val="FF0000"/>
                </a:solidFill>
              </a:rPr>
              <a:t>орхипексия</a:t>
            </a:r>
            <a:r>
              <a:rPr lang="ru-RU" dirty="0">
                <a:solidFill>
                  <a:srgbClr val="FF0000"/>
                </a:solidFill>
              </a:rPr>
              <a:t>). </a:t>
            </a:r>
            <a:endParaRPr lang="ru-RU" dirty="0" smtClean="0">
              <a:solidFill>
                <a:srgbClr val="FF0000"/>
              </a:solidFill>
            </a:endParaRPr>
          </a:p>
          <a:p>
            <a:r>
              <a:rPr lang="ru-RU" dirty="0" smtClean="0"/>
              <a:t>Операцию </a:t>
            </a:r>
            <a:r>
              <a:rPr lang="ru-RU" dirty="0"/>
              <a:t>проводят под наркозом. Разрез производят в паховой области, как при </a:t>
            </a:r>
            <a:r>
              <a:rPr lang="ru-RU" dirty="0" err="1"/>
              <a:t>грыжесечении</a:t>
            </a:r>
            <a:r>
              <a:rPr lang="ru-RU" dirty="0"/>
              <a:t>. После вскрытия передней стенки пахового канала отыскивают яичко. Основным методом низведения яичка в мошонку является мобилизация семенного канатика (рис. 10, а). При этом следует обязательно отделить от него </a:t>
            </a:r>
            <a:r>
              <a:rPr lang="ru-RU" dirty="0" err="1"/>
              <a:t>незаращенный</a:t>
            </a:r>
            <a:r>
              <a:rPr lang="ru-RU" dirty="0"/>
              <a:t> влагалищный отросток брюшины (рис. 10, б). </a:t>
            </a:r>
            <a:endParaRPr lang="ru-RU" dirty="0" smtClean="0"/>
          </a:p>
          <a:p>
            <a:r>
              <a:rPr lang="ru-RU" dirty="0" smtClean="0"/>
              <a:t>При </a:t>
            </a:r>
            <a:r>
              <a:rPr lang="ru-RU" dirty="0"/>
              <a:t>наличии грыжи влагалищный отросток превращается в грыжевой мешок. В таком случае его следует вскрыть, затем с помощью </a:t>
            </a:r>
            <a:r>
              <a:rPr lang="ru-RU" dirty="0" err="1"/>
              <a:t>препаровки</a:t>
            </a:r>
            <a:r>
              <a:rPr lang="ru-RU" dirty="0"/>
              <a:t> рассечь в поперечном направлении брюшину, покрывающую семенной канатик, и, снимая ее с семенного канатика, выделить, прошить и перевязать, шейку грыжевого мешка. </a:t>
            </a:r>
            <a:br>
              <a:rPr lang="ru-RU" dirty="0"/>
            </a:br>
            <a:r>
              <a:rPr lang="ru-RU" dirty="0"/>
              <a:t/>
            </a:r>
            <a:br>
              <a:rPr lang="ru-RU" dirty="0"/>
            </a:br>
            <a:endParaRPr lang="ru-RU" dirty="0"/>
          </a:p>
        </p:txBody>
      </p:sp>
    </p:spTree>
    <p:extLst>
      <p:ext uri="{BB962C8B-B14F-4D97-AF65-F5344CB8AC3E}">
        <p14:creationId xmlns="" xmlns:p14="http://schemas.microsoft.com/office/powerpoint/2010/main" val="513165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677333" y="270456"/>
            <a:ext cx="10656075" cy="6478074"/>
          </a:xfrm>
        </p:spPr>
        <p:txBody>
          <a:bodyPr>
            <a:noAutofit/>
          </a:bodyPr>
          <a:lstStyle/>
          <a:p>
            <a:r>
              <a:rPr lang="ru-RU" sz="2000" dirty="0">
                <a:solidFill>
                  <a:srgbClr val="0070C0"/>
                </a:solidFill>
              </a:rPr>
              <a:t>После этого следует пальцем проникнуть во внутреннее кольцо пахового канала, тупо расшить его в медиальном направлении и отделить брюшину от семенного канатика. Указанные манипуляции в большинстве случаев способствуют низведению яичка в мошонку Следует критически относится к рекомендациям пересекать </a:t>
            </a:r>
            <a:r>
              <a:rPr lang="ru-RU" sz="2000" dirty="0" err="1">
                <a:solidFill>
                  <a:srgbClr val="0070C0"/>
                </a:solidFill>
              </a:rPr>
              <a:t>яичковую</a:t>
            </a:r>
            <a:r>
              <a:rPr lang="ru-RU" sz="2000" dirty="0">
                <a:solidFill>
                  <a:srgbClr val="0070C0"/>
                </a:solidFill>
              </a:rPr>
              <a:t> артерию для удлинения семенного канатика, так как это может привести к атрофии яичка из-за нарушения питания. Однако при короткой сосудистой ножке возможна аутотрансплантация яичка в мошонку с использованием для </a:t>
            </a:r>
            <a:r>
              <a:rPr lang="ru-RU" sz="2000" dirty="0" err="1">
                <a:solidFill>
                  <a:srgbClr val="0070C0"/>
                </a:solidFill>
              </a:rPr>
              <a:t>артериализации</a:t>
            </a:r>
            <a:r>
              <a:rPr lang="ru-RU" sz="2000" dirty="0">
                <a:solidFill>
                  <a:srgbClr val="0070C0"/>
                </a:solidFill>
              </a:rPr>
              <a:t> его нижней надчревной артерии. Менее благоприятна пересадка яичка на подвздошные сосуды. </a:t>
            </a:r>
            <a:endParaRPr lang="ru-RU" sz="2000" dirty="0" smtClean="0">
              <a:solidFill>
                <a:srgbClr val="0070C0"/>
              </a:solidFill>
            </a:endParaRPr>
          </a:p>
          <a:p>
            <a:r>
              <a:rPr lang="ru-RU" sz="2000" dirty="0" smtClean="0">
                <a:solidFill>
                  <a:srgbClr val="00B050"/>
                </a:solidFill>
              </a:rPr>
              <a:t>В </a:t>
            </a:r>
            <a:r>
              <a:rPr lang="ru-RU" sz="2000" dirty="0">
                <a:solidFill>
                  <a:srgbClr val="00B050"/>
                </a:solidFill>
              </a:rPr>
              <a:t>соответствующей половине мошонки, раздвигая ткани, создают ложе для яичка. У взрослых яичко чаще фиксируют в мошонке толстой шелковой лигатурой, прошитой через мобилизованные его оболочки, выведенной через дно мошонки и прикрепленной посредством эластической резиновой тяги к специальной манжетке, надетой на верхнюю треть голени. Операцию заканчивают пластикой пахового канала по способу Мартынова или </a:t>
            </a:r>
            <a:r>
              <a:rPr lang="ru-RU" sz="2000" dirty="0" err="1">
                <a:solidFill>
                  <a:srgbClr val="00B050"/>
                </a:solidFill>
              </a:rPr>
              <a:t>Кимбаровского</a:t>
            </a:r>
            <a:r>
              <a:rPr lang="ru-RU" sz="2000" dirty="0">
                <a:solidFill>
                  <a:srgbClr val="00B050"/>
                </a:solidFill>
              </a:rPr>
              <a:t>. </a:t>
            </a:r>
            <a:endParaRPr lang="ru-RU" sz="2000" dirty="0" smtClean="0">
              <a:solidFill>
                <a:srgbClr val="00B050"/>
              </a:solidFill>
            </a:endParaRPr>
          </a:p>
          <a:p>
            <a:r>
              <a:rPr lang="ru-RU" sz="2000" dirty="0">
                <a:solidFill>
                  <a:srgbClr val="FF0000"/>
                </a:solidFill>
              </a:rPr>
              <a:t>Прогноз при крипторхизме, обусловленном ретенцией яичек, улучшается после оперативного лечения. Бесплодие излечивается у 80% оперированных при одностороннем и у 30% — при двустороннем крипторхизме. </a:t>
            </a:r>
            <a:br>
              <a:rPr lang="ru-RU" sz="2000" dirty="0">
                <a:solidFill>
                  <a:srgbClr val="FF0000"/>
                </a:solidFill>
              </a:rPr>
            </a:br>
            <a:r>
              <a:rPr lang="ru-RU" sz="2000" dirty="0">
                <a:solidFill>
                  <a:srgbClr val="FF0000"/>
                </a:solidFill>
              </a:rPr>
              <a:t/>
            </a:r>
            <a:br>
              <a:rPr lang="ru-RU" sz="2000" dirty="0">
                <a:solidFill>
                  <a:srgbClr val="FF0000"/>
                </a:solidFill>
              </a:rPr>
            </a:br>
            <a:endParaRPr lang="ru-RU" sz="2000" dirty="0">
              <a:solidFill>
                <a:srgbClr val="FF0000"/>
              </a:solidFill>
            </a:endParaRPr>
          </a:p>
        </p:txBody>
      </p:sp>
    </p:spTree>
    <p:extLst>
      <p:ext uri="{BB962C8B-B14F-4D97-AF65-F5344CB8AC3E}">
        <p14:creationId xmlns="" xmlns:p14="http://schemas.microsoft.com/office/powerpoint/2010/main" val="195694322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8840"/>
            <a:ext cx="8596668" cy="1320800"/>
          </a:xfrm>
        </p:spPr>
        <p:txBody>
          <a:bodyPr/>
          <a:lstStyle/>
          <a:p>
            <a:pPr algn="ctr"/>
            <a:r>
              <a:rPr lang="ru-RU" dirty="0" err="1"/>
              <a:t>Полиорхизм</a:t>
            </a:r>
            <a:r>
              <a:rPr lang="ru-RU" dirty="0"/>
              <a:t>.</a:t>
            </a:r>
          </a:p>
        </p:txBody>
      </p:sp>
      <p:sp>
        <p:nvSpPr>
          <p:cNvPr id="3" name="Объект 2"/>
          <p:cNvSpPr>
            <a:spLocks noGrp="1"/>
          </p:cNvSpPr>
          <p:nvPr>
            <p:ph idx="1"/>
          </p:nvPr>
        </p:nvSpPr>
        <p:spPr>
          <a:xfrm>
            <a:off x="677333" y="1056067"/>
            <a:ext cx="9806069" cy="5653827"/>
          </a:xfrm>
        </p:spPr>
        <p:txBody>
          <a:bodyPr>
            <a:normAutofit/>
          </a:bodyPr>
          <a:lstStyle/>
          <a:p>
            <a:r>
              <a:rPr lang="ru-RU" sz="2400" dirty="0" smtClean="0">
                <a:solidFill>
                  <a:srgbClr val="00B050"/>
                </a:solidFill>
              </a:rPr>
              <a:t>Наличие </a:t>
            </a:r>
            <a:r>
              <a:rPr lang="ru-RU" sz="2400" dirty="0">
                <a:solidFill>
                  <a:srgbClr val="00B050"/>
                </a:solidFill>
              </a:rPr>
              <a:t>более 2 яичек является редкой аномалией</a:t>
            </a:r>
            <a:r>
              <a:rPr lang="ru-RU" sz="2400" dirty="0" smtClean="0">
                <a:solidFill>
                  <a:srgbClr val="00B050"/>
                </a:solidFill>
              </a:rPr>
              <a:t>. </a:t>
            </a:r>
          </a:p>
          <a:p>
            <a:r>
              <a:rPr lang="ru-RU" sz="2400" dirty="0" smtClean="0">
                <a:solidFill>
                  <a:srgbClr val="00B050"/>
                </a:solidFill>
              </a:rPr>
              <a:t>Добавочное </a:t>
            </a:r>
            <a:r>
              <a:rPr lang="ru-RU" sz="2400" dirty="0">
                <a:solidFill>
                  <a:srgbClr val="00B050"/>
                </a:solidFill>
              </a:rPr>
              <a:t>яичко, может иметь свой придаток и семявыносящий проток. Яичко и придаток обычно недоразвиты. </a:t>
            </a:r>
            <a:endParaRPr lang="ru-RU" sz="2400" dirty="0" smtClean="0">
              <a:solidFill>
                <a:srgbClr val="00B050"/>
              </a:solidFill>
            </a:endParaRPr>
          </a:p>
          <a:p>
            <a:r>
              <a:rPr lang="ru-RU" sz="2400" dirty="0" smtClean="0">
                <a:solidFill>
                  <a:srgbClr val="00B050"/>
                </a:solidFill>
              </a:rPr>
              <a:t>Пальпации </a:t>
            </a:r>
            <a:r>
              <a:rPr lang="ru-RU" sz="2400" dirty="0">
                <a:solidFill>
                  <a:srgbClr val="00B050"/>
                </a:solidFill>
              </a:rPr>
              <a:t>недостаточно для </a:t>
            </a:r>
            <a:r>
              <a:rPr lang="ru-RU" sz="2400" dirty="0" smtClean="0">
                <a:solidFill>
                  <a:srgbClr val="00B050"/>
                </a:solidFill>
              </a:rPr>
              <a:t>подтверждения </a:t>
            </a:r>
            <a:r>
              <a:rPr lang="ru-RU" sz="2400" dirty="0">
                <a:solidFill>
                  <a:srgbClr val="00B050"/>
                </a:solidFill>
              </a:rPr>
              <a:t>наличия дополнительного яичка, так как опухоли яичка, добавочные придатки, кисты и другие </a:t>
            </a:r>
            <a:r>
              <a:rPr lang="ru-RU" sz="2400" dirty="0" err="1">
                <a:solidFill>
                  <a:srgbClr val="00B050"/>
                </a:solidFill>
              </a:rPr>
              <a:t>внутримошоночные</a:t>
            </a:r>
            <a:r>
              <a:rPr lang="ru-RU" sz="2400" dirty="0">
                <a:solidFill>
                  <a:srgbClr val="00B050"/>
                </a:solidFill>
              </a:rPr>
              <a:t> образования могут быть ошибочно приняты за дополнительное яичко. </a:t>
            </a:r>
            <a:endParaRPr lang="ru-RU" sz="2400" dirty="0" smtClean="0">
              <a:solidFill>
                <a:srgbClr val="00B050"/>
              </a:solidFill>
            </a:endParaRPr>
          </a:p>
          <a:p>
            <a:r>
              <a:rPr lang="ru-RU" sz="2400" dirty="0" smtClean="0">
                <a:solidFill>
                  <a:srgbClr val="00B050"/>
                </a:solidFill>
              </a:rPr>
              <a:t>Удвоенные </a:t>
            </a:r>
            <a:r>
              <a:rPr lang="ru-RU" sz="2400" dirty="0">
                <a:solidFill>
                  <a:srgbClr val="00B050"/>
                </a:solidFill>
              </a:rPr>
              <a:t>яички могут располагаться в брюшной, полости и подвергаться дегенеративным изменениям. Учитывая склонность </a:t>
            </a:r>
            <a:r>
              <a:rPr lang="ru-RU" sz="2400" dirty="0" err="1">
                <a:solidFill>
                  <a:srgbClr val="00B050"/>
                </a:solidFill>
              </a:rPr>
              <a:t>гипоплазированных</a:t>
            </a:r>
            <a:r>
              <a:rPr lang="ru-RU" sz="2400" dirty="0">
                <a:solidFill>
                  <a:srgbClr val="00B050"/>
                </a:solidFill>
              </a:rPr>
              <a:t> яичек к злокачественному перерождению, показано оперативное удаление добавочного яичка с низведением нормального при наличии крипторхизма. </a:t>
            </a:r>
          </a:p>
        </p:txBody>
      </p:sp>
    </p:spTree>
    <p:extLst>
      <p:ext uri="{BB962C8B-B14F-4D97-AF65-F5344CB8AC3E}">
        <p14:creationId xmlns="" xmlns:p14="http://schemas.microsoft.com/office/powerpoint/2010/main" val="15578857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dirty="0" smtClean="0"/>
              <a:t>План:</a:t>
            </a:r>
            <a:endParaRPr lang="ru-RU" sz="4800" dirty="0"/>
          </a:p>
        </p:txBody>
      </p:sp>
      <p:sp>
        <p:nvSpPr>
          <p:cNvPr id="3" name="Объект 2"/>
          <p:cNvSpPr>
            <a:spLocks noGrp="1"/>
          </p:cNvSpPr>
          <p:nvPr>
            <p:ph idx="1"/>
          </p:nvPr>
        </p:nvSpPr>
        <p:spPr>
          <a:xfrm>
            <a:off x="677334" y="1671192"/>
            <a:ext cx="8596668" cy="3880773"/>
          </a:xfrm>
        </p:spPr>
        <p:txBody>
          <a:bodyPr>
            <a:normAutofit lnSpcReduction="10000"/>
          </a:bodyPr>
          <a:lstStyle/>
          <a:p>
            <a:r>
              <a:rPr lang="ru-RU" sz="2400" dirty="0" smtClean="0"/>
              <a:t>1. Эмбриогенез</a:t>
            </a:r>
          </a:p>
          <a:p>
            <a:r>
              <a:rPr lang="ru-RU" sz="2400" dirty="0" smtClean="0"/>
              <a:t>2. Крипторхизм</a:t>
            </a:r>
          </a:p>
          <a:p>
            <a:r>
              <a:rPr lang="ru-RU" sz="2400" dirty="0" smtClean="0"/>
              <a:t>3. Монорхизм</a:t>
            </a:r>
          </a:p>
          <a:p>
            <a:r>
              <a:rPr lang="ru-RU" sz="2400" dirty="0" smtClean="0"/>
              <a:t>4. Анорхизм</a:t>
            </a:r>
          </a:p>
          <a:p>
            <a:r>
              <a:rPr lang="ru-RU" sz="2400" dirty="0" smtClean="0"/>
              <a:t>5. Гипоспадия</a:t>
            </a:r>
          </a:p>
          <a:p>
            <a:r>
              <a:rPr lang="ru-RU" sz="2400" dirty="0"/>
              <a:t>6</a:t>
            </a:r>
            <a:r>
              <a:rPr lang="ru-RU" sz="2400" dirty="0" smtClean="0"/>
              <a:t>. </a:t>
            </a:r>
            <a:r>
              <a:rPr lang="ru-RU" sz="2400" dirty="0" err="1" smtClean="0"/>
              <a:t>Эписпадия</a:t>
            </a:r>
            <a:endParaRPr lang="ru-RU" sz="2400" dirty="0" smtClean="0"/>
          </a:p>
          <a:p>
            <a:r>
              <a:rPr lang="ru-RU" sz="2400" dirty="0" smtClean="0"/>
              <a:t>7. Клиника, диагностика, лечение</a:t>
            </a:r>
          </a:p>
          <a:p>
            <a:r>
              <a:rPr lang="ru-RU" sz="2400" dirty="0" smtClean="0"/>
              <a:t>8. Литература</a:t>
            </a:r>
          </a:p>
        </p:txBody>
      </p:sp>
    </p:spTree>
    <p:extLst>
      <p:ext uri="{BB962C8B-B14F-4D97-AF65-F5344CB8AC3E}">
        <p14:creationId xmlns="" xmlns:p14="http://schemas.microsoft.com/office/powerpoint/2010/main" val="427222719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61871"/>
            <a:ext cx="8596668" cy="1320800"/>
          </a:xfrm>
        </p:spPr>
        <p:txBody>
          <a:bodyPr/>
          <a:lstStyle/>
          <a:p>
            <a:pPr algn="ctr"/>
            <a:r>
              <a:rPr lang="ru-RU" dirty="0" err="1"/>
              <a:t>Синорхидизм</a:t>
            </a:r>
            <a:r>
              <a:rPr lang="ru-RU" dirty="0"/>
              <a:t>.</a:t>
            </a:r>
          </a:p>
        </p:txBody>
      </p:sp>
      <p:sp>
        <p:nvSpPr>
          <p:cNvPr id="3" name="Объект 2"/>
          <p:cNvSpPr>
            <a:spLocks noGrp="1"/>
          </p:cNvSpPr>
          <p:nvPr>
            <p:ph idx="1"/>
          </p:nvPr>
        </p:nvSpPr>
        <p:spPr>
          <a:xfrm>
            <a:off x="677334" y="1223493"/>
            <a:ext cx="8596668" cy="4817869"/>
          </a:xfrm>
        </p:spPr>
        <p:txBody>
          <a:bodyPr>
            <a:normAutofit/>
          </a:bodyPr>
          <a:lstStyle/>
          <a:p>
            <a:r>
              <a:rPr lang="ru-RU" sz="2400" dirty="0" smtClean="0">
                <a:solidFill>
                  <a:srgbClr val="FF0000"/>
                </a:solidFill>
              </a:rPr>
              <a:t>Крайне </a:t>
            </a:r>
            <a:r>
              <a:rPr lang="ru-RU" sz="2400" dirty="0">
                <a:solidFill>
                  <a:srgbClr val="FF0000"/>
                </a:solidFill>
              </a:rPr>
              <a:t>редко наблюдается внутрибрюшное сращение яичек, что препятствует их опущению в мошонку. </a:t>
            </a:r>
            <a:endParaRPr lang="ru-RU" sz="2400" dirty="0" smtClean="0">
              <a:solidFill>
                <a:srgbClr val="FF0000"/>
              </a:solidFill>
            </a:endParaRPr>
          </a:p>
          <a:p>
            <a:r>
              <a:rPr lang="ru-RU" sz="2400" dirty="0" smtClean="0">
                <a:solidFill>
                  <a:srgbClr val="00B0F0"/>
                </a:solidFill>
              </a:rPr>
              <a:t>Гормональных </a:t>
            </a:r>
            <a:r>
              <a:rPr lang="ru-RU" sz="2400" dirty="0">
                <a:solidFill>
                  <a:srgbClr val="00B0F0"/>
                </a:solidFill>
              </a:rPr>
              <a:t>нарушений при этом не выявляется, что отличает данное патологическое состояние от анорхизма и двусторонней брюшной ретенции яичек. </a:t>
            </a:r>
            <a:endParaRPr lang="ru-RU" sz="2400" dirty="0" smtClean="0">
              <a:solidFill>
                <a:srgbClr val="00B0F0"/>
              </a:solidFill>
            </a:endParaRPr>
          </a:p>
          <a:p>
            <a:r>
              <a:rPr lang="ru-RU" sz="2400" dirty="0" smtClean="0">
                <a:solidFill>
                  <a:srgbClr val="00B050"/>
                </a:solidFill>
              </a:rPr>
              <a:t>Диагностика </a:t>
            </a:r>
            <a:r>
              <a:rPr lang="ru-RU" sz="2400" dirty="0">
                <a:solidFill>
                  <a:srgbClr val="00B050"/>
                </a:solidFill>
              </a:rPr>
              <a:t>основана на УЗ-сканировании и оперативной ревизии забрюшинного пространства.</a:t>
            </a:r>
          </a:p>
        </p:txBody>
      </p:sp>
    </p:spTree>
    <p:extLst>
      <p:ext uri="{BB962C8B-B14F-4D97-AF65-F5344CB8AC3E}">
        <p14:creationId xmlns="" xmlns:p14="http://schemas.microsoft.com/office/powerpoint/2010/main" val="362765340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4304" y="94445"/>
            <a:ext cx="8596668" cy="1320800"/>
          </a:xfrm>
        </p:spPr>
        <p:txBody>
          <a:bodyPr/>
          <a:lstStyle/>
          <a:p>
            <a:pPr algn="ctr"/>
            <a:r>
              <a:rPr lang="ru-RU" dirty="0"/>
              <a:t>Монорхизм</a:t>
            </a:r>
          </a:p>
        </p:txBody>
      </p:sp>
      <p:sp>
        <p:nvSpPr>
          <p:cNvPr id="3" name="Объект 2"/>
          <p:cNvSpPr>
            <a:spLocks noGrp="1"/>
          </p:cNvSpPr>
          <p:nvPr>
            <p:ph idx="1"/>
          </p:nvPr>
        </p:nvSpPr>
        <p:spPr>
          <a:xfrm>
            <a:off x="677333" y="991673"/>
            <a:ext cx="10527287" cy="5653826"/>
          </a:xfrm>
        </p:spPr>
        <p:txBody>
          <a:bodyPr>
            <a:noAutofit/>
          </a:bodyPr>
          <a:lstStyle/>
          <a:p>
            <a:r>
              <a:rPr lang="ru-RU" sz="2000" dirty="0">
                <a:solidFill>
                  <a:srgbClr val="C00000"/>
                </a:solidFill>
              </a:rPr>
              <a:t>Монорхизм (односторонняя агенезия яичка) — врожденная аномалия, характеризующаяся наличием одного яичка. </a:t>
            </a:r>
            <a:endParaRPr lang="ru-RU" sz="2000" dirty="0" smtClean="0">
              <a:solidFill>
                <a:srgbClr val="C00000"/>
              </a:solidFill>
            </a:endParaRPr>
          </a:p>
          <a:p>
            <a:r>
              <a:rPr lang="ru-RU" sz="2000" dirty="0" smtClean="0">
                <a:solidFill>
                  <a:srgbClr val="0070C0"/>
                </a:solidFill>
              </a:rPr>
              <a:t>Данная</a:t>
            </a:r>
            <a:r>
              <a:rPr lang="ru-RU" sz="2000" dirty="0">
                <a:solidFill>
                  <a:srgbClr val="0070C0"/>
                </a:solidFill>
              </a:rPr>
              <a:t>  аномалия возникает в результате нарушения эмбриональной закладки первичной почки с одной стороны, из которой образуется половая железа, поэтому монорхизм нередко сочетается с врожденной аплазией почки, </a:t>
            </a:r>
            <a:r>
              <a:rPr lang="ru-RU" sz="2000" dirty="0" err="1">
                <a:solidFill>
                  <a:srgbClr val="0070C0"/>
                </a:solidFill>
              </a:rPr>
              <a:t>отутствием</a:t>
            </a:r>
            <a:r>
              <a:rPr lang="ru-RU" sz="2000" dirty="0">
                <a:solidFill>
                  <a:srgbClr val="0070C0"/>
                </a:solidFill>
              </a:rPr>
              <a:t> придатка и семявыносящего протока, наблюдается недоразвитие мошонки на соответствующей стороне. Наличие одного нормального яичка не проявляется расстройствами сперматогенеза и эндокринными нарушениями. Если же единственное яичко не опускается в мошонку или находится в рудиментарном состоянии, то наблюдаются признаки </a:t>
            </a:r>
            <a:r>
              <a:rPr lang="ru-RU" sz="2000" dirty="0" err="1">
                <a:solidFill>
                  <a:srgbClr val="0070C0"/>
                </a:solidFill>
              </a:rPr>
              <a:t>гипогонадизма</a:t>
            </a:r>
            <a:r>
              <a:rPr lang="ru-RU" sz="2000" dirty="0">
                <a:solidFill>
                  <a:srgbClr val="0070C0"/>
                </a:solidFill>
              </a:rPr>
              <a:t>. </a:t>
            </a:r>
            <a:endParaRPr lang="ru-RU" sz="2000" dirty="0" smtClean="0">
              <a:solidFill>
                <a:srgbClr val="0070C0"/>
              </a:solidFill>
            </a:endParaRPr>
          </a:p>
          <a:p>
            <a:r>
              <a:rPr lang="ru-RU" sz="2000" dirty="0" smtClean="0">
                <a:solidFill>
                  <a:srgbClr val="00B050"/>
                </a:solidFill>
              </a:rPr>
              <a:t>Диагноз </a:t>
            </a:r>
            <a:r>
              <a:rPr lang="ru-RU" sz="2000" dirty="0">
                <a:solidFill>
                  <a:srgbClr val="00B050"/>
                </a:solidFill>
              </a:rPr>
              <a:t>должен быть установлен с помощью ангиографии, </a:t>
            </a:r>
            <a:r>
              <a:rPr lang="ru-RU" sz="2000" dirty="0" err="1">
                <a:solidFill>
                  <a:srgbClr val="00B050"/>
                </a:solidFill>
              </a:rPr>
              <a:t>сцинтиграфии</a:t>
            </a:r>
            <a:r>
              <a:rPr lang="ru-RU" sz="2000" dirty="0">
                <a:solidFill>
                  <a:srgbClr val="00B050"/>
                </a:solidFill>
              </a:rPr>
              <a:t> яичек или при ревизии забрюшинного пространства и брюшной полости. </a:t>
            </a:r>
            <a:endParaRPr lang="ru-RU" sz="2000" dirty="0" smtClean="0">
              <a:solidFill>
                <a:srgbClr val="00B050"/>
              </a:solidFill>
            </a:endParaRPr>
          </a:p>
          <a:p>
            <a:r>
              <a:rPr lang="ru-RU" sz="2000" dirty="0" smtClean="0">
                <a:solidFill>
                  <a:srgbClr val="00B050"/>
                </a:solidFill>
              </a:rPr>
              <a:t>Лечение</a:t>
            </a:r>
            <a:r>
              <a:rPr lang="ru-RU" sz="2000" dirty="0">
                <a:solidFill>
                  <a:srgbClr val="00B050"/>
                </a:solidFill>
              </a:rPr>
              <a:t>. При гипоплазии единственного яичка показана заместительная терапия андрогенами, особенно в период полового созревания. Такая терапия будет способствовать нормальному .развитию половых органов</a:t>
            </a:r>
            <a:r>
              <a:rPr lang="ru-RU" sz="2400" dirty="0">
                <a:solidFill>
                  <a:srgbClr val="00B050"/>
                </a:solidFill>
              </a:rPr>
              <a:t>.</a:t>
            </a:r>
          </a:p>
        </p:txBody>
      </p:sp>
    </p:spTree>
    <p:extLst>
      <p:ext uri="{BB962C8B-B14F-4D97-AF65-F5344CB8AC3E}">
        <p14:creationId xmlns="" xmlns:p14="http://schemas.microsoft.com/office/powerpoint/2010/main" val="114819385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33082"/>
            <a:ext cx="8596668" cy="1320800"/>
          </a:xfrm>
        </p:spPr>
        <p:txBody>
          <a:bodyPr/>
          <a:lstStyle/>
          <a:p>
            <a:pPr algn="ctr"/>
            <a:r>
              <a:rPr lang="ru-RU" dirty="0"/>
              <a:t>Анорхизм</a:t>
            </a:r>
          </a:p>
        </p:txBody>
      </p:sp>
      <p:sp>
        <p:nvSpPr>
          <p:cNvPr id="3" name="Объект 2"/>
          <p:cNvSpPr>
            <a:spLocks noGrp="1"/>
          </p:cNvSpPr>
          <p:nvPr>
            <p:ph idx="1"/>
          </p:nvPr>
        </p:nvSpPr>
        <p:spPr>
          <a:xfrm>
            <a:off x="677334" y="1146221"/>
            <a:ext cx="8596668" cy="4895142"/>
          </a:xfrm>
        </p:spPr>
        <p:txBody>
          <a:bodyPr>
            <a:normAutofit/>
          </a:bodyPr>
          <a:lstStyle/>
          <a:p>
            <a:r>
              <a:rPr lang="ru-RU" dirty="0">
                <a:solidFill>
                  <a:srgbClr val="C00000"/>
                </a:solidFill>
              </a:rPr>
              <a:t>Анорхизм (гонадная агенезия) — врожденное </a:t>
            </a:r>
            <a:r>
              <a:rPr lang="ru-RU" dirty="0" err="1">
                <a:solidFill>
                  <a:srgbClr val="C00000"/>
                </a:solidFill>
              </a:rPr>
              <a:t>отутствие</a:t>
            </a:r>
            <a:r>
              <a:rPr lang="ru-RU" dirty="0">
                <a:solidFill>
                  <a:srgbClr val="C00000"/>
                </a:solidFill>
              </a:rPr>
              <a:t> яичек у индивида с кариотипом 46 XY. В связи с тем, что яички в эмбриональном периоде не секретируют андрогены, половые органы развиваются по женскому типу или имеют рудиментарное </a:t>
            </a:r>
            <a:r>
              <a:rPr lang="ru-RU" dirty="0" smtClean="0">
                <a:solidFill>
                  <a:srgbClr val="C00000"/>
                </a:solidFill>
              </a:rPr>
              <a:t>строение.</a:t>
            </a:r>
          </a:p>
          <a:p>
            <a:r>
              <a:rPr lang="ru-RU" dirty="0" smtClean="0">
                <a:solidFill>
                  <a:srgbClr val="0070C0"/>
                </a:solidFill>
              </a:rPr>
              <a:t>Окончательный </a:t>
            </a:r>
            <a:r>
              <a:rPr lang="ru-RU" dirty="0">
                <a:solidFill>
                  <a:srgbClr val="0070C0"/>
                </a:solidFill>
              </a:rPr>
              <a:t>диагноз ставят после исключения двусторонней брюшной ретенции яичек. Для этого могут быть произведены </a:t>
            </a:r>
            <a:r>
              <a:rPr lang="ru-RU" dirty="0" err="1">
                <a:solidFill>
                  <a:srgbClr val="0070C0"/>
                </a:solidFill>
              </a:rPr>
              <a:t>радионуклидные</a:t>
            </a:r>
            <a:r>
              <a:rPr lang="ru-RU" dirty="0">
                <a:solidFill>
                  <a:srgbClr val="0070C0"/>
                </a:solidFill>
              </a:rPr>
              <a:t> исследования и </a:t>
            </a:r>
            <a:r>
              <a:rPr lang="ru-RU" dirty="0" err="1">
                <a:solidFill>
                  <a:srgbClr val="0070C0"/>
                </a:solidFill>
              </a:rPr>
              <a:t>сцинтиграфия</a:t>
            </a:r>
            <a:r>
              <a:rPr lang="ru-RU" dirty="0">
                <a:solidFill>
                  <a:srgbClr val="0070C0"/>
                </a:solidFill>
              </a:rPr>
              <a:t> яичек после введения соединений  Тс. После внутривенного введения препарата на гамма-камере, определяют локализацию и характер крипторхизма. При анорхизме локального накопления препарата не будет. </a:t>
            </a:r>
            <a:endParaRPr lang="ru-RU" dirty="0" smtClean="0">
              <a:solidFill>
                <a:srgbClr val="0070C0"/>
              </a:solidFill>
            </a:endParaRPr>
          </a:p>
          <a:p>
            <a:r>
              <a:rPr lang="ru-RU" dirty="0" smtClean="0">
                <a:solidFill>
                  <a:srgbClr val="00B050"/>
                </a:solidFill>
              </a:rPr>
              <a:t>Можно </a:t>
            </a:r>
            <a:r>
              <a:rPr lang="ru-RU" dirty="0">
                <a:solidFill>
                  <a:srgbClr val="00B050"/>
                </a:solidFill>
              </a:rPr>
              <a:t>провести пробу с </a:t>
            </a:r>
            <a:r>
              <a:rPr lang="ru-RU" dirty="0" err="1">
                <a:solidFill>
                  <a:srgbClr val="00B050"/>
                </a:solidFill>
              </a:rPr>
              <a:t>хориогонином</a:t>
            </a:r>
            <a:r>
              <a:rPr lang="ru-RU" dirty="0">
                <a:solidFill>
                  <a:srgbClr val="00B050"/>
                </a:solidFill>
              </a:rPr>
              <a:t> на наличие </a:t>
            </a:r>
            <a:r>
              <a:rPr lang="ru-RU" dirty="0" err="1">
                <a:solidFill>
                  <a:srgbClr val="00B050"/>
                </a:solidFill>
              </a:rPr>
              <a:t>тестикулярных</a:t>
            </a:r>
            <a:r>
              <a:rPr lang="ru-RU" dirty="0">
                <a:solidFill>
                  <a:srgbClr val="00B050"/>
                </a:solidFill>
              </a:rPr>
              <a:t> андрогенов в крови. В сомнительных случаях показана оперативная ревизия брюшной полости и забрюшинного пространства. </a:t>
            </a:r>
          </a:p>
        </p:txBody>
      </p:sp>
    </p:spTree>
    <p:extLst>
      <p:ext uri="{BB962C8B-B14F-4D97-AF65-F5344CB8AC3E}">
        <p14:creationId xmlns="" xmlns:p14="http://schemas.microsoft.com/office/powerpoint/2010/main" val="253735700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07324"/>
            <a:ext cx="8596668" cy="1320800"/>
          </a:xfrm>
        </p:spPr>
        <p:txBody>
          <a:bodyPr/>
          <a:lstStyle/>
          <a:p>
            <a:pPr algn="ctr"/>
            <a:r>
              <a:rPr lang="ru-RU" dirty="0" smtClean="0"/>
              <a:t>Лечение анорхизма</a:t>
            </a:r>
            <a:endParaRPr lang="ru-RU" dirty="0"/>
          </a:p>
        </p:txBody>
      </p:sp>
      <p:sp>
        <p:nvSpPr>
          <p:cNvPr id="3" name="Объект 2"/>
          <p:cNvSpPr>
            <a:spLocks noGrp="1"/>
          </p:cNvSpPr>
          <p:nvPr>
            <p:ph idx="1"/>
          </p:nvPr>
        </p:nvSpPr>
        <p:spPr>
          <a:xfrm>
            <a:off x="677334" y="949975"/>
            <a:ext cx="8596668" cy="5347794"/>
          </a:xfrm>
        </p:spPr>
        <p:txBody>
          <a:bodyPr>
            <a:normAutofit/>
          </a:bodyPr>
          <a:lstStyle/>
          <a:p>
            <a:r>
              <a:rPr lang="ru-RU" dirty="0" smtClean="0">
                <a:solidFill>
                  <a:srgbClr val="00B050"/>
                </a:solidFill>
              </a:rPr>
              <a:t>При </a:t>
            </a:r>
            <a:r>
              <a:rPr lang="ru-RU" dirty="0">
                <a:solidFill>
                  <a:srgbClr val="00B050"/>
                </a:solidFill>
              </a:rPr>
              <a:t>анорхизме проводят заместительную терапию половыми гормонами в зависимости от строения наружных половых органов, и </a:t>
            </a:r>
            <a:r>
              <a:rPr lang="ru-RU" dirty="0" err="1">
                <a:solidFill>
                  <a:srgbClr val="00B050"/>
                </a:solidFill>
              </a:rPr>
              <a:t>морфотипа</a:t>
            </a:r>
            <a:r>
              <a:rPr lang="ru-RU" dirty="0">
                <a:solidFill>
                  <a:srgbClr val="00B050"/>
                </a:solidFill>
              </a:rPr>
              <a:t> больного, Терапия андрогенными препаратами включает назначение </a:t>
            </a:r>
            <a:r>
              <a:rPr lang="ru-RU" dirty="0" err="1">
                <a:solidFill>
                  <a:srgbClr val="00B050"/>
                </a:solidFill>
              </a:rPr>
              <a:t>метилтестоетерона</a:t>
            </a:r>
            <a:r>
              <a:rPr lang="ru-RU" dirty="0">
                <a:solidFill>
                  <a:srgbClr val="00B050"/>
                </a:solidFill>
              </a:rPr>
              <a:t>, </a:t>
            </a:r>
            <a:r>
              <a:rPr lang="ru-RU" dirty="0" err="1">
                <a:solidFill>
                  <a:srgbClr val="00B050"/>
                </a:solidFill>
              </a:rPr>
              <a:t>андриола</a:t>
            </a:r>
            <a:r>
              <a:rPr lang="ru-RU" dirty="0">
                <a:solidFill>
                  <a:srgbClr val="00B050"/>
                </a:solidFill>
              </a:rPr>
              <a:t> в таблетках 3 раза в день или тестостерона </a:t>
            </a:r>
            <a:r>
              <a:rPr lang="ru-RU" dirty="0" err="1">
                <a:solidFill>
                  <a:srgbClr val="00B050"/>
                </a:solidFill>
              </a:rPr>
              <a:t>пропионата</a:t>
            </a:r>
            <a:r>
              <a:rPr lang="ru-RU" dirty="0">
                <a:solidFill>
                  <a:srgbClr val="00B050"/>
                </a:solidFill>
              </a:rPr>
              <a:t> по 50 мг (1 мл 5% масляного раствора) внутримышечно ежедневно. </a:t>
            </a:r>
            <a:endParaRPr lang="ru-RU" dirty="0" smtClean="0">
              <a:solidFill>
                <a:srgbClr val="00B050"/>
              </a:solidFill>
            </a:endParaRPr>
          </a:p>
          <a:p>
            <a:r>
              <a:rPr lang="ru-RU" dirty="0" smtClean="0"/>
              <a:t>Применяется </a:t>
            </a:r>
            <a:r>
              <a:rPr lang="ru-RU" dirty="0"/>
              <a:t>трансплантация половозрелых яичек на сосудистой ножке, а также свободная </a:t>
            </a:r>
            <a:r>
              <a:rPr lang="ru-RU" dirty="0">
                <a:solidFill>
                  <a:srgbClr val="C00000"/>
                </a:solidFill>
              </a:rPr>
              <a:t>пересадка яичек </a:t>
            </a:r>
            <a:r>
              <a:rPr lang="ru-RU" dirty="0"/>
              <a:t>плодов и новорожденных. </a:t>
            </a:r>
            <a:endParaRPr lang="ru-RU" dirty="0" smtClean="0"/>
          </a:p>
          <a:p>
            <a:r>
              <a:rPr lang="ru-RU" dirty="0" smtClean="0"/>
              <a:t>Лечение </a:t>
            </a:r>
            <a:r>
              <a:rPr lang="ru-RU" dirty="0"/>
              <a:t>длится 3—4 </a:t>
            </a:r>
            <a:r>
              <a:rPr lang="ru-RU" dirty="0" err="1"/>
              <a:t>мес</a:t>
            </a:r>
            <a:r>
              <a:rPr lang="ru-RU" dirty="0"/>
              <a:t> для стимуляции вторичных половых признаков, после, чего переходят на циклическую терапию. Назначают </a:t>
            </a:r>
            <a:r>
              <a:rPr lang="ru-RU" dirty="0" err="1">
                <a:solidFill>
                  <a:srgbClr val="C00000"/>
                </a:solidFill>
              </a:rPr>
              <a:t>эстрадиола</a:t>
            </a:r>
            <a:r>
              <a:rPr lang="ru-RU" dirty="0">
                <a:solidFill>
                  <a:srgbClr val="C00000"/>
                </a:solidFill>
              </a:rPr>
              <a:t> </a:t>
            </a:r>
            <a:r>
              <a:rPr lang="ru-RU" dirty="0" err="1"/>
              <a:t>дипропиоиат</a:t>
            </a:r>
            <a:r>
              <a:rPr lang="ru-RU" dirty="0"/>
              <a:t> по 1 мл 0,1% масляного раствора 1 раз в 3 дня, 5—7 внутримышечных инъекций. Вместе с последней инъекцией вводят </a:t>
            </a:r>
            <a:r>
              <a:rPr lang="ru-RU" dirty="0">
                <a:solidFill>
                  <a:srgbClr val="C00000"/>
                </a:solidFill>
              </a:rPr>
              <a:t>прогестерон</a:t>
            </a:r>
            <a:r>
              <a:rPr lang="ru-RU" dirty="0"/>
              <a:t> (1 мл 1% масляного раствора) а затем продолжают вводить его 7 дней подряд внутримышечно. </a:t>
            </a:r>
          </a:p>
        </p:txBody>
      </p:sp>
    </p:spTree>
    <p:extLst>
      <p:ext uri="{BB962C8B-B14F-4D97-AF65-F5344CB8AC3E}">
        <p14:creationId xmlns="" xmlns:p14="http://schemas.microsoft.com/office/powerpoint/2010/main" val="199764977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4546"/>
            <a:ext cx="8596668" cy="1320800"/>
          </a:xfrm>
        </p:spPr>
        <p:txBody>
          <a:bodyPr/>
          <a:lstStyle/>
          <a:p>
            <a:pPr algn="ctr"/>
            <a:r>
              <a:rPr lang="ru-RU" dirty="0"/>
              <a:t>Гипоспадия</a:t>
            </a:r>
          </a:p>
        </p:txBody>
      </p:sp>
      <p:sp>
        <p:nvSpPr>
          <p:cNvPr id="3" name="Объект 2"/>
          <p:cNvSpPr>
            <a:spLocks noGrp="1"/>
          </p:cNvSpPr>
          <p:nvPr>
            <p:ph idx="1"/>
          </p:nvPr>
        </p:nvSpPr>
        <p:spPr>
          <a:xfrm>
            <a:off x="677333" y="953037"/>
            <a:ext cx="9046215" cy="5088325"/>
          </a:xfrm>
        </p:spPr>
        <p:txBody>
          <a:bodyPr>
            <a:normAutofit/>
          </a:bodyPr>
          <a:lstStyle/>
          <a:p>
            <a:r>
              <a:rPr lang="ru-RU" sz="2000" dirty="0" smtClean="0">
                <a:solidFill>
                  <a:srgbClr val="00B050"/>
                </a:solidFill>
              </a:rPr>
              <a:t>Гипоспадия </a:t>
            </a:r>
            <a:r>
              <a:rPr lang="ru-RU" sz="2000" dirty="0">
                <a:solidFill>
                  <a:srgbClr val="00B050"/>
                </a:solidFill>
              </a:rPr>
              <a:t>— врожденное недоразвитие губчатой уретры с замещением недостающего участка соединительной тканью и искривлением полового члена в сторону </a:t>
            </a:r>
            <a:r>
              <a:rPr lang="ru-RU" sz="2000" dirty="0" smtClean="0">
                <a:solidFill>
                  <a:srgbClr val="00B050"/>
                </a:solidFill>
              </a:rPr>
              <a:t>мошонки. </a:t>
            </a:r>
          </a:p>
          <a:p>
            <a:r>
              <a:rPr lang="ru-RU" sz="2000" dirty="0" smtClean="0">
                <a:solidFill>
                  <a:srgbClr val="C00000"/>
                </a:solidFill>
              </a:rPr>
              <a:t>Гипоспадия </a:t>
            </a:r>
            <a:r>
              <a:rPr lang="ru-RU" sz="2000" dirty="0">
                <a:solidFill>
                  <a:srgbClr val="C00000"/>
                </a:solidFill>
              </a:rPr>
              <a:t>развивается вследствие задержки или нарушения формирования уретры на 10—14-й неделе эмбрионального развития. Причинами ее могут быть экзогенные интоксикации, </a:t>
            </a:r>
            <a:r>
              <a:rPr lang="ru-RU" sz="2000" dirty="0" err="1">
                <a:solidFill>
                  <a:srgbClr val="C00000"/>
                </a:solidFill>
              </a:rPr>
              <a:t>внутриуфобные</a:t>
            </a:r>
            <a:r>
              <a:rPr lang="ru-RU" sz="2000" dirty="0">
                <a:solidFill>
                  <a:srgbClr val="C00000"/>
                </a:solidFill>
              </a:rPr>
              <a:t> инфекции, </a:t>
            </a:r>
            <a:r>
              <a:rPr lang="ru-RU" sz="2000" dirty="0" err="1">
                <a:solidFill>
                  <a:srgbClr val="C00000"/>
                </a:solidFill>
              </a:rPr>
              <a:t>гиперэстрогения</a:t>
            </a:r>
            <a:r>
              <a:rPr lang="ru-RU" sz="2000" dirty="0">
                <a:solidFill>
                  <a:srgbClr val="C00000"/>
                </a:solidFill>
              </a:rPr>
              <a:t> у матери во время формирования у плода половых органов и мочеиспускательного канала. В результате наружное отверстие мочеиспускательного канала открывается выше естественного и может располагаться в области венечной борозды, на вентральной поверхности полового члена, в области мошонки или промежности (рис. 11</a:t>
            </a:r>
            <a:r>
              <a:rPr lang="ru-RU" sz="2000" dirty="0" smtClean="0">
                <a:solidFill>
                  <a:srgbClr val="C00000"/>
                </a:solidFill>
              </a:rPr>
              <a:t>).</a:t>
            </a:r>
            <a:endParaRPr lang="ru-RU" sz="2000" dirty="0">
              <a:solidFill>
                <a:srgbClr val="C00000"/>
              </a:solidFill>
            </a:endParaRPr>
          </a:p>
        </p:txBody>
      </p:sp>
    </p:spTree>
    <p:extLst>
      <p:ext uri="{BB962C8B-B14F-4D97-AF65-F5344CB8AC3E}">
        <p14:creationId xmlns="" xmlns:p14="http://schemas.microsoft.com/office/powerpoint/2010/main" val="114883843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33082"/>
            <a:ext cx="8596668" cy="1320800"/>
          </a:xfrm>
        </p:spPr>
        <p:txBody>
          <a:bodyPr/>
          <a:lstStyle/>
          <a:p>
            <a:pPr algn="ctr"/>
            <a:r>
              <a:rPr lang="ru-RU" dirty="0" smtClean="0"/>
              <a:t>Классификация</a:t>
            </a:r>
            <a:endParaRPr lang="ru-RU" dirty="0"/>
          </a:p>
        </p:txBody>
      </p:sp>
      <p:sp>
        <p:nvSpPr>
          <p:cNvPr id="3" name="Объект 2"/>
          <p:cNvSpPr>
            <a:spLocks noGrp="1"/>
          </p:cNvSpPr>
          <p:nvPr>
            <p:ph idx="1"/>
          </p:nvPr>
        </p:nvSpPr>
        <p:spPr>
          <a:xfrm>
            <a:off x="677334" y="1130279"/>
            <a:ext cx="8596668" cy="3880773"/>
          </a:xfrm>
        </p:spPr>
        <p:txBody>
          <a:bodyPr/>
          <a:lstStyle/>
          <a:p>
            <a:r>
              <a:rPr lang="ru-RU" dirty="0"/>
              <a:t>В зависимости от локализации наружного отверстия уретры различают головчатую, стволовую, мошоночную и промежностную гипоспадию. При любой форме гипоспадии между наружным отверстием и головкой сохраняется узкая полоска слизистой оболочки и плотный </a:t>
            </a:r>
            <a:r>
              <a:rPr lang="ru-RU" dirty="0" err="1"/>
              <a:t>фибриозный</a:t>
            </a:r>
            <a:r>
              <a:rPr lang="ru-RU" dirty="0"/>
              <a:t> тяж (хорда). При этой форме аномалии мочеиспускательный канал становится короче кавернозных тел. Наличие укороченной уретры и короткой </a:t>
            </a:r>
            <a:r>
              <a:rPr lang="ru-RU" dirty="0" err="1"/>
              <a:t>неэластической</a:t>
            </a:r>
            <a:r>
              <a:rPr lang="ru-RU" dirty="0"/>
              <a:t> хорды приводит к искривлению полового члена. Головка полового члена пригнута книзу, широкая, а препуциальный мешок имеет вид капюшона.</a:t>
            </a:r>
          </a:p>
        </p:txBody>
      </p:sp>
    </p:spTree>
    <p:extLst>
      <p:ext uri="{BB962C8B-B14F-4D97-AF65-F5344CB8AC3E}">
        <p14:creationId xmlns="" xmlns:p14="http://schemas.microsoft.com/office/powerpoint/2010/main" val="211689257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pic>
        <p:nvPicPr>
          <p:cNvPr id="4" name="Объект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146221" y="0"/>
            <a:ext cx="8189160" cy="6858000"/>
          </a:xfrm>
          <a:prstGeom prst="rect">
            <a:avLst/>
          </a:prstGeom>
        </p:spPr>
      </p:pic>
    </p:spTree>
    <p:extLst>
      <p:ext uri="{BB962C8B-B14F-4D97-AF65-F5344CB8AC3E}">
        <p14:creationId xmlns="" xmlns:p14="http://schemas.microsoft.com/office/powerpoint/2010/main" val="269120548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5960"/>
            <a:ext cx="8596668" cy="1320800"/>
          </a:xfrm>
        </p:spPr>
        <p:txBody>
          <a:bodyPr/>
          <a:lstStyle/>
          <a:p>
            <a:pPr algn="ctr"/>
            <a:r>
              <a:rPr lang="ru-RU" dirty="0"/>
              <a:t>Клиническая картина.</a:t>
            </a:r>
          </a:p>
        </p:txBody>
      </p:sp>
      <p:sp>
        <p:nvSpPr>
          <p:cNvPr id="3" name="Объект 2"/>
          <p:cNvSpPr>
            <a:spLocks noGrp="1"/>
          </p:cNvSpPr>
          <p:nvPr>
            <p:ph idx="1"/>
          </p:nvPr>
        </p:nvSpPr>
        <p:spPr>
          <a:xfrm>
            <a:off x="677334" y="1107583"/>
            <a:ext cx="10205314" cy="5750417"/>
          </a:xfrm>
        </p:spPr>
        <p:txBody>
          <a:bodyPr>
            <a:normAutofit/>
          </a:bodyPr>
          <a:lstStyle/>
          <a:p>
            <a:r>
              <a:rPr lang="ru-RU" dirty="0" smtClean="0"/>
              <a:t>Жалобы </a:t>
            </a:r>
            <a:r>
              <a:rPr lang="ru-RU" dirty="0"/>
              <a:t>больного зависят от их возраста и от вида гипоспадии. Если детей беспокоит главным образом расстройство мочеиспускания, то взрослых — затруднение или невозможность полового акта. </a:t>
            </a:r>
            <a:endParaRPr lang="ru-RU" dirty="0" smtClean="0"/>
          </a:p>
          <a:p>
            <a:r>
              <a:rPr lang="ru-RU" dirty="0" smtClean="0">
                <a:solidFill>
                  <a:srgbClr val="00B050"/>
                </a:solidFill>
              </a:rPr>
              <a:t>При </a:t>
            </a:r>
            <a:r>
              <a:rPr lang="ru-RU" dirty="0">
                <a:solidFill>
                  <a:srgbClr val="00B050"/>
                </a:solidFill>
              </a:rPr>
              <a:t>головчатой гипоспадии, на которую приходится почти 70% всех гипоспадии, дети и взрослые жалоб почти не предъявляют. Мочеиспускательный канал при этом открывается у места обычного расположения уздечки, что не вызывает особых расстройств. </a:t>
            </a:r>
            <a:r>
              <a:rPr lang="ru-RU" dirty="0" smtClean="0">
                <a:solidFill>
                  <a:srgbClr val="00B050"/>
                </a:solidFill>
              </a:rPr>
              <a:t>Жалобы </a:t>
            </a:r>
            <a:r>
              <a:rPr lang="ru-RU" dirty="0">
                <a:solidFill>
                  <a:srgbClr val="00B050"/>
                </a:solidFill>
              </a:rPr>
              <a:t>возникают лишь при наличии стеноза наружного отверстия или при слишком сильно наклоненной головке, когда моча может попадать на ноги. </a:t>
            </a:r>
            <a:endParaRPr lang="ru-RU" dirty="0" smtClean="0">
              <a:solidFill>
                <a:srgbClr val="00B050"/>
              </a:solidFill>
            </a:endParaRPr>
          </a:p>
          <a:p>
            <a:r>
              <a:rPr lang="ru-RU" dirty="0" smtClean="0">
                <a:solidFill>
                  <a:srgbClr val="FF0000"/>
                </a:solidFill>
              </a:rPr>
              <a:t>При </a:t>
            </a:r>
            <a:r>
              <a:rPr lang="ru-RU" dirty="0">
                <a:solidFill>
                  <a:srgbClr val="FF0000"/>
                </a:solidFill>
              </a:rPr>
              <a:t>стволовой гипоспадии деформация полового члена более выражена. Наружное отверстие располагается на задней поверхности полового члена между головкой и корнем мошонки. Во время мочеиспускания струя направлена книзу, что затрудняет опорожнение мочевого пузыря. Эрекция становится болезненной, а деформация полового члена нарушает половой акт. </a:t>
            </a:r>
            <a:endParaRPr lang="ru-RU" dirty="0" smtClean="0">
              <a:solidFill>
                <a:srgbClr val="FF0000"/>
              </a:solidFill>
            </a:endParaRPr>
          </a:p>
          <a:p>
            <a:r>
              <a:rPr lang="ru-RU" dirty="0" smtClean="0">
                <a:solidFill>
                  <a:srgbClr val="0070C0"/>
                </a:solidFill>
              </a:rPr>
              <a:t>При </a:t>
            </a:r>
            <a:r>
              <a:rPr lang="ru-RU" dirty="0">
                <a:solidFill>
                  <a:srgbClr val="0070C0"/>
                </a:solidFill>
              </a:rPr>
              <a:t>мошоночной гипоспадии половой член несколько уменьшен и напоминает клитор, а наружное отверстие уретры располагается в области расщепленной, напоминающей половые губы, мошонки. Больные при этом мочатся по женскому типу, моча разбрызгивается, что вызывает мацерацию внутренних поверхностей бедер. </a:t>
            </a:r>
          </a:p>
        </p:txBody>
      </p:sp>
    </p:spTree>
    <p:extLst>
      <p:ext uri="{BB962C8B-B14F-4D97-AF65-F5344CB8AC3E}">
        <p14:creationId xmlns="" xmlns:p14="http://schemas.microsoft.com/office/powerpoint/2010/main" val="141080856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94445"/>
            <a:ext cx="8596668" cy="1320800"/>
          </a:xfrm>
        </p:spPr>
        <p:txBody>
          <a:bodyPr/>
          <a:lstStyle/>
          <a:p>
            <a:pPr algn="ctr"/>
            <a:r>
              <a:rPr lang="ru-RU" dirty="0"/>
              <a:t>Лечение</a:t>
            </a:r>
          </a:p>
        </p:txBody>
      </p:sp>
      <p:sp>
        <p:nvSpPr>
          <p:cNvPr id="3" name="Объект 2"/>
          <p:cNvSpPr>
            <a:spLocks noGrp="1"/>
          </p:cNvSpPr>
          <p:nvPr>
            <p:ph idx="1"/>
          </p:nvPr>
        </p:nvSpPr>
        <p:spPr>
          <a:xfrm>
            <a:off x="677334" y="759855"/>
            <a:ext cx="10591680" cy="5281508"/>
          </a:xfrm>
        </p:spPr>
        <p:txBody>
          <a:bodyPr>
            <a:normAutofit/>
          </a:bodyPr>
          <a:lstStyle/>
          <a:p>
            <a:r>
              <a:rPr lang="ru-RU" dirty="0" smtClean="0"/>
              <a:t> </a:t>
            </a:r>
            <a:r>
              <a:rPr lang="ru-RU" dirty="0">
                <a:solidFill>
                  <a:srgbClr val="7030A0"/>
                </a:solidFill>
              </a:rPr>
              <a:t>Головчатая гипоспадия и гипоспадия дистальной стволовой трети мочеиспускательного канала, если нет значительного искривления полового члена или стеноза, в хирургической коррекции не нуждаются. В остальных случаях оперативное лечение является методом выбора. </a:t>
            </a:r>
            <a:endParaRPr lang="ru-RU" dirty="0" smtClean="0">
              <a:solidFill>
                <a:srgbClr val="7030A0"/>
              </a:solidFill>
            </a:endParaRPr>
          </a:p>
          <a:p>
            <a:r>
              <a:rPr lang="ru-RU" dirty="0" smtClean="0">
                <a:solidFill>
                  <a:srgbClr val="FF0000"/>
                </a:solidFill>
              </a:rPr>
              <a:t>Схема </a:t>
            </a:r>
            <a:r>
              <a:rPr lang="ru-RU" dirty="0">
                <a:solidFill>
                  <a:srgbClr val="FF0000"/>
                </a:solidFill>
              </a:rPr>
              <a:t>пластики мочеиспускательного канала по </a:t>
            </a:r>
            <a:r>
              <a:rPr lang="ru-RU" dirty="0" err="1">
                <a:solidFill>
                  <a:srgbClr val="FF0000"/>
                </a:solidFill>
              </a:rPr>
              <a:t>Сесилу</a:t>
            </a:r>
            <a:r>
              <a:rPr lang="ru-RU" dirty="0">
                <a:solidFill>
                  <a:srgbClr val="FF0000"/>
                </a:solidFill>
              </a:rPr>
              <a:t> — Каппу (1—5— этапы операции). </a:t>
            </a:r>
            <a:endParaRPr lang="ru-RU" dirty="0" smtClean="0">
              <a:solidFill>
                <a:srgbClr val="FF0000"/>
              </a:solidFill>
            </a:endParaRPr>
          </a:p>
          <a:p>
            <a:r>
              <a:rPr lang="ru-RU" dirty="0" smtClean="0">
                <a:solidFill>
                  <a:srgbClr val="FF0000"/>
                </a:solidFill>
              </a:rPr>
              <a:t>Первый </a:t>
            </a:r>
            <a:r>
              <a:rPr lang="ru-RU" dirty="0">
                <a:solidFill>
                  <a:srgbClr val="FF0000"/>
                </a:solidFill>
              </a:rPr>
              <a:t>этап заключается в тщательном иссечении хорды (рубцовых тканей на задней поверхности), фиброзной перегородки кавернозных тел, мобилизации полового члена из рубцов в мошонке и иссечение уздечки. Одновременно производят выделение наружного отверстия уретры и перемещение его кверху. Для нормального развития кавернозных тел образовавшийся после выпрямления дефект полового члена подлежит закрытию кожным лоскутом. Применяется много различных методов закрытия дефекта кожи (мостовидные лоскуты кожи живота или бедра, перемещение кожи крайней плоти из верхней части головки полового члена на нижнюю, применение </a:t>
            </a:r>
            <a:r>
              <a:rPr lang="ru-RU" dirty="0" err="1">
                <a:solidFill>
                  <a:srgbClr val="FF0000"/>
                </a:solidFill>
              </a:rPr>
              <a:t>фидатовского</a:t>
            </a:r>
            <a:r>
              <a:rPr lang="ru-RU" dirty="0">
                <a:solidFill>
                  <a:srgbClr val="FF0000"/>
                </a:solidFill>
              </a:rPr>
              <a:t> стебля и т.д.). </a:t>
            </a:r>
            <a:endParaRPr lang="ru-RU" dirty="0" smtClean="0">
              <a:solidFill>
                <a:srgbClr val="FF0000"/>
              </a:solidFill>
            </a:endParaRPr>
          </a:p>
          <a:p>
            <a:r>
              <a:rPr lang="ru-RU" dirty="0" smtClean="0">
                <a:solidFill>
                  <a:srgbClr val="00B050"/>
                </a:solidFill>
              </a:rPr>
              <a:t>Однако </a:t>
            </a:r>
            <a:r>
              <a:rPr lang="ru-RU" dirty="0">
                <a:solidFill>
                  <a:srgbClr val="00B050"/>
                </a:solidFill>
              </a:rPr>
              <a:t>эти методы не получили широкого </a:t>
            </a:r>
            <a:r>
              <a:rPr lang="ru-RU" dirty="0" smtClean="0">
                <a:solidFill>
                  <a:srgbClr val="00B050"/>
                </a:solidFill>
              </a:rPr>
              <a:t>распространения</a:t>
            </a:r>
            <a:endParaRPr lang="ru-RU" dirty="0">
              <a:solidFill>
                <a:srgbClr val="00B050"/>
              </a:solidFill>
            </a:endParaRPr>
          </a:p>
        </p:txBody>
      </p:sp>
    </p:spTree>
    <p:extLst>
      <p:ext uri="{BB962C8B-B14F-4D97-AF65-F5344CB8AC3E}">
        <p14:creationId xmlns="" xmlns:p14="http://schemas.microsoft.com/office/powerpoint/2010/main" val="119550072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pic>
        <p:nvPicPr>
          <p:cNvPr id="4" name="Объект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903190" y="141421"/>
            <a:ext cx="6144955" cy="6716579"/>
          </a:xfrm>
        </p:spPr>
      </p:pic>
    </p:spTree>
    <p:extLst>
      <p:ext uri="{BB962C8B-B14F-4D97-AF65-F5344CB8AC3E}">
        <p14:creationId xmlns="" xmlns:p14="http://schemas.microsoft.com/office/powerpoint/2010/main" val="96228066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130" y="167905"/>
            <a:ext cx="9404723" cy="1400530"/>
          </a:xfrm>
        </p:spPr>
        <p:txBody>
          <a:bodyPr/>
          <a:lstStyle/>
          <a:p>
            <a:pPr algn="ctr"/>
            <a:r>
              <a:rPr lang="ru-RU" dirty="0">
                <a:solidFill>
                  <a:srgbClr val="FF0000"/>
                </a:solidFill>
              </a:rPr>
              <a:t>ЭМБРИОГЕНЕЗ</a:t>
            </a:r>
          </a:p>
        </p:txBody>
      </p:sp>
      <p:sp>
        <p:nvSpPr>
          <p:cNvPr id="3" name="Объект 2"/>
          <p:cNvSpPr>
            <a:spLocks noGrp="1"/>
          </p:cNvSpPr>
          <p:nvPr>
            <p:ph idx="1"/>
          </p:nvPr>
        </p:nvSpPr>
        <p:spPr>
          <a:xfrm>
            <a:off x="524656" y="1229193"/>
            <a:ext cx="10643016" cy="5019207"/>
          </a:xfrm>
        </p:spPr>
        <p:txBody>
          <a:bodyPr>
            <a:normAutofit/>
          </a:bodyPr>
          <a:lstStyle/>
          <a:p>
            <a:r>
              <a:rPr lang="ru-RU" sz="2400" dirty="0" smtClean="0">
                <a:solidFill>
                  <a:srgbClr val="00B050"/>
                </a:solidFill>
              </a:rPr>
              <a:t>Внутренние </a:t>
            </a:r>
            <a:r>
              <a:rPr lang="ru-RU" sz="2400" dirty="0">
                <a:solidFill>
                  <a:srgbClr val="00B050"/>
                </a:solidFill>
              </a:rPr>
              <a:t>и наружные половые органы формируются у мужчин в эмбриональном периоде, в пубертатном — продолжается их развитие и совершенствование, заканчивающееся к 18—20 годам. В дальнейшем в течение 25—30 лет поддерживается нормальное функционирование половых желез, сменяющееся постепенным угасанием их функции и обратным развитием</a:t>
            </a:r>
            <a:r>
              <a:rPr lang="ru-RU" sz="2400" dirty="0" smtClean="0">
                <a:solidFill>
                  <a:srgbClr val="00B050"/>
                </a:solidFill>
              </a:rPr>
              <a:t>.</a:t>
            </a:r>
          </a:p>
          <a:p>
            <a:r>
              <a:rPr lang="ru-RU" sz="2400" dirty="0" smtClean="0"/>
              <a:t> </a:t>
            </a:r>
            <a:r>
              <a:rPr lang="ru-RU" sz="2400" dirty="0"/>
              <a:t>Пол человека определяется прежде всего набором половых хромосом (</a:t>
            </a:r>
            <a:r>
              <a:rPr lang="ru-RU" sz="2400" dirty="0">
                <a:solidFill>
                  <a:srgbClr val="FFC000"/>
                </a:solidFill>
              </a:rPr>
              <a:t>хромосомный пол), </a:t>
            </a:r>
            <a:r>
              <a:rPr lang="ru-RU" sz="2400" dirty="0"/>
              <a:t>от которых зависят формирование и построение половых желез, влияющих на </a:t>
            </a:r>
            <a:r>
              <a:rPr lang="ru-RU" sz="2400" dirty="0">
                <a:solidFill>
                  <a:srgbClr val="FFC000"/>
                </a:solidFill>
              </a:rPr>
              <a:t>гормональный пол</a:t>
            </a:r>
            <a:r>
              <a:rPr lang="ru-RU" sz="2400" dirty="0"/>
              <a:t>, который, в свою очередь определяет строение половых органов. </a:t>
            </a:r>
          </a:p>
        </p:txBody>
      </p:sp>
    </p:spTree>
    <p:extLst>
      <p:ext uri="{BB962C8B-B14F-4D97-AF65-F5344CB8AC3E}">
        <p14:creationId xmlns="" xmlns:p14="http://schemas.microsoft.com/office/powerpoint/2010/main" val="405129958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7476"/>
            <a:ext cx="8596668" cy="1320800"/>
          </a:xfrm>
        </p:spPr>
        <p:txBody>
          <a:bodyPr/>
          <a:lstStyle/>
          <a:p>
            <a:pPr algn="ctr"/>
            <a:r>
              <a:rPr lang="ru-RU" dirty="0" err="1"/>
              <a:t>Эписпадия</a:t>
            </a:r>
            <a:endParaRPr lang="ru-RU" dirty="0"/>
          </a:p>
        </p:txBody>
      </p:sp>
      <p:sp>
        <p:nvSpPr>
          <p:cNvPr id="3" name="Объект 2"/>
          <p:cNvSpPr>
            <a:spLocks noGrp="1"/>
          </p:cNvSpPr>
          <p:nvPr>
            <p:ph idx="1"/>
          </p:nvPr>
        </p:nvSpPr>
        <p:spPr>
          <a:xfrm>
            <a:off x="677334" y="1159099"/>
            <a:ext cx="8596668" cy="4882263"/>
          </a:xfrm>
        </p:spPr>
        <p:txBody>
          <a:bodyPr>
            <a:normAutofit/>
          </a:bodyPr>
          <a:lstStyle/>
          <a:p>
            <a:r>
              <a:rPr lang="ru-RU" dirty="0" err="1" smtClean="0">
                <a:solidFill>
                  <a:srgbClr val="C00000"/>
                </a:solidFill>
              </a:rPr>
              <a:t>Эписпадия</a:t>
            </a:r>
            <a:r>
              <a:rPr lang="ru-RU" dirty="0" smtClean="0">
                <a:solidFill>
                  <a:srgbClr val="C00000"/>
                </a:solidFill>
              </a:rPr>
              <a:t> </a:t>
            </a:r>
            <a:r>
              <a:rPr lang="ru-RU" dirty="0">
                <a:solidFill>
                  <a:srgbClr val="C00000"/>
                </a:solidFill>
              </a:rPr>
              <a:t>— порок развития мочеиспускательного канала, для которого характерно недоразвитие или отсутствие на большем или меньшем протяжении верхней его стенки</a:t>
            </a:r>
            <a:r>
              <a:rPr lang="ru-RU" dirty="0" smtClean="0">
                <a:solidFill>
                  <a:srgbClr val="C00000"/>
                </a:solidFill>
              </a:rPr>
              <a:t>. </a:t>
            </a:r>
          </a:p>
          <a:p>
            <a:r>
              <a:rPr lang="ru-RU" dirty="0" smtClean="0"/>
              <a:t>У </a:t>
            </a:r>
            <a:r>
              <a:rPr lang="ru-RU" dirty="0"/>
              <a:t>мальчиков различают </a:t>
            </a:r>
            <a:r>
              <a:rPr lang="ru-RU" dirty="0" err="1"/>
              <a:t>эписпадию</a:t>
            </a:r>
            <a:r>
              <a:rPr lang="ru-RU" dirty="0"/>
              <a:t> головки, </a:t>
            </a:r>
            <a:r>
              <a:rPr lang="ru-RU" dirty="0" err="1"/>
              <a:t>эписпадию</a:t>
            </a:r>
            <a:r>
              <a:rPr lang="ru-RU" dirty="0"/>
              <a:t> полового члена, тотальную </a:t>
            </a:r>
            <a:r>
              <a:rPr lang="ru-RU" dirty="0" err="1"/>
              <a:t>эписпадию</a:t>
            </a:r>
            <a:r>
              <a:rPr lang="ru-RU" dirty="0"/>
              <a:t>. </a:t>
            </a:r>
            <a:r>
              <a:rPr lang="ru-RU" dirty="0" err="1"/>
              <a:t>Мочеиспускальный</a:t>
            </a:r>
            <a:r>
              <a:rPr lang="ru-RU" dirty="0"/>
              <a:t> канал в этих случаях расположен на дорсальной поверхности полового члена между расщепленными пещеристыми телами. При любой форме </a:t>
            </a:r>
            <a:r>
              <a:rPr lang="ru-RU" dirty="0" err="1"/>
              <a:t>эписпадии</a:t>
            </a:r>
            <a:r>
              <a:rPr lang="ru-RU" dirty="0"/>
              <a:t> половой член в той или иной степени уплощается и укорачивается за счет подтянутости к передней брюшной стенке, а крайняя плоть сохраняется лишь на его вентральной поверхности. </a:t>
            </a:r>
            <a:endParaRPr lang="ru-RU" dirty="0" smtClean="0"/>
          </a:p>
          <a:p>
            <a:r>
              <a:rPr lang="ru-RU" dirty="0" smtClean="0">
                <a:solidFill>
                  <a:srgbClr val="00B050"/>
                </a:solidFill>
              </a:rPr>
              <a:t>Причиной </a:t>
            </a:r>
            <a:r>
              <a:rPr lang="ru-RU" dirty="0" err="1">
                <a:solidFill>
                  <a:srgbClr val="00B050"/>
                </a:solidFill>
              </a:rPr>
              <a:t>эписпадии</a:t>
            </a:r>
            <a:r>
              <a:rPr lang="ru-RU" dirty="0">
                <a:solidFill>
                  <a:srgbClr val="00B050"/>
                </a:solidFill>
              </a:rPr>
              <a:t> является неправильное развитие мочеполового синуса, полового бугорка и урогенитальной мембраны. В результате смещения </a:t>
            </a:r>
            <a:r>
              <a:rPr lang="ru-RU" dirty="0" err="1">
                <a:solidFill>
                  <a:srgbClr val="00B050"/>
                </a:solidFill>
              </a:rPr>
              <a:t>урегральной</a:t>
            </a:r>
            <a:r>
              <a:rPr lang="ru-RU" dirty="0">
                <a:solidFill>
                  <a:srgbClr val="00B050"/>
                </a:solidFill>
              </a:rPr>
              <a:t> пластинки она оказывается над половым бугорком. Половые складки при формировании мочеиспускательного канала не срастаются, оставляя расщепленной его верхнюю стенку.</a:t>
            </a:r>
          </a:p>
        </p:txBody>
      </p:sp>
    </p:spTree>
    <p:extLst>
      <p:ext uri="{BB962C8B-B14F-4D97-AF65-F5344CB8AC3E}">
        <p14:creationId xmlns="" xmlns:p14="http://schemas.microsoft.com/office/powerpoint/2010/main" val="386615548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pic>
        <p:nvPicPr>
          <p:cNvPr id="4" name="Объект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502277" y="347729"/>
            <a:ext cx="11225649" cy="6272011"/>
          </a:xfrm>
        </p:spPr>
      </p:pic>
    </p:spTree>
    <p:extLst>
      <p:ext uri="{BB962C8B-B14F-4D97-AF65-F5344CB8AC3E}">
        <p14:creationId xmlns="" xmlns:p14="http://schemas.microsoft.com/office/powerpoint/2010/main" val="69539681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pic>
        <p:nvPicPr>
          <p:cNvPr id="6" name="Объект 5"/>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657284" y="1114604"/>
            <a:ext cx="7422322" cy="4939217"/>
          </a:xfrm>
          <a:prstGeom prst="rect">
            <a:avLst/>
          </a:prstGeom>
        </p:spPr>
      </p:pic>
    </p:spTree>
    <p:extLst>
      <p:ext uri="{BB962C8B-B14F-4D97-AF65-F5344CB8AC3E}">
        <p14:creationId xmlns="" xmlns:p14="http://schemas.microsoft.com/office/powerpoint/2010/main" val="266390436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235" y="159895"/>
            <a:ext cx="8596668" cy="1320800"/>
          </a:xfrm>
        </p:spPr>
        <p:txBody>
          <a:bodyPr/>
          <a:lstStyle/>
          <a:p>
            <a:pPr algn="ctr"/>
            <a:r>
              <a:rPr lang="ru-RU" dirty="0"/>
              <a:t>Клиническая картина.</a:t>
            </a:r>
          </a:p>
        </p:txBody>
      </p:sp>
      <p:sp>
        <p:nvSpPr>
          <p:cNvPr id="3" name="Объект 2"/>
          <p:cNvSpPr>
            <a:spLocks noGrp="1"/>
          </p:cNvSpPr>
          <p:nvPr>
            <p:ph idx="1"/>
          </p:nvPr>
        </p:nvSpPr>
        <p:spPr>
          <a:xfrm>
            <a:off x="677334" y="1004341"/>
            <a:ext cx="10730181" cy="5853659"/>
          </a:xfrm>
        </p:spPr>
        <p:txBody>
          <a:bodyPr>
            <a:normAutofit lnSpcReduction="10000"/>
          </a:bodyPr>
          <a:lstStyle/>
          <a:p>
            <a:r>
              <a:rPr lang="ru-RU" dirty="0">
                <a:solidFill>
                  <a:srgbClr val="00B050"/>
                </a:solidFill>
              </a:rPr>
              <a:t>Симптоматика зависит от формы </a:t>
            </a:r>
            <a:r>
              <a:rPr lang="ru-RU" dirty="0" err="1">
                <a:solidFill>
                  <a:srgbClr val="00B050"/>
                </a:solidFill>
              </a:rPr>
              <a:t>эписпадии</a:t>
            </a:r>
            <a:r>
              <a:rPr lang="ru-RU" dirty="0">
                <a:solidFill>
                  <a:srgbClr val="00B050"/>
                </a:solidFill>
              </a:rPr>
              <a:t>. </a:t>
            </a:r>
          </a:p>
          <a:p>
            <a:r>
              <a:rPr lang="ru-RU" dirty="0" err="1">
                <a:solidFill>
                  <a:srgbClr val="00B050"/>
                </a:solidFill>
              </a:rPr>
              <a:t>Эписпадия</a:t>
            </a:r>
            <a:r>
              <a:rPr lang="ru-RU" dirty="0">
                <a:solidFill>
                  <a:srgbClr val="00B050"/>
                </a:solidFill>
              </a:rPr>
              <a:t> головки полового члена характеризуется расщеплением </a:t>
            </a:r>
            <a:r>
              <a:rPr lang="ru-RU" dirty="0" err="1">
                <a:solidFill>
                  <a:srgbClr val="00B050"/>
                </a:solidFill>
              </a:rPr>
              <a:t>спонгиозного</a:t>
            </a:r>
            <a:r>
              <a:rPr lang="ru-RU" dirty="0">
                <a:solidFill>
                  <a:srgbClr val="00B050"/>
                </a:solidFill>
              </a:rPr>
              <a:t> тела головки на дорсальной поверхности, где у венечной борозды определяется наружное отверстие мочеиспускательного канала. Головка уплощена. При эрекции отмечается незначительное, искривление полового члена кверху. Мочеиспускание не нарушено, отмечается лишь ненормальное направление струи мочи. </a:t>
            </a:r>
          </a:p>
          <a:p>
            <a:r>
              <a:rPr lang="ru-RU" dirty="0" err="1">
                <a:solidFill>
                  <a:srgbClr val="0070C0"/>
                </a:solidFill>
              </a:rPr>
              <a:t>Эписпадия</a:t>
            </a:r>
            <a:r>
              <a:rPr lang="ru-RU" dirty="0">
                <a:solidFill>
                  <a:srgbClr val="0070C0"/>
                </a:solidFill>
              </a:rPr>
              <a:t> полового члена сопровождается уплощением, укорочением и искривлением его кверху. Головка и пещеристые тела расщеплены, по дорсальной поверхности свободны от крайней плоти, которая сохраняется на вентральной стороне полового члена. Наружное отверстие в виде воронки открывается на теле полового члена или у корня его (рис. 16). От наружного отверстия до головки тянется уретральный желоб, выстланный полоской слизистой оболочки. Сфинктер мочевого пузыря сохранен, тем не менее нередко отмечается слабость его. </a:t>
            </a:r>
          </a:p>
          <a:p>
            <a:r>
              <a:rPr lang="ru-RU" dirty="0">
                <a:solidFill>
                  <a:srgbClr val="C00000"/>
                </a:solidFill>
              </a:rPr>
              <a:t>Тотальная </a:t>
            </a:r>
            <a:r>
              <a:rPr lang="ru-RU" dirty="0" err="1">
                <a:solidFill>
                  <a:srgbClr val="C00000"/>
                </a:solidFill>
              </a:rPr>
              <a:t>эписпадия</a:t>
            </a:r>
            <a:r>
              <a:rPr lang="ru-RU" dirty="0">
                <a:solidFill>
                  <a:srgbClr val="C00000"/>
                </a:solidFill>
              </a:rPr>
              <a:t> характеризуется полным отсутствием передней стенки мочеиспускательного канала, расщеплением на всем протяжении пещеристых тел и сфинктера мочевого пузыря. Половой член недоразвит изогнут кверху и подтянут к животу. Наружное отверстие мочеиспускательного канала в виде широкой воронки располагается у основания полового члена и ограничено сверху кожной складкой передней брюшной стенки. Из-за постоянного </a:t>
            </a:r>
            <a:r>
              <a:rPr lang="ru-RU" dirty="0" err="1">
                <a:solidFill>
                  <a:srgbClr val="C00000"/>
                </a:solidFill>
              </a:rPr>
              <a:t>подтекания</a:t>
            </a:r>
            <a:r>
              <a:rPr lang="ru-RU" dirty="0">
                <a:solidFill>
                  <a:srgbClr val="C00000"/>
                </a:solidFill>
              </a:rPr>
              <a:t> мочи имеется мацерация кожи промежности и бедер. При тотальной </a:t>
            </a:r>
            <a:r>
              <a:rPr lang="ru-RU" dirty="0" err="1">
                <a:solidFill>
                  <a:srgbClr val="C00000"/>
                </a:solidFill>
              </a:rPr>
              <a:t>эписпадии</a:t>
            </a:r>
            <a:r>
              <a:rPr lang="ru-RU" dirty="0">
                <a:solidFill>
                  <a:srgbClr val="C00000"/>
                </a:solidFill>
              </a:rPr>
              <a:t> наблюдается значительное расхождение костей лобкового симфиза, в связи с чем у больных отмечается утиная походка и распластанный живот. </a:t>
            </a:r>
          </a:p>
          <a:p>
            <a:endParaRPr lang="ru-RU" dirty="0"/>
          </a:p>
        </p:txBody>
      </p:sp>
    </p:spTree>
    <p:extLst>
      <p:ext uri="{BB962C8B-B14F-4D97-AF65-F5344CB8AC3E}">
        <p14:creationId xmlns="" xmlns:p14="http://schemas.microsoft.com/office/powerpoint/2010/main" val="351666015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244" y="94445"/>
            <a:ext cx="8596668" cy="1320800"/>
          </a:xfrm>
        </p:spPr>
        <p:txBody>
          <a:bodyPr/>
          <a:lstStyle/>
          <a:p>
            <a:pPr algn="ctr"/>
            <a:r>
              <a:rPr lang="ru-RU" dirty="0"/>
              <a:t>Лечение.</a:t>
            </a:r>
          </a:p>
        </p:txBody>
      </p:sp>
      <p:sp>
        <p:nvSpPr>
          <p:cNvPr id="3" name="Объект 2"/>
          <p:cNvSpPr>
            <a:spLocks noGrp="1"/>
          </p:cNvSpPr>
          <p:nvPr>
            <p:ph idx="1"/>
          </p:nvPr>
        </p:nvSpPr>
        <p:spPr>
          <a:xfrm>
            <a:off x="677334" y="888642"/>
            <a:ext cx="10475770" cy="5969357"/>
          </a:xfrm>
        </p:spPr>
        <p:txBody>
          <a:bodyPr>
            <a:normAutofit/>
          </a:bodyPr>
          <a:lstStyle/>
          <a:p>
            <a:r>
              <a:rPr lang="ru-RU" dirty="0" err="1" smtClean="0">
                <a:solidFill>
                  <a:srgbClr val="C00000"/>
                </a:solidFill>
              </a:rPr>
              <a:t>Эписпадия</a:t>
            </a:r>
            <a:r>
              <a:rPr lang="ru-RU" dirty="0" smtClean="0">
                <a:solidFill>
                  <a:srgbClr val="C00000"/>
                </a:solidFill>
              </a:rPr>
              <a:t> </a:t>
            </a:r>
            <a:r>
              <a:rPr lang="ru-RU" dirty="0">
                <a:solidFill>
                  <a:srgbClr val="C00000"/>
                </a:solidFill>
              </a:rPr>
              <a:t>головки в коррекции чаше всего не нуждается. В остальных случаях показано оперативное лечение, которое должно быть направлено на восстановление мочеиспускательного канала, шейки мочевого пузыря, коррекцию деформаций и </a:t>
            </a:r>
            <a:r>
              <a:rPr lang="ru-RU" dirty="0" smtClean="0">
                <a:solidFill>
                  <a:srgbClr val="C00000"/>
                </a:solidFill>
              </a:rPr>
              <a:t>искривления </a:t>
            </a:r>
            <a:r>
              <a:rPr lang="ru-RU" dirty="0">
                <a:solidFill>
                  <a:srgbClr val="C00000"/>
                </a:solidFill>
              </a:rPr>
              <a:t>полового члена. </a:t>
            </a:r>
            <a:endParaRPr lang="ru-RU" dirty="0" smtClean="0">
              <a:solidFill>
                <a:srgbClr val="C00000"/>
              </a:solidFill>
            </a:endParaRPr>
          </a:p>
          <a:p>
            <a:r>
              <a:rPr lang="ru-RU" dirty="0" smtClean="0">
                <a:solidFill>
                  <a:srgbClr val="00B050"/>
                </a:solidFill>
              </a:rPr>
              <a:t>Наибольшее </a:t>
            </a:r>
            <a:r>
              <a:rPr lang="ru-RU" dirty="0">
                <a:solidFill>
                  <a:srgbClr val="00B050"/>
                </a:solidFill>
              </a:rPr>
              <a:t>распространение получили операции пластики шейки мочевого пузыря и уретры по Юнгу—</a:t>
            </a:r>
            <a:r>
              <a:rPr lang="ru-RU" dirty="0" err="1">
                <a:solidFill>
                  <a:srgbClr val="00B050"/>
                </a:solidFill>
              </a:rPr>
              <a:t>Диссу</a:t>
            </a:r>
            <a:r>
              <a:rPr lang="ru-RU" dirty="0">
                <a:solidFill>
                  <a:srgbClr val="00B050"/>
                </a:solidFill>
              </a:rPr>
              <a:t> и пластики шейки мочевого пузыря по Державину. Операция Юнга —</a:t>
            </a:r>
            <a:r>
              <a:rPr lang="ru-RU" dirty="0" err="1">
                <a:solidFill>
                  <a:srgbClr val="00B050"/>
                </a:solidFill>
              </a:rPr>
              <a:t>Дисса</a:t>
            </a:r>
            <a:r>
              <a:rPr lang="ru-RU" dirty="0">
                <a:solidFill>
                  <a:srgbClr val="00B050"/>
                </a:solidFill>
              </a:rPr>
              <a:t> заключается в иссечении рубцовой ткани и формировании задней уретры и шейки мочевого пузыря за счет мочевого треугольника. Мочевой пузырь вскрывают разрезом от верхушки до наружного сфинктера: </a:t>
            </a:r>
            <a:r>
              <a:rPr lang="ru-RU" dirty="0" smtClean="0">
                <a:solidFill>
                  <a:srgbClr val="00B050"/>
                </a:solidFill>
              </a:rPr>
              <a:t>с боков </a:t>
            </a:r>
            <a:r>
              <a:rPr lang="ru-RU" dirty="0">
                <a:solidFill>
                  <a:srgbClr val="00B050"/>
                </a:solidFill>
              </a:rPr>
              <a:t>выкраивают </a:t>
            </a:r>
            <a:r>
              <a:rPr lang="ru-RU" dirty="0" smtClean="0">
                <a:solidFill>
                  <a:srgbClr val="00B050"/>
                </a:solidFill>
              </a:rPr>
              <a:t>и </a:t>
            </a:r>
            <a:r>
              <a:rPr lang="ru-RU" dirty="0">
                <a:solidFill>
                  <a:srgbClr val="00B050"/>
                </a:solidFill>
              </a:rPr>
              <a:t>иссекают 2 треугольных участка слизистой оболочки. Из оставшейся срединной дорожки слизистой оболочки формируют уретру. </a:t>
            </a:r>
            <a:r>
              <a:rPr lang="ru-RU" dirty="0" err="1">
                <a:solidFill>
                  <a:srgbClr val="00B050"/>
                </a:solidFill>
              </a:rPr>
              <a:t>Демукозированные</a:t>
            </a:r>
            <a:r>
              <a:rPr lang="ru-RU" dirty="0">
                <a:solidFill>
                  <a:srgbClr val="00B050"/>
                </a:solidFill>
              </a:rPr>
              <a:t> боковые лоскуты мобилизуют и сшивают внахлест, формируя шейку мочевого пузыря. Лобковые кости сближают капроновыми </a:t>
            </a:r>
            <a:r>
              <a:rPr lang="ru-RU" dirty="0" err="1">
                <a:solidFill>
                  <a:srgbClr val="00B050"/>
                </a:solidFill>
              </a:rPr>
              <a:t>щвами</a:t>
            </a:r>
            <a:r>
              <a:rPr lang="ru-RU" dirty="0">
                <a:solidFill>
                  <a:srgbClr val="00B050"/>
                </a:solidFill>
              </a:rPr>
              <a:t>. Сформированную дистальную часть мочеиспускательного канала погружают, сшивая над ней пещеристые тела за белочную оболочку и кожу полового члена (рис. 17). Для. отведения мочи используют </a:t>
            </a:r>
            <a:r>
              <a:rPr lang="ru-RU" dirty="0" err="1">
                <a:solidFill>
                  <a:srgbClr val="00B050"/>
                </a:solidFill>
              </a:rPr>
              <a:t>эпицистостому</a:t>
            </a:r>
            <a:r>
              <a:rPr lang="ru-RU" dirty="0">
                <a:solidFill>
                  <a:srgbClr val="00B050"/>
                </a:solidFill>
              </a:rPr>
              <a:t>. </a:t>
            </a:r>
          </a:p>
        </p:txBody>
      </p:sp>
    </p:spTree>
    <p:extLst>
      <p:ext uri="{BB962C8B-B14F-4D97-AF65-F5344CB8AC3E}">
        <p14:creationId xmlns="" xmlns:p14="http://schemas.microsoft.com/office/powerpoint/2010/main" val="371728817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pic>
        <p:nvPicPr>
          <p:cNvPr id="4" name="Объект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159098" y="440191"/>
            <a:ext cx="10036202" cy="5645078"/>
          </a:xfrm>
        </p:spPr>
      </p:pic>
    </p:spTree>
    <p:extLst>
      <p:ext uri="{BB962C8B-B14F-4D97-AF65-F5344CB8AC3E}">
        <p14:creationId xmlns="" xmlns:p14="http://schemas.microsoft.com/office/powerpoint/2010/main" val="172380203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74749"/>
            <a:ext cx="8596668" cy="1320800"/>
          </a:xfrm>
        </p:spPr>
        <p:txBody>
          <a:bodyPr>
            <a:normAutofit/>
          </a:bodyPr>
          <a:lstStyle/>
          <a:p>
            <a:pPr algn="ctr"/>
            <a:r>
              <a:rPr lang="ru-RU" sz="5400" dirty="0" smtClean="0"/>
              <a:t>Литература:</a:t>
            </a:r>
            <a:endParaRPr lang="ru-RU" sz="5400" dirty="0"/>
          </a:p>
        </p:txBody>
      </p:sp>
      <p:sp>
        <p:nvSpPr>
          <p:cNvPr id="3" name="Объект 2"/>
          <p:cNvSpPr>
            <a:spLocks noGrp="1"/>
          </p:cNvSpPr>
          <p:nvPr>
            <p:ph idx="1"/>
          </p:nvPr>
        </p:nvSpPr>
        <p:spPr>
          <a:xfrm>
            <a:off x="342482" y="2160589"/>
            <a:ext cx="10192435" cy="3880773"/>
          </a:xfrm>
        </p:spPr>
        <p:txBody>
          <a:bodyPr>
            <a:normAutofit/>
          </a:bodyPr>
          <a:lstStyle/>
          <a:p>
            <a:r>
              <a:rPr lang="ru-RU" sz="2400" dirty="0">
                <a:solidFill>
                  <a:srgbClr val="00B050"/>
                </a:solidFill>
              </a:rPr>
              <a:t>1. </a:t>
            </a:r>
            <a:r>
              <a:rPr lang="ru-RU" sz="2400" dirty="0" err="1">
                <a:solidFill>
                  <a:srgbClr val="00B050"/>
                </a:solidFill>
              </a:rPr>
              <a:t>Тиктинский</a:t>
            </a:r>
            <a:r>
              <a:rPr lang="ru-RU" sz="2400" dirty="0">
                <a:solidFill>
                  <a:srgbClr val="00B050"/>
                </a:solidFill>
              </a:rPr>
              <a:t> </a:t>
            </a:r>
            <a:r>
              <a:rPr lang="ru-RU" sz="2400" dirty="0" smtClean="0">
                <a:solidFill>
                  <a:srgbClr val="00B050"/>
                </a:solidFill>
              </a:rPr>
              <a:t>О.Л</a:t>
            </a:r>
            <a:r>
              <a:rPr lang="ru-RU" sz="2400" dirty="0">
                <a:solidFill>
                  <a:srgbClr val="00B050"/>
                </a:solidFill>
              </a:rPr>
              <a:t>., Михайличенко В.В. </a:t>
            </a:r>
            <a:r>
              <a:rPr lang="ru-RU" sz="2400" dirty="0" smtClean="0">
                <a:solidFill>
                  <a:srgbClr val="00B050"/>
                </a:solidFill>
              </a:rPr>
              <a:t>Андрология</a:t>
            </a:r>
            <a:r>
              <a:rPr lang="en-US" sz="2400" dirty="0" smtClean="0">
                <a:solidFill>
                  <a:srgbClr val="00B050"/>
                </a:solidFill>
              </a:rPr>
              <a:t> </a:t>
            </a:r>
            <a:r>
              <a:rPr lang="ru-RU" sz="2400" dirty="0" smtClean="0">
                <a:solidFill>
                  <a:srgbClr val="00B050"/>
                </a:solidFill>
              </a:rPr>
              <a:t>«Медиа пресс» 1999 год</a:t>
            </a:r>
          </a:p>
          <a:p>
            <a:r>
              <a:rPr lang="ru-RU" sz="2400" dirty="0" smtClean="0">
                <a:solidFill>
                  <a:srgbClr val="00B050"/>
                </a:solidFill>
              </a:rPr>
              <a:t>2. Лопаткин Н. А. «Урология» «Москва» 2002 год</a:t>
            </a:r>
          </a:p>
          <a:p>
            <a:endParaRPr lang="ru-RU" sz="2400" dirty="0">
              <a:solidFill>
                <a:srgbClr val="00B050"/>
              </a:solidFill>
            </a:endParaRPr>
          </a:p>
          <a:p>
            <a:r>
              <a:rPr lang="ru-RU" sz="2400" dirty="0" smtClean="0">
                <a:solidFill>
                  <a:srgbClr val="00B050"/>
                </a:solidFill>
              </a:rPr>
              <a:t>Интернет:</a:t>
            </a:r>
          </a:p>
          <a:p>
            <a:r>
              <a:rPr lang="en-US" sz="2400" dirty="0" smtClean="0">
                <a:solidFill>
                  <a:srgbClr val="00B050"/>
                </a:solidFill>
              </a:rPr>
              <a:t>www.google.ru</a:t>
            </a:r>
            <a:endParaRPr lang="ru-RU" sz="2400" dirty="0">
              <a:solidFill>
                <a:srgbClr val="00B050"/>
              </a:solidFill>
            </a:endParaRPr>
          </a:p>
        </p:txBody>
      </p:sp>
    </p:spTree>
    <p:extLst>
      <p:ext uri="{BB962C8B-B14F-4D97-AF65-F5344CB8AC3E}">
        <p14:creationId xmlns="" xmlns:p14="http://schemas.microsoft.com/office/powerpoint/2010/main" val="372414379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1E7599B9-44A3-4D51-8701-5F1F4FD8734F}" type="datetime1">
              <a:rPr lang="ru-RU" smtClean="0"/>
              <a:pPr>
                <a:defRPr/>
              </a:pPr>
              <a:t>07.03.2018</a:t>
            </a:fld>
            <a:endParaRPr lang="ru-RU"/>
          </a:p>
        </p:txBody>
      </p:sp>
      <p:sp>
        <p:nvSpPr>
          <p:cNvPr id="3" name="Номер слайда 2"/>
          <p:cNvSpPr>
            <a:spLocks noGrp="1"/>
          </p:cNvSpPr>
          <p:nvPr>
            <p:ph type="sldNum" sz="quarter" idx="12"/>
          </p:nvPr>
        </p:nvSpPr>
        <p:spPr/>
        <p:txBody>
          <a:bodyPr/>
          <a:lstStyle/>
          <a:p>
            <a:pPr>
              <a:defRPr/>
            </a:pPr>
            <a:fld id="{6A68A675-0147-4302-9453-B4F6169AE7DF}" type="slidenum">
              <a:rPr lang="ru-RU" altLang="ru-RU"/>
              <a:pPr>
                <a:defRPr/>
              </a:pPr>
              <a:t>37</a:t>
            </a:fld>
            <a:endParaRPr lang="ru-RU" altLang="ru-RU"/>
          </a:p>
        </p:txBody>
      </p:sp>
      <p:pic>
        <p:nvPicPr>
          <p:cNvPr id="40964" name="Содержимое 3" descr="slide_5.jpg"/>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1524000" y="65088"/>
            <a:ext cx="9144000" cy="669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8129651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677334" y="404735"/>
            <a:ext cx="8596668" cy="5636628"/>
          </a:xfrm>
        </p:spPr>
        <p:txBody>
          <a:bodyPr>
            <a:normAutofit/>
          </a:bodyPr>
          <a:lstStyle/>
          <a:p>
            <a:r>
              <a:rPr lang="ru-RU" sz="2000" dirty="0">
                <a:solidFill>
                  <a:srgbClr val="00B050"/>
                </a:solidFill>
              </a:rPr>
              <a:t>Половая клетка человека (мужская или женская) содержит 23 хромосомы (гаплоидный набор). Генетический, или хромосомный, пол определяется в момент оплодотворения и зависит от того, какой хромосомный материал получает яйцеклетка, которая в норме </a:t>
            </a:r>
            <a:r>
              <a:rPr lang="ru-RU" sz="2000" dirty="0" smtClean="0">
                <a:solidFill>
                  <a:srgbClr val="00B050"/>
                </a:solidFill>
              </a:rPr>
              <a:t>имеет 22 </a:t>
            </a:r>
            <a:r>
              <a:rPr lang="ru-RU" sz="2000" dirty="0" err="1">
                <a:solidFill>
                  <a:srgbClr val="00B050"/>
                </a:solidFill>
              </a:rPr>
              <a:t>аутосомы</a:t>
            </a:r>
            <a:r>
              <a:rPr lang="ru-RU" sz="2000" dirty="0">
                <a:solidFill>
                  <a:srgbClr val="00B050"/>
                </a:solidFill>
              </a:rPr>
              <a:t> и половую Х-хромосому, при слиянии ее со </a:t>
            </a:r>
            <a:r>
              <a:rPr lang="ru-RU" sz="2000" dirty="0" smtClean="0">
                <a:solidFill>
                  <a:srgbClr val="00B050"/>
                </a:solidFill>
              </a:rPr>
              <a:t>сперматозоидом</a:t>
            </a:r>
            <a:r>
              <a:rPr lang="ru-RU" sz="2000" dirty="0">
                <a:solidFill>
                  <a:srgbClr val="00B050"/>
                </a:solidFill>
              </a:rPr>
              <a:t>, содержащим 22 </a:t>
            </a:r>
            <a:r>
              <a:rPr lang="ru-RU" sz="2000" dirty="0" err="1">
                <a:solidFill>
                  <a:srgbClr val="00B050"/>
                </a:solidFill>
              </a:rPr>
              <a:t>аутосомы</a:t>
            </a:r>
            <a:r>
              <a:rPr lang="ru-RU" sz="2000" dirty="0">
                <a:solidFill>
                  <a:srgbClr val="00B050"/>
                </a:solidFill>
              </a:rPr>
              <a:t> и половую Х- или Y-хромосому. При слиянии яйцеклетки со сперматозоидом, несущим Х-хромосому, образуется женский генотип — 46 (XX), первичная половая железа эмбриона будет закладываться по женскому типу (яичники). При оплодотворении яйцеклетки сперматозоидом, содержащим половую Y-хромосому, первичная половая железа эмбриона будет развиваться по мужскому типу (яички). </a:t>
            </a:r>
          </a:p>
        </p:txBody>
      </p:sp>
    </p:spTree>
    <p:extLst>
      <p:ext uri="{BB962C8B-B14F-4D97-AF65-F5344CB8AC3E}">
        <p14:creationId xmlns="" xmlns:p14="http://schemas.microsoft.com/office/powerpoint/2010/main" val="293343456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39777"/>
            <a:ext cx="8596668" cy="1320800"/>
          </a:xfrm>
        </p:spPr>
        <p:txBody>
          <a:bodyPr>
            <a:normAutofit fontScale="90000"/>
          </a:bodyPr>
          <a:lstStyle/>
          <a:p>
            <a:pPr algn="ctr"/>
            <a:r>
              <a:rPr lang="ru-RU" dirty="0"/>
              <a:t>ПОРОКИ РАЗВИТИЯ ЯИЧЕК </a:t>
            </a:r>
            <a:r>
              <a:rPr lang="en-US" dirty="0" smtClean="0"/>
              <a:t/>
            </a:r>
            <a:br>
              <a:rPr lang="en-US" dirty="0" smtClean="0"/>
            </a:br>
            <a:r>
              <a:rPr lang="ru-RU" dirty="0" smtClean="0"/>
              <a:t>АНОМАЛИИ </a:t>
            </a:r>
            <a:r>
              <a:rPr lang="ru-RU" dirty="0"/>
              <a:t>ПОЛОЖЕНИЯ ЯИЧЕК (КРИПТОРХИЗМ) </a:t>
            </a:r>
            <a:br>
              <a:rPr lang="ru-RU" dirty="0"/>
            </a:br>
            <a:endParaRPr lang="ru-RU" dirty="0"/>
          </a:p>
        </p:txBody>
      </p:sp>
      <p:sp>
        <p:nvSpPr>
          <p:cNvPr id="3" name="Объект 2"/>
          <p:cNvSpPr>
            <a:spLocks noGrp="1"/>
          </p:cNvSpPr>
          <p:nvPr>
            <p:ph idx="1"/>
          </p:nvPr>
        </p:nvSpPr>
        <p:spPr>
          <a:xfrm>
            <a:off x="677334" y="2434107"/>
            <a:ext cx="9728796" cy="3607255"/>
          </a:xfrm>
        </p:spPr>
        <p:txBody>
          <a:bodyPr>
            <a:noAutofit/>
          </a:bodyPr>
          <a:lstStyle/>
          <a:p>
            <a:r>
              <a:rPr lang="ru-RU" sz="2400" dirty="0"/>
              <a:t>Отсутствие одного или обоих яичек в мошонке называется крипторхизмом (от греч. </a:t>
            </a:r>
            <a:r>
              <a:rPr lang="ru-RU" sz="2400" dirty="0" err="1"/>
              <a:t>хрupтоs</a:t>
            </a:r>
            <a:r>
              <a:rPr lang="ru-RU" sz="2400" dirty="0"/>
              <a:t>; — скрытый и </a:t>
            </a:r>
            <a:r>
              <a:rPr lang="ru-RU" sz="2400" dirty="0" err="1"/>
              <a:t>орxis</a:t>
            </a:r>
            <a:r>
              <a:rPr lang="ru-RU" sz="2400" dirty="0"/>
              <a:t> — яичко). Крипторхизм определяется у 10—20% новорожденных, у 2—3% годовалых детей, у 1% в пубертатном периоде и лишь у 0,2— 0,3% взрослых мужчин</a:t>
            </a:r>
            <a:r>
              <a:rPr lang="ru-RU" sz="2400" dirty="0" smtClean="0"/>
              <a:t>.</a:t>
            </a:r>
          </a:p>
          <a:p>
            <a:r>
              <a:rPr lang="ru-RU" sz="2400" dirty="0" smtClean="0"/>
              <a:t> До </a:t>
            </a:r>
            <a:r>
              <a:rPr lang="ru-RU" sz="2400" dirty="0"/>
              <a:t>1 года самостоятельное опущение яичка отмечается еще у 70% детей с крипторхизмом. В дальнейшем возможность самостоятельного смещения яичек в мошонку существует до периода половой зрелости.</a:t>
            </a:r>
          </a:p>
        </p:txBody>
      </p:sp>
    </p:spTree>
    <p:extLst>
      <p:ext uri="{BB962C8B-B14F-4D97-AF65-F5344CB8AC3E}">
        <p14:creationId xmlns="" xmlns:p14="http://schemas.microsoft.com/office/powerpoint/2010/main" val="127850759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dirty="0" smtClean="0"/>
              <a:t> </a:t>
            </a:r>
            <a:endParaRPr lang="ru-RU" dirty="0"/>
          </a:p>
        </p:txBody>
      </p:sp>
      <p:pic>
        <p:nvPicPr>
          <p:cNvPr id="2050" name="Picture 2" descr="Картинки по запросу крипторхизм диагностика"/>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352282" y="154546"/>
            <a:ext cx="6645499" cy="64219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7424009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00507"/>
            <a:ext cx="8596668" cy="1320800"/>
          </a:xfrm>
        </p:spPr>
        <p:txBody>
          <a:bodyPr/>
          <a:lstStyle/>
          <a:p>
            <a:pPr algn="ctr"/>
            <a:r>
              <a:rPr lang="ru-RU" dirty="0" smtClean="0"/>
              <a:t>Этиология </a:t>
            </a:r>
            <a:r>
              <a:rPr lang="ru-RU" dirty="0"/>
              <a:t>и патогенез.</a:t>
            </a:r>
          </a:p>
        </p:txBody>
      </p:sp>
      <p:sp>
        <p:nvSpPr>
          <p:cNvPr id="3" name="Объект 2"/>
          <p:cNvSpPr>
            <a:spLocks noGrp="1"/>
          </p:cNvSpPr>
          <p:nvPr>
            <p:ph idx="1"/>
          </p:nvPr>
        </p:nvSpPr>
        <p:spPr>
          <a:xfrm>
            <a:off x="677333" y="1442434"/>
            <a:ext cx="9252277" cy="5164427"/>
          </a:xfrm>
        </p:spPr>
        <p:txBody>
          <a:bodyPr>
            <a:normAutofit fontScale="92500" lnSpcReduction="10000"/>
          </a:bodyPr>
          <a:lstStyle/>
          <a:p>
            <a:r>
              <a:rPr lang="ru-RU" sz="2400" dirty="0" smtClean="0">
                <a:solidFill>
                  <a:srgbClr val="00B050"/>
                </a:solidFill>
                <a:latin typeface="Calibri" panose="020F0502020204030204" pitchFamily="34" charset="0"/>
              </a:rPr>
              <a:t>Задержка </a:t>
            </a:r>
            <a:r>
              <a:rPr lang="ru-RU" sz="2400" dirty="0">
                <a:solidFill>
                  <a:srgbClr val="00B050"/>
                </a:solidFill>
                <a:latin typeface="Calibri" panose="020F0502020204030204" pitchFamily="34" charset="0"/>
              </a:rPr>
              <a:t>миграции яичка в мошонку может быть </a:t>
            </a:r>
            <a:r>
              <a:rPr lang="ru-RU" sz="2400" dirty="0" smtClean="0">
                <a:solidFill>
                  <a:srgbClr val="00B050"/>
                </a:solidFill>
                <a:latin typeface="Calibri" panose="020F0502020204030204" pitchFamily="34" charset="0"/>
              </a:rPr>
              <a:t>обусловлена:</a:t>
            </a:r>
            <a:endParaRPr lang="ru-RU" sz="2400" dirty="0">
              <a:solidFill>
                <a:srgbClr val="00B050"/>
              </a:solidFill>
              <a:latin typeface="Calibri" panose="020F0502020204030204" pitchFamily="34" charset="0"/>
            </a:endParaRPr>
          </a:p>
          <a:p>
            <a:pPr>
              <a:buFont typeface="Wingdings" panose="05000000000000000000" pitchFamily="2" charset="2"/>
              <a:buChar char="v"/>
            </a:pPr>
            <a:r>
              <a:rPr lang="ru-RU" sz="2400" dirty="0" smtClean="0">
                <a:solidFill>
                  <a:srgbClr val="C00000"/>
                </a:solidFill>
                <a:latin typeface="Calibri" panose="020F0502020204030204" pitchFamily="34" charset="0"/>
              </a:rPr>
              <a:t>эндокринными </a:t>
            </a:r>
            <a:r>
              <a:rPr lang="ru-RU" sz="2400" dirty="0">
                <a:solidFill>
                  <a:srgbClr val="C00000"/>
                </a:solidFill>
                <a:latin typeface="Calibri" panose="020F0502020204030204" pitchFamily="34" charset="0"/>
              </a:rPr>
              <a:t>нарушениями, </a:t>
            </a:r>
            <a:endParaRPr lang="ru-RU" sz="2400" dirty="0" smtClean="0">
              <a:solidFill>
                <a:srgbClr val="C00000"/>
              </a:solidFill>
              <a:latin typeface="Calibri" panose="020F0502020204030204" pitchFamily="34" charset="0"/>
            </a:endParaRPr>
          </a:p>
          <a:p>
            <a:pPr>
              <a:buFont typeface="Wingdings" panose="05000000000000000000" pitchFamily="2" charset="2"/>
              <a:buChar char="v"/>
            </a:pPr>
            <a:r>
              <a:rPr lang="ru-RU" sz="2400" dirty="0" smtClean="0">
                <a:solidFill>
                  <a:srgbClr val="C00000"/>
                </a:solidFill>
                <a:latin typeface="Calibri" panose="020F0502020204030204" pitchFamily="34" charset="0"/>
              </a:rPr>
              <a:t>механическими </a:t>
            </a:r>
            <a:r>
              <a:rPr lang="ru-RU" sz="2400" dirty="0">
                <a:solidFill>
                  <a:srgbClr val="C00000"/>
                </a:solidFill>
                <a:latin typeface="Calibri" panose="020F0502020204030204" pitchFamily="34" charset="0"/>
              </a:rPr>
              <a:t>причинами, </a:t>
            </a:r>
            <a:endParaRPr lang="ru-RU" sz="2400" dirty="0" smtClean="0">
              <a:solidFill>
                <a:srgbClr val="C00000"/>
              </a:solidFill>
              <a:latin typeface="Calibri" panose="020F0502020204030204" pitchFamily="34" charset="0"/>
            </a:endParaRPr>
          </a:p>
          <a:p>
            <a:pPr>
              <a:buFont typeface="Wingdings" panose="05000000000000000000" pitchFamily="2" charset="2"/>
              <a:buChar char="v"/>
            </a:pPr>
            <a:r>
              <a:rPr lang="ru-RU" sz="2400" dirty="0" err="1" smtClean="0">
                <a:solidFill>
                  <a:srgbClr val="C00000"/>
                </a:solidFill>
                <a:latin typeface="Calibri" panose="020F0502020204030204" pitchFamily="34" charset="0"/>
              </a:rPr>
              <a:t>дисгенезией</a:t>
            </a:r>
            <a:r>
              <a:rPr lang="ru-RU" sz="2400" dirty="0" smtClean="0">
                <a:solidFill>
                  <a:srgbClr val="C00000"/>
                </a:solidFill>
                <a:latin typeface="Calibri" panose="020F0502020204030204" pitchFamily="34" charset="0"/>
              </a:rPr>
              <a:t> </a:t>
            </a:r>
            <a:r>
              <a:rPr lang="ru-RU" sz="2400" dirty="0">
                <a:solidFill>
                  <a:srgbClr val="C00000"/>
                </a:solidFill>
                <a:latin typeface="Calibri" panose="020F0502020204030204" pitchFamily="34" charset="0"/>
              </a:rPr>
              <a:t>половых желез, </a:t>
            </a:r>
            <a:endParaRPr lang="ru-RU" sz="2400" dirty="0" smtClean="0">
              <a:solidFill>
                <a:srgbClr val="C00000"/>
              </a:solidFill>
              <a:latin typeface="Calibri" panose="020F0502020204030204" pitchFamily="34" charset="0"/>
            </a:endParaRPr>
          </a:p>
          <a:p>
            <a:pPr>
              <a:buFont typeface="Wingdings" panose="05000000000000000000" pitchFamily="2" charset="2"/>
              <a:buChar char="v"/>
            </a:pPr>
            <a:r>
              <a:rPr lang="ru-RU" sz="2400" dirty="0" smtClean="0">
                <a:solidFill>
                  <a:srgbClr val="C00000"/>
                </a:solidFill>
                <a:latin typeface="Calibri" panose="020F0502020204030204" pitchFamily="34" charset="0"/>
              </a:rPr>
              <a:t>наследственно-генетическими моментами, </a:t>
            </a:r>
          </a:p>
          <a:p>
            <a:pPr>
              <a:buFont typeface="Wingdings" panose="05000000000000000000" pitchFamily="2" charset="2"/>
              <a:buChar char="v"/>
            </a:pPr>
            <a:r>
              <a:rPr lang="ru-RU" sz="2400" dirty="0" smtClean="0">
                <a:solidFill>
                  <a:srgbClr val="C00000"/>
                </a:solidFill>
                <a:latin typeface="Calibri" panose="020F0502020204030204" pitchFamily="34" charset="0"/>
              </a:rPr>
              <a:t>сочетанием </a:t>
            </a:r>
            <a:r>
              <a:rPr lang="ru-RU" sz="2400" dirty="0">
                <a:solidFill>
                  <a:srgbClr val="C00000"/>
                </a:solidFill>
                <a:latin typeface="Calibri" panose="020F0502020204030204" pitchFamily="34" charset="0"/>
              </a:rPr>
              <a:t>указанных факторов. </a:t>
            </a:r>
            <a:endParaRPr lang="ru-RU" sz="2400" dirty="0" smtClean="0">
              <a:solidFill>
                <a:srgbClr val="C00000"/>
              </a:solidFill>
              <a:latin typeface="Calibri" panose="020F0502020204030204" pitchFamily="34" charset="0"/>
            </a:endParaRPr>
          </a:p>
          <a:p>
            <a:r>
              <a:rPr lang="ru-RU" sz="2400" dirty="0" smtClean="0">
                <a:solidFill>
                  <a:srgbClr val="0070C0"/>
                </a:solidFill>
                <a:latin typeface="Calibri" panose="020F0502020204030204" pitchFamily="34" charset="0"/>
              </a:rPr>
              <a:t>В </a:t>
            </a:r>
            <a:r>
              <a:rPr lang="ru-RU" sz="2400" dirty="0">
                <a:solidFill>
                  <a:srgbClr val="0070C0"/>
                </a:solidFill>
                <a:latin typeface="Calibri" panose="020F0502020204030204" pitchFamily="34" charset="0"/>
              </a:rPr>
              <a:t>возникновении крипторхизм а важная роль отводится эндокринному фактору. Гормональные </a:t>
            </a:r>
            <a:r>
              <a:rPr lang="ru-RU" sz="2400" dirty="0" err="1" smtClean="0">
                <a:solidFill>
                  <a:srgbClr val="0070C0"/>
                </a:solidFill>
                <a:latin typeface="Calibri" panose="020F0502020204030204" pitchFamily="34" charset="0"/>
              </a:rPr>
              <a:t>дискорреляции</a:t>
            </a:r>
            <a:r>
              <a:rPr lang="ru-RU" sz="2400" dirty="0" smtClean="0">
                <a:solidFill>
                  <a:srgbClr val="0070C0"/>
                </a:solidFill>
                <a:latin typeface="Calibri" panose="020F0502020204030204" pitchFamily="34" charset="0"/>
              </a:rPr>
              <a:t> </a:t>
            </a:r>
            <a:r>
              <a:rPr lang="ru-RU" sz="2400" dirty="0">
                <a:solidFill>
                  <a:srgbClr val="0070C0"/>
                </a:solidFill>
                <a:latin typeface="Calibri" panose="020F0502020204030204" pitchFamily="34" charset="0"/>
              </a:rPr>
              <a:t>у беременных женщин, нарушение инкреторной функции яичек, щитовидной железы, гипофиза эмбриона способны вызвать задержку перемещения яичек в мошонку. Указанные причины имеют значение при двустороннем </a:t>
            </a:r>
            <a:r>
              <a:rPr lang="ru-RU" sz="2400" dirty="0" smtClean="0">
                <a:solidFill>
                  <a:srgbClr val="0070C0"/>
                </a:solidFill>
                <a:latin typeface="Calibri" panose="020F0502020204030204" pitchFamily="34" charset="0"/>
              </a:rPr>
              <a:t>крипторхизме</a:t>
            </a:r>
            <a:r>
              <a:rPr lang="ru-RU" sz="2400" dirty="0">
                <a:solidFill>
                  <a:srgbClr val="0070C0"/>
                </a:solidFill>
                <a:latin typeface="Calibri" panose="020F0502020204030204" pitchFamily="34" charset="0"/>
              </a:rPr>
              <a:t>. </a:t>
            </a:r>
            <a:r>
              <a:rPr lang="ru-RU" sz="2400" dirty="0"/>
              <a:t/>
            </a:r>
            <a:br>
              <a:rPr lang="ru-RU" sz="2400" dirty="0"/>
            </a:br>
            <a:r>
              <a:rPr lang="ru-RU" sz="2400" dirty="0"/>
              <a:t/>
            </a:r>
            <a:br>
              <a:rPr lang="ru-RU" sz="2400" dirty="0"/>
            </a:br>
            <a:endParaRPr lang="ru-RU" sz="2400" dirty="0"/>
          </a:p>
        </p:txBody>
      </p:sp>
    </p:spTree>
    <p:extLst>
      <p:ext uri="{BB962C8B-B14F-4D97-AF65-F5344CB8AC3E}">
        <p14:creationId xmlns="" xmlns:p14="http://schemas.microsoft.com/office/powerpoint/2010/main" val="40428933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677333" y="609601"/>
            <a:ext cx="9806069" cy="5431762"/>
          </a:xfrm>
        </p:spPr>
        <p:txBody>
          <a:bodyPr>
            <a:normAutofit/>
          </a:bodyPr>
          <a:lstStyle/>
          <a:p>
            <a:r>
              <a:rPr lang="ru-RU" sz="2000" dirty="0">
                <a:solidFill>
                  <a:srgbClr val="002060"/>
                </a:solidFill>
              </a:rPr>
              <a:t>При односторонней задержке яичка определенную роль играют механические факторы, среди которых во время операции выявляются узость пахового канала; отсутствие туннеля в мошонку; укорочение семенного канатика, влагалищного отростка брюшины, сосудов, питающих яичко; недоразвитие направляющей связки; </a:t>
            </a:r>
            <a:r>
              <a:rPr lang="ru-RU" sz="2000" dirty="0" err="1">
                <a:solidFill>
                  <a:srgbClr val="002060"/>
                </a:solidFill>
              </a:rPr>
              <a:t>пёритонеальные</a:t>
            </a:r>
            <a:r>
              <a:rPr lang="ru-RU" sz="2000" dirty="0">
                <a:solidFill>
                  <a:srgbClr val="002060"/>
                </a:solidFill>
              </a:rPr>
              <a:t> сращения в области внутреннего отверстия пахового канала и др. </a:t>
            </a:r>
            <a:br>
              <a:rPr lang="ru-RU" sz="2000" dirty="0">
                <a:solidFill>
                  <a:srgbClr val="002060"/>
                </a:solidFill>
              </a:rPr>
            </a:br>
            <a:endParaRPr lang="ru-RU" sz="2000" dirty="0" smtClean="0">
              <a:solidFill>
                <a:srgbClr val="002060"/>
              </a:solidFill>
            </a:endParaRPr>
          </a:p>
          <a:p>
            <a:r>
              <a:rPr lang="ru-RU" sz="2000" dirty="0" smtClean="0">
                <a:solidFill>
                  <a:srgbClr val="00B050"/>
                </a:solidFill>
              </a:rPr>
              <a:t>Двусторонний </a:t>
            </a:r>
            <a:r>
              <a:rPr lang="ru-RU" sz="2000" dirty="0">
                <a:solidFill>
                  <a:srgbClr val="00B050"/>
                </a:solidFill>
              </a:rPr>
              <a:t>брюшной крипторхизм нередко сочетается с </a:t>
            </a:r>
            <a:r>
              <a:rPr lang="ru-RU" sz="2000" dirty="0" err="1">
                <a:solidFill>
                  <a:srgbClr val="00B050"/>
                </a:solidFill>
              </a:rPr>
              <a:t>дисгенезией</a:t>
            </a:r>
            <a:r>
              <a:rPr lang="ru-RU" sz="2000" dirty="0">
                <a:solidFill>
                  <a:srgbClr val="00B050"/>
                </a:solidFill>
              </a:rPr>
              <a:t> яичек. Гистологическими исследованиями почти в половине наблюдений устанавливается первичная гипоплазия, </a:t>
            </a:r>
            <a:r>
              <a:rPr lang="ru-RU" sz="2000" dirty="0" err="1">
                <a:solidFill>
                  <a:srgbClr val="00B050"/>
                </a:solidFill>
              </a:rPr>
              <a:t>неопустившихся</a:t>
            </a:r>
            <a:r>
              <a:rPr lang="ru-RU" sz="2000" dirty="0">
                <a:solidFill>
                  <a:srgbClr val="00B050"/>
                </a:solidFill>
              </a:rPr>
              <a:t> яичек. Поэтому у части больных, несмотря на раннее низведение в мошонку, яички остаются неполноценными. Вполне вероятно, что неправильно сформированное в эмбриональном периоде яичко предрасполагает к развитию крипторхизма вследствие нарушения инкреторной функции. </a:t>
            </a:r>
          </a:p>
        </p:txBody>
      </p:sp>
    </p:spTree>
    <p:extLst>
      <p:ext uri="{BB962C8B-B14F-4D97-AF65-F5344CB8AC3E}">
        <p14:creationId xmlns="" xmlns:p14="http://schemas.microsoft.com/office/powerpoint/2010/main" val="153272243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84598"/>
            <a:ext cx="8596668" cy="1320800"/>
          </a:xfrm>
        </p:spPr>
        <p:txBody>
          <a:bodyPr/>
          <a:lstStyle/>
          <a:p>
            <a:pPr algn="ctr"/>
            <a:r>
              <a:rPr lang="ru-RU" dirty="0" smtClean="0"/>
              <a:t>Классификация</a:t>
            </a:r>
            <a:endParaRPr lang="ru-RU" dirty="0"/>
          </a:p>
        </p:txBody>
      </p:sp>
      <p:pic>
        <p:nvPicPr>
          <p:cNvPr id="1026" name="Picture 2" descr="Варианты нисхождения яичка (схема)"/>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537929" y="1749493"/>
            <a:ext cx="2875478" cy="347932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566670" y="798490"/>
            <a:ext cx="8582578" cy="6059509"/>
          </a:xfrm>
        </p:spPr>
        <p:txBody>
          <a:bodyPr>
            <a:normAutofit fontScale="77500" lnSpcReduction="20000"/>
          </a:bodyPr>
          <a:lstStyle/>
          <a:p>
            <a:r>
              <a:rPr lang="ru-RU" sz="2200" dirty="0" smtClean="0">
                <a:solidFill>
                  <a:srgbClr val="FF0000"/>
                </a:solidFill>
              </a:rPr>
              <a:t>Крипторхизм </a:t>
            </a:r>
            <a:r>
              <a:rPr lang="ru-RU" sz="2200" dirty="0">
                <a:solidFill>
                  <a:srgbClr val="FF0000"/>
                </a:solidFill>
              </a:rPr>
              <a:t>может быть односторонним и двусторонним. </a:t>
            </a:r>
            <a:endParaRPr lang="ru-RU" sz="2200" dirty="0" smtClean="0">
              <a:solidFill>
                <a:srgbClr val="FF0000"/>
              </a:solidFill>
            </a:endParaRPr>
          </a:p>
          <a:p>
            <a:pPr marL="0" indent="0">
              <a:buNone/>
            </a:pPr>
            <a:r>
              <a:rPr lang="ru-RU" sz="2200" dirty="0" smtClean="0"/>
              <a:t>Выделяются </a:t>
            </a:r>
            <a:r>
              <a:rPr lang="ru-RU" sz="2200" dirty="0"/>
              <a:t>4 вида крипторхизма: </a:t>
            </a:r>
            <a:r>
              <a:rPr lang="ru-RU" sz="2200" dirty="0">
                <a:solidFill>
                  <a:srgbClr val="FF0000"/>
                </a:solidFill>
              </a:rPr>
              <a:t>обусловленный ретенцией, эктопией, а также ложный и приобретенный. </a:t>
            </a:r>
            <a:r>
              <a:rPr lang="ru-RU" dirty="0">
                <a:solidFill>
                  <a:srgbClr val="FF0000"/>
                </a:solidFill>
              </a:rPr>
              <a:t/>
            </a:r>
            <a:br>
              <a:rPr lang="ru-RU" dirty="0">
                <a:solidFill>
                  <a:srgbClr val="FF0000"/>
                </a:solidFill>
              </a:rPr>
            </a:br>
            <a:r>
              <a:rPr lang="ru-RU" dirty="0"/>
              <a:t/>
            </a:r>
            <a:br>
              <a:rPr lang="ru-RU" dirty="0"/>
            </a:b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smtClean="0"/>
          </a:p>
          <a:p>
            <a:pPr marL="0" indent="0">
              <a:buNone/>
            </a:pPr>
            <a:endParaRPr lang="ru-RU" dirty="0" smtClean="0"/>
          </a:p>
          <a:p>
            <a:pPr marL="0" indent="0">
              <a:buNone/>
            </a:pPr>
            <a:endParaRPr lang="ru-RU" dirty="0"/>
          </a:p>
          <a:p>
            <a:pPr marL="0" indent="0">
              <a:buNone/>
            </a:pPr>
            <a:endParaRPr lang="ru-RU" dirty="0"/>
          </a:p>
          <a:p>
            <a:pPr marL="0" indent="0">
              <a:buNone/>
            </a:pPr>
            <a:endParaRPr lang="ru-RU" dirty="0" smtClean="0"/>
          </a:p>
          <a:p>
            <a:pPr marL="0" indent="0">
              <a:buNone/>
            </a:pPr>
            <a:r>
              <a:rPr lang="ru-RU" sz="2300" dirty="0" smtClean="0"/>
              <a:t>9</a:t>
            </a:r>
            <a:r>
              <a:rPr lang="ru-RU" sz="2300" dirty="0"/>
              <a:t>. Варианты нисхождения яичка (схема). 1,4 — обычный путь нисхождения яичка; 2 — задержка яичка в брюшной полости; 3 — задержка яичка в паховом канале; 5—8 — эктопия яичка, отклонение от обычного пути в мошонку; 7 — пенальная эктопия; 8 — бедренная эктопия. </a:t>
            </a:r>
            <a:br>
              <a:rPr lang="ru-RU" sz="2300" dirty="0"/>
            </a:br>
            <a:r>
              <a:rPr lang="ru-RU" sz="2300" dirty="0"/>
              <a:t/>
            </a:r>
            <a:br>
              <a:rPr lang="ru-RU" sz="2300" dirty="0"/>
            </a:br>
            <a:endParaRPr lang="ru-RU" sz="2300" dirty="0"/>
          </a:p>
        </p:txBody>
      </p:sp>
    </p:spTree>
    <p:extLst>
      <p:ext uri="{BB962C8B-B14F-4D97-AF65-F5344CB8AC3E}">
        <p14:creationId xmlns="" xmlns:p14="http://schemas.microsoft.com/office/powerpoint/2010/main" val="32534537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259</TotalTime>
  <Words>2413</Words>
  <Application>Microsoft Office PowerPoint</Application>
  <PresentationFormat>Произвольный</PresentationFormat>
  <Paragraphs>134</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Грань</vt:lpstr>
      <vt:lpstr>Тема: Эмбриология и пороки развития мужских половых органов</vt:lpstr>
      <vt:lpstr>План:</vt:lpstr>
      <vt:lpstr>ЭМБРИОГЕНЕЗ</vt:lpstr>
      <vt:lpstr>  </vt:lpstr>
      <vt:lpstr>ПОРОКИ РАЗВИТИЯ ЯИЧЕК  АНОМАЛИИ ПОЛОЖЕНИЯ ЯИЧЕК (КРИПТОРХИЗМ)  </vt:lpstr>
      <vt:lpstr>  </vt:lpstr>
      <vt:lpstr>Этиология и патогенез.</vt:lpstr>
      <vt:lpstr> </vt:lpstr>
      <vt:lpstr>Классификация</vt:lpstr>
      <vt:lpstr> 1. Крипторхизм, обусловленный ретенцией (задержкой) яичка.  </vt:lpstr>
      <vt:lpstr>2. Крипторхизм, обусловленный эктопией (необычным местом расположения опустившегося яичка).  </vt:lpstr>
      <vt:lpstr>3. Ложный крипторхизм (так называемое мигрирующее яичко).  </vt:lpstr>
      <vt:lpstr>4. Приобретенный крипторхизм.  </vt:lpstr>
      <vt:lpstr>Диагностика</vt:lpstr>
      <vt:lpstr> </vt:lpstr>
      <vt:lpstr>Лечение</vt:lpstr>
      <vt:lpstr>  </vt:lpstr>
      <vt:lpstr>  </vt:lpstr>
      <vt:lpstr>Полиорхизм.</vt:lpstr>
      <vt:lpstr>Синорхидизм.</vt:lpstr>
      <vt:lpstr>Монорхизм</vt:lpstr>
      <vt:lpstr>Анорхизм</vt:lpstr>
      <vt:lpstr>Лечение анорхизма</vt:lpstr>
      <vt:lpstr>Гипоспадия</vt:lpstr>
      <vt:lpstr>Классификация</vt:lpstr>
      <vt:lpstr> </vt:lpstr>
      <vt:lpstr>Клиническая картина.</vt:lpstr>
      <vt:lpstr>Лечение</vt:lpstr>
      <vt:lpstr> </vt:lpstr>
      <vt:lpstr>Эписпадия</vt:lpstr>
      <vt:lpstr> </vt:lpstr>
      <vt:lpstr> </vt:lpstr>
      <vt:lpstr>Клиническая картина.</vt:lpstr>
      <vt:lpstr>Лечение.</vt:lpstr>
      <vt:lpstr> </vt:lpstr>
      <vt:lpstr>Литература:</vt:lpstr>
      <vt:lpstr>Слайд 37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Эмбриология и пороки развития мужских половых органов</dc:title>
  <dc:creator>Азам-ЛК21</dc:creator>
  <cp:lastModifiedBy>XTreme.ws</cp:lastModifiedBy>
  <cp:revision>25</cp:revision>
  <dcterms:created xsi:type="dcterms:W3CDTF">2018-02-09T19:48:56Z</dcterms:created>
  <dcterms:modified xsi:type="dcterms:W3CDTF">2018-03-07T06:13:15Z</dcterms:modified>
</cp:coreProperties>
</file>