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67" r:id="rId5"/>
    <p:sldId id="258" r:id="rId6"/>
    <p:sldId id="261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39" autoAdjust="0"/>
    <p:restoredTop sz="94667" autoAdjust="0"/>
  </p:normalViewPr>
  <p:slideViewPr>
    <p:cSldViewPr>
      <p:cViewPr varScale="1">
        <p:scale>
          <a:sx n="75" d="100"/>
          <a:sy n="75" d="100"/>
        </p:scale>
        <p:origin x="-9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8E86-9F8A-43C0-A4DC-1FE5A739ABB5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8849-FD8C-456D-9BCB-3004F61E54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8E86-9F8A-43C0-A4DC-1FE5A739ABB5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8849-FD8C-456D-9BCB-3004F61E5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8E86-9F8A-43C0-A4DC-1FE5A739ABB5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8849-FD8C-456D-9BCB-3004F61E5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8E86-9F8A-43C0-A4DC-1FE5A739ABB5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8849-FD8C-456D-9BCB-3004F61E5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8E86-9F8A-43C0-A4DC-1FE5A739ABB5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D31C8849-FD8C-456D-9BCB-3004F61E5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8E86-9F8A-43C0-A4DC-1FE5A739ABB5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8849-FD8C-456D-9BCB-3004F61E5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8E86-9F8A-43C0-A4DC-1FE5A739ABB5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8849-FD8C-456D-9BCB-3004F61E5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8E86-9F8A-43C0-A4DC-1FE5A739ABB5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8849-FD8C-456D-9BCB-3004F61E5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8E86-9F8A-43C0-A4DC-1FE5A739ABB5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8849-FD8C-456D-9BCB-3004F61E5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8E86-9F8A-43C0-A4DC-1FE5A739ABB5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8849-FD8C-456D-9BCB-3004F61E5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8E86-9F8A-43C0-A4DC-1FE5A739ABB5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8849-FD8C-456D-9BCB-3004F61E5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858E86-9F8A-43C0-A4DC-1FE5A739ABB5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1C8849-FD8C-456D-9BCB-3004F61E5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тему: вегетативная нервная система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00496" y="4286256"/>
            <a:ext cx="4972040" cy="225266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Выполнила: студентка 1-го курса факультета психологии</a:t>
            </a:r>
          </a:p>
          <a:p>
            <a:r>
              <a:rPr lang="ru-RU" dirty="0" smtClean="0"/>
              <a:t>Филиала МГУ им. Ломоносова в г. Ташкенте </a:t>
            </a:r>
          </a:p>
          <a:p>
            <a:r>
              <a:rPr lang="ru-RU" dirty="0" smtClean="0"/>
              <a:t>Азимова </a:t>
            </a:r>
            <a:r>
              <a:rPr lang="ru-RU" dirty="0" err="1" smtClean="0"/>
              <a:t>Дильноза</a:t>
            </a:r>
            <a:r>
              <a:rPr lang="ru-RU" dirty="0" smtClean="0"/>
              <a:t> </a:t>
            </a:r>
            <a:r>
              <a:rPr lang="ru-RU" dirty="0" err="1" smtClean="0"/>
              <a:t>Арипжановна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4176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Симпатический отдел вегетативной нервной системы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858180" cy="5166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Центральные структуры </a:t>
            </a:r>
            <a:r>
              <a:rPr lang="ru-RU" sz="1800" dirty="0" smtClean="0"/>
              <a:t>СНС расположены в спинном мозге. Они занимают пространство боковых рогов серого вещества от восьмого шейного сегмента до второго-третьего поясничного (спинномозговой центр Якобсона). </a:t>
            </a:r>
            <a:r>
              <a:rPr lang="ru-RU" sz="1800" i="1" dirty="0" err="1" smtClean="0">
                <a:solidFill>
                  <a:srgbClr val="002060"/>
                </a:solidFill>
              </a:rPr>
              <a:t>Миелинизированные</a:t>
            </a:r>
            <a:r>
              <a:rPr lang="ru-RU" sz="1800" i="1" dirty="0" smtClean="0">
                <a:solidFill>
                  <a:srgbClr val="002060"/>
                </a:solidFill>
              </a:rPr>
              <a:t> аксоны </a:t>
            </a:r>
            <a:r>
              <a:rPr lang="ru-RU" sz="1800" dirty="0" smtClean="0"/>
              <a:t>этого центра выходят в составе передних корешков спинного мозга. </a:t>
            </a:r>
            <a:r>
              <a:rPr lang="ru-RU" sz="1800" i="1" dirty="0" smtClean="0">
                <a:solidFill>
                  <a:srgbClr val="002060"/>
                </a:solidFill>
              </a:rPr>
              <a:t>Периферическая часть СНС </a:t>
            </a:r>
            <a:r>
              <a:rPr lang="ru-RU" sz="1800" dirty="0" smtClean="0"/>
              <a:t>состоит из двух пограничных стволов – </a:t>
            </a:r>
            <a:r>
              <a:rPr lang="ru-RU" sz="1800" i="1" dirty="0" smtClean="0">
                <a:solidFill>
                  <a:srgbClr val="002060"/>
                </a:solidFill>
              </a:rPr>
              <a:t>цепочек </a:t>
            </a:r>
            <a:r>
              <a:rPr lang="ru-RU" sz="1800" i="1" dirty="0" err="1" smtClean="0">
                <a:solidFill>
                  <a:srgbClr val="002060"/>
                </a:solidFill>
              </a:rPr>
              <a:t>паравертебральных</a:t>
            </a:r>
            <a:r>
              <a:rPr lang="ru-RU" sz="1800" i="1" dirty="0" smtClean="0">
                <a:solidFill>
                  <a:srgbClr val="002060"/>
                </a:solidFill>
              </a:rPr>
              <a:t> ганглиев</a:t>
            </a:r>
            <a:r>
              <a:rPr lang="ru-RU" sz="1800" dirty="0" smtClean="0"/>
              <a:t>, лежащих по краям позвоночника. Ганглии в цепочке связаны между собой  </a:t>
            </a:r>
            <a:r>
              <a:rPr lang="ru-RU" sz="1800" dirty="0" err="1" smtClean="0"/>
              <a:t>межузловыми</a:t>
            </a:r>
            <a:r>
              <a:rPr lang="ru-RU" sz="1800" dirty="0" smtClean="0"/>
              <a:t> ветвями </a:t>
            </a:r>
            <a:r>
              <a:rPr lang="ru-RU" sz="1800" i="1" dirty="0" smtClean="0">
                <a:solidFill>
                  <a:srgbClr val="002060"/>
                </a:solidFill>
              </a:rPr>
              <a:t>(</a:t>
            </a:r>
            <a:r>
              <a:rPr lang="ru-RU" sz="1800" i="1" dirty="0" err="1" smtClean="0">
                <a:solidFill>
                  <a:srgbClr val="002060"/>
                </a:solidFill>
              </a:rPr>
              <a:t>коннективами</a:t>
            </a:r>
            <a:r>
              <a:rPr lang="ru-RU" sz="1800" i="1" dirty="0" smtClean="0">
                <a:solidFill>
                  <a:srgbClr val="002060"/>
                </a:solidFill>
              </a:rPr>
              <a:t>). </a:t>
            </a:r>
            <a:r>
              <a:rPr lang="ru-RU" sz="1800" dirty="0" smtClean="0"/>
              <a:t>Существуют и </a:t>
            </a:r>
            <a:r>
              <a:rPr lang="ru-RU" sz="1800" dirty="0" err="1" smtClean="0">
                <a:solidFill>
                  <a:srgbClr val="002060"/>
                </a:solidFill>
              </a:rPr>
              <a:t>комиссуральные</a:t>
            </a:r>
            <a:r>
              <a:rPr lang="ru-RU" sz="1800" dirty="0" smtClean="0"/>
              <a:t> связи между симметричными ганглиями. В шейном и нижнем крестцовом отделах </a:t>
            </a:r>
            <a:r>
              <a:rPr lang="ru-RU" sz="1800" i="1" dirty="0" smtClean="0">
                <a:solidFill>
                  <a:srgbClr val="002060"/>
                </a:solidFill>
              </a:rPr>
              <a:t>симпатического ствола </a:t>
            </a:r>
            <a:r>
              <a:rPr lang="ru-RU" sz="1800" i="1" dirty="0" err="1" smtClean="0">
                <a:solidFill>
                  <a:srgbClr val="002060"/>
                </a:solidFill>
              </a:rPr>
              <a:t>преганглионарные</a:t>
            </a:r>
            <a:r>
              <a:rPr lang="ru-RU" sz="1800" i="1" dirty="0" smtClean="0">
                <a:solidFill>
                  <a:srgbClr val="002060"/>
                </a:solidFill>
              </a:rPr>
              <a:t> нервы </a:t>
            </a:r>
            <a:r>
              <a:rPr lang="ru-RU" sz="1800" dirty="0" smtClean="0"/>
              <a:t>подходят к ганглиям не из сегментов через </a:t>
            </a:r>
            <a:r>
              <a:rPr lang="ru-RU" sz="1800" i="1" dirty="0" err="1" smtClean="0">
                <a:solidFill>
                  <a:srgbClr val="002060"/>
                </a:solidFill>
              </a:rPr>
              <a:t>коннективы</a:t>
            </a:r>
            <a:r>
              <a:rPr lang="ru-RU" sz="1800" i="1" dirty="0" smtClean="0">
                <a:solidFill>
                  <a:srgbClr val="002060"/>
                </a:solidFill>
              </a:rPr>
              <a:t> ствола. </a:t>
            </a:r>
            <a:r>
              <a:rPr lang="ru-RU" sz="1800" dirty="0" smtClean="0"/>
              <a:t>В этом случае веточки проходят через ганглии, не переключаясь в них и оставаясь </a:t>
            </a:r>
            <a:r>
              <a:rPr lang="ru-RU" sz="1800" i="1" dirty="0" err="1" smtClean="0">
                <a:solidFill>
                  <a:srgbClr val="002060"/>
                </a:solidFill>
              </a:rPr>
              <a:t>миелинизированными</a:t>
            </a:r>
            <a:r>
              <a:rPr lang="ru-RU" sz="1800" i="1" dirty="0" smtClean="0">
                <a:solidFill>
                  <a:srgbClr val="002060"/>
                </a:solidFill>
              </a:rPr>
              <a:t>. </a:t>
            </a:r>
            <a:endParaRPr lang="ru-RU" sz="1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143932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В шейном отделе имеются </a:t>
            </a:r>
            <a:r>
              <a:rPr lang="ru-RU" sz="1800" i="1" dirty="0" smtClean="0">
                <a:solidFill>
                  <a:srgbClr val="002060"/>
                </a:solidFill>
              </a:rPr>
              <a:t>три шейных узла ,</a:t>
            </a:r>
            <a:r>
              <a:rPr lang="ru-RU" sz="1800" dirty="0" smtClean="0"/>
              <a:t> образовавшиеся в онтогенезе при слиянии </a:t>
            </a:r>
            <a:r>
              <a:rPr lang="ru-RU" sz="1800" i="1" dirty="0" smtClean="0">
                <a:solidFill>
                  <a:srgbClr val="002060"/>
                </a:solidFill>
              </a:rPr>
              <a:t>восьми симпатических ганглиев. Два верхних шейных узла </a:t>
            </a:r>
            <a:r>
              <a:rPr lang="ru-RU" sz="1800" dirty="0" smtClean="0"/>
              <a:t>иннервируют сонную артерию, глотку, пищевод, слюнные и щитовидные железы и сердце. </a:t>
            </a:r>
            <a:r>
              <a:rPr lang="ru-RU" sz="1800" i="1" dirty="0" smtClean="0">
                <a:solidFill>
                  <a:srgbClr val="002060"/>
                </a:solidFill>
              </a:rPr>
              <a:t>Нижний шейный узел</a:t>
            </a:r>
            <a:r>
              <a:rPr lang="ru-RU" sz="1800" dirty="0" smtClean="0"/>
              <a:t>, в свою очередь, сливается с верхним грудным </a:t>
            </a:r>
            <a:r>
              <a:rPr lang="ru-RU" sz="1800" i="1" dirty="0" smtClean="0">
                <a:solidFill>
                  <a:srgbClr val="002060"/>
                </a:solidFill>
              </a:rPr>
              <a:t>симпатическим узлом, образуя крупный  звездчатый ганглий. Звездчатый ганглий </a:t>
            </a:r>
            <a:r>
              <a:rPr lang="ru-RU" sz="1800" dirty="0" smtClean="0"/>
              <a:t>иннервирует позвоночную артерию, органы грудной полости (пищевод, трахею, вилочковую железу, аорту) и сердечную мышцу. В грудном отделе имеется 10-12 ганглиев. </a:t>
            </a:r>
            <a:r>
              <a:rPr lang="ru-RU" sz="1800" i="1" dirty="0" err="1" smtClean="0">
                <a:solidFill>
                  <a:srgbClr val="002060"/>
                </a:solidFill>
              </a:rPr>
              <a:t>Постганглионарные</a:t>
            </a:r>
            <a:r>
              <a:rPr lang="ru-RU" sz="1800" i="1" dirty="0" smtClean="0">
                <a:solidFill>
                  <a:srgbClr val="002060"/>
                </a:solidFill>
              </a:rPr>
              <a:t> ветви </a:t>
            </a:r>
            <a:r>
              <a:rPr lang="ru-RU" sz="1800" dirty="0" smtClean="0"/>
              <a:t>первых пяти из них направляются к плевре, сердечному, легочному и аортальному сплетениям. Узлы с 6-ог по 9-й образуют большой чревный нерв, который, пройдя  в брюшную полость, оканчивается </a:t>
            </a:r>
            <a:r>
              <a:rPr lang="ru-RU" sz="1800" i="1" dirty="0" smtClean="0">
                <a:solidFill>
                  <a:srgbClr val="002060"/>
                </a:solidFill>
              </a:rPr>
              <a:t>в </a:t>
            </a:r>
            <a:r>
              <a:rPr lang="ru-RU" sz="1800" i="1" dirty="0" err="1" smtClean="0">
                <a:solidFill>
                  <a:srgbClr val="002060"/>
                </a:solidFill>
              </a:rPr>
              <a:t>превертебральных</a:t>
            </a:r>
            <a:r>
              <a:rPr lang="ru-RU" sz="1800" i="1" dirty="0" smtClean="0">
                <a:solidFill>
                  <a:srgbClr val="002060"/>
                </a:solidFill>
              </a:rPr>
              <a:t> узлах</a:t>
            </a:r>
            <a:r>
              <a:rPr lang="ru-RU" sz="1800" dirty="0" smtClean="0"/>
              <a:t> самого крупного нервного сплетения брюшной полости – чревного или солнечного сплетения. В его состав входят как </a:t>
            </a:r>
            <a:r>
              <a:rPr lang="ru-RU" sz="1800" i="1" dirty="0" smtClean="0">
                <a:solidFill>
                  <a:srgbClr val="002060"/>
                </a:solidFill>
              </a:rPr>
              <a:t>симпатические,</a:t>
            </a:r>
            <a:r>
              <a:rPr lang="ru-RU" sz="1800" dirty="0" smtClean="0"/>
              <a:t> так и </a:t>
            </a:r>
            <a:r>
              <a:rPr lang="ru-RU" sz="1800" i="1" dirty="0" smtClean="0">
                <a:solidFill>
                  <a:srgbClr val="002060"/>
                </a:solidFill>
              </a:rPr>
              <a:t>парасимпатические волокна.</a:t>
            </a:r>
            <a:r>
              <a:rPr lang="ru-RU" sz="1800" i="1" dirty="0" smtClean="0"/>
              <a:t> </a:t>
            </a:r>
            <a:r>
              <a:rPr lang="ru-RU" sz="1800" dirty="0" smtClean="0"/>
              <a:t>От чревного сплетения радиального отходит множество нервов, образующих</a:t>
            </a:r>
            <a:r>
              <a:rPr lang="ru-RU" sz="1800" i="1" dirty="0" smtClean="0">
                <a:solidFill>
                  <a:srgbClr val="002060"/>
                </a:solidFill>
              </a:rPr>
              <a:t> вторичные сплетения. </a:t>
            </a:r>
            <a:r>
              <a:rPr lang="ru-RU" sz="1800" dirty="0" smtClean="0"/>
              <a:t>В узлах </a:t>
            </a:r>
            <a:r>
              <a:rPr lang="ru-RU" sz="1800" i="1" dirty="0" smtClean="0">
                <a:solidFill>
                  <a:srgbClr val="002060"/>
                </a:solidFill>
              </a:rPr>
              <a:t>солнечного сплетения</a:t>
            </a:r>
            <a:r>
              <a:rPr lang="ru-RU" sz="1800" dirty="0" smtClean="0"/>
              <a:t> оканчиваются волокна многих внутренностных нервов. От узлов этого сплетения берут начало </a:t>
            </a:r>
            <a:r>
              <a:rPr lang="ru-RU" sz="1800" i="1" dirty="0" err="1" smtClean="0">
                <a:solidFill>
                  <a:srgbClr val="002060"/>
                </a:solidFill>
              </a:rPr>
              <a:t>постганглионарные</a:t>
            </a:r>
            <a:r>
              <a:rPr lang="ru-RU" sz="1800" i="1" dirty="0" smtClean="0">
                <a:solidFill>
                  <a:srgbClr val="002060"/>
                </a:solidFill>
              </a:rPr>
              <a:t> нервы</a:t>
            </a:r>
            <a:r>
              <a:rPr lang="ru-RU" sz="1800" dirty="0" smtClean="0"/>
              <a:t>, иннервирующие почти все органы брюшной полости. Последние 2-3 узла грудного отдела своими ветвями формируют </a:t>
            </a:r>
            <a:r>
              <a:rPr lang="ru-RU" sz="1800" i="1" dirty="0" smtClean="0">
                <a:solidFill>
                  <a:srgbClr val="002060"/>
                </a:solidFill>
              </a:rPr>
              <a:t>малый чревный нерв, </a:t>
            </a:r>
            <a:r>
              <a:rPr lang="ru-RU" sz="1800" dirty="0" smtClean="0"/>
              <a:t>который также уходит </a:t>
            </a:r>
            <a:r>
              <a:rPr lang="ru-RU" sz="1800" i="1" dirty="0" smtClean="0">
                <a:solidFill>
                  <a:srgbClr val="002060"/>
                </a:solidFill>
              </a:rPr>
              <a:t>к узлам солнечного сплетения.</a:t>
            </a:r>
            <a:endParaRPr lang="ru-RU" sz="1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00042"/>
            <a:ext cx="7929618" cy="6572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В брюшной части пограничного симпатического ствола </a:t>
            </a:r>
            <a:r>
              <a:rPr lang="ru-RU" sz="1800" dirty="0" smtClean="0"/>
              <a:t>имеется 4-5 поясничных узла, от которых идут ветви к брюшной части аорты, половым органам, брыжеечному ганглию, кишечнику. </a:t>
            </a:r>
            <a:r>
              <a:rPr lang="ru-RU" sz="1800" i="1" dirty="0" smtClean="0">
                <a:solidFill>
                  <a:srgbClr val="002060"/>
                </a:solidFill>
              </a:rPr>
              <a:t>В тазовой части симпатического ствола </a:t>
            </a:r>
            <a:r>
              <a:rPr lang="ru-RU" sz="1800" dirty="0" smtClean="0"/>
              <a:t>лежат 4 крестцовых узла и один непарный копчиковый узел. Через </a:t>
            </a:r>
            <a:r>
              <a:rPr lang="ru-RU" sz="1800" i="1" dirty="0" smtClean="0">
                <a:solidFill>
                  <a:srgbClr val="002060"/>
                </a:solidFill>
              </a:rPr>
              <a:t>тазовое сплетение </a:t>
            </a:r>
            <a:r>
              <a:rPr lang="ru-RU" sz="1800" dirty="0" smtClean="0"/>
              <a:t>они иннервируют тазовые органы. С</a:t>
            </a:r>
            <a:r>
              <a:rPr lang="ru-RU" sz="1800" i="1" dirty="0" smtClean="0">
                <a:solidFill>
                  <a:srgbClr val="002060"/>
                </a:solidFill>
              </a:rPr>
              <a:t>импатические афферентные волокна </a:t>
            </a:r>
            <a:r>
              <a:rPr lang="ru-RU" sz="1800" dirty="0" smtClean="0"/>
              <a:t> от внутренних органов, несущие информацию от многочисленных интерорецепторов, идут в составе </a:t>
            </a:r>
            <a:r>
              <a:rPr lang="ru-RU" sz="1800" i="1" dirty="0" smtClean="0">
                <a:solidFill>
                  <a:srgbClr val="002060"/>
                </a:solidFill>
              </a:rPr>
              <a:t>симпатических нервов </a:t>
            </a:r>
            <a:r>
              <a:rPr lang="ru-RU" sz="1800" dirty="0" smtClean="0"/>
              <a:t>и вступают в спинной мозг по его задним корешкам, как и чувствительные </a:t>
            </a:r>
            <a:r>
              <a:rPr lang="ru-RU" sz="1800" i="1" dirty="0" smtClean="0">
                <a:solidFill>
                  <a:srgbClr val="002060"/>
                </a:solidFill>
              </a:rPr>
              <a:t>соматические </a:t>
            </a:r>
            <a:r>
              <a:rPr lang="ru-RU" sz="1800" i="1" dirty="0" err="1" smtClean="0">
                <a:solidFill>
                  <a:srgbClr val="002060"/>
                </a:solidFill>
              </a:rPr>
              <a:t>афференты</a:t>
            </a:r>
            <a:r>
              <a:rPr lang="ru-RU" sz="1800" i="1" dirty="0" smtClean="0">
                <a:solidFill>
                  <a:srgbClr val="002060"/>
                </a:solidFill>
              </a:rPr>
              <a:t>. Окончания симпатических волокон </a:t>
            </a:r>
            <a:r>
              <a:rPr lang="ru-RU" sz="1800" dirty="0" smtClean="0"/>
              <a:t>выделяют в качестве медиатора </a:t>
            </a:r>
            <a:r>
              <a:rPr lang="ru-RU" sz="1800" i="1" dirty="0" err="1" smtClean="0">
                <a:solidFill>
                  <a:srgbClr val="002060"/>
                </a:solidFill>
              </a:rPr>
              <a:t>норадренилин</a:t>
            </a:r>
            <a:r>
              <a:rPr lang="ru-RU" sz="1800" i="1" dirty="0" smtClean="0">
                <a:solidFill>
                  <a:srgbClr val="002060"/>
                </a:solidFill>
              </a:rPr>
              <a:t> и адреналин. </a:t>
            </a:r>
            <a:r>
              <a:rPr lang="ru-RU" sz="1800" dirty="0" smtClean="0"/>
              <a:t>СНС увеличивает свою активность при необходимости мобилизации ресурсов организма. Под действием  импульсов, приходящих </a:t>
            </a:r>
            <a:r>
              <a:rPr lang="ru-RU" sz="1800" i="1" dirty="0" smtClean="0">
                <a:solidFill>
                  <a:srgbClr val="002060"/>
                </a:solidFill>
              </a:rPr>
              <a:t>по симпатическим нервам,</a:t>
            </a:r>
            <a:r>
              <a:rPr lang="ru-RU" sz="1800" dirty="0" smtClean="0"/>
              <a:t> увеличивается частота и сила сердечных сокращений, сужается просвет кровеносных сосудов, повышается кровяное давление, тормозится двигательная и секреторная активность пищеварительной системы.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1" y="273050"/>
            <a:ext cx="971527" cy="5942032"/>
          </a:xfrm>
        </p:spPr>
        <p:txBody>
          <a:bodyPr vert="vert270"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Симпатическая система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G:\GlobalNEt\57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2214546" y="428604"/>
            <a:ext cx="6429420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000240"/>
            <a:ext cx="8643998" cy="1928818"/>
          </a:xfrm>
        </p:spPr>
        <p:txBody>
          <a:bodyPr/>
          <a:lstStyle/>
          <a:p>
            <a:r>
              <a:rPr lang="ru-RU" dirty="0" smtClean="0"/>
              <a:t>Спасибо за внимания!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GlobalNEt\vegetativnaya_nervnaiya_syst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26" y="785794"/>
            <a:ext cx="5214974" cy="500066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14282" y="1000108"/>
            <a:ext cx="3357585" cy="4071966"/>
          </a:xfrm>
        </p:spPr>
        <p:txBody>
          <a:bodyPr/>
          <a:lstStyle/>
          <a:p>
            <a:r>
              <a:rPr lang="ru-RU" sz="1800" dirty="0" smtClean="0"/>
              <a:t>План: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Функции вегетативной нервной системы.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Центральные </a:t>
            </a:r>
            <a:r>
              <a:rPr lang="ru-RU" sz="1800" dirty="0" smtClean="0"/>
              <a:t>структуры вегетативной нервной </a:t>
            </a:r>
            <a:r>
              <a:rPr lang="ru-RU" sz="1800" dirty="0" smtClean="0"/>
              <a:t>системы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Парасимпатический отдел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Симпатический </a:t>
            </a:r>
            <a:r>
              <a:rPr lang="ru-RU" sz="1800" dirty="0" smtClean="0"/>
              <a:t>отдел</a:t>
            </a:r>
            <a:r>
              <a:rPr lang="ru-RU" sz="1800" dirty="0" smtClean="0"/>
              <a:t> </a:t>
            </a:r>
            <a:endParaRPr lang="ru-RU" sz="18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9001156" cy="6643710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Вегетативная нервная система </a:t>
            </a:r>
            <a:r>
              <a:rPr lang="ru-RU" sz="2000" dirty="0" smtClean="0"/>
              <a:t>регулирует внутренние процессы, обеспечивающие жизнь организма, такие как пищеварение, дыхание, сердечно – сосудистая деятельность. Центральные структуры вегетативной нервной системы расположены в головном и спинном мозге. В головном мозге это, прежде всего, </a:t>
            </a:r>
            <a:r>
              <a:rPr lang="ru-RU" sz="2000" i="1" dirty="0" smtClean="0">
                <a:solidFill>
                  <a:srgbClr val="002060"/>
                </a:solidFill>
              </a:rPr>
              <a:t>гипоталамические  центры </a:t>
            </a:r>
            <a:r>
              <a:rPr lang="ru-RU" sz="2000" dirty="0" smtClean="0"/>
              <a:t>, обеспечивающие постоянство внутренней среды организма, а также </a:t>
            </a:r>
            <a:r>
              <a:rPr lang="ru-RU" sz="2000" i="1" dirty="0" smtClean="0">
                <a:solidFill>
                  <a:srgbClr val="002060"/>
                </a:solidFill>
              </a:rPr>
              <a:t>стволовые вегетативные ядра</a:t>
            </a:r>
            <a:r>
              <a:rPr lang="ru-RU" sz="2000" dirty="0" smtClean="0"/>
              <a:t>. В спинном мозге нейроны вегетативной нервной системы располагаются на границе между базальной и крыловидной пластинами, образуя боковые рога серого вещества.  </a:t>
            </a:r>
            <a:r>
              <a:rPr lang="ru-RU" sz="2000" i="1" dirty="0" smtClean="0">
                <a:solidFill>
                  <a:srgbClr val="002060"/>
                </a:solidFill>
              </a:rPr>
              <a:t>Периферические части вегетативной нервной системы</a:t>
            </a:r>
            <a:r>
              <a:rPr lang="ru-RU" sz="2000" dirty="0" smtClean="0"/>
              <a:t> состоят из ганглиев, представляющих собой скопления нервных клеток, лежащих вне пределов ЦНС, и волокон. </a:t>
            </a:r>
            <a:r>
              <a:rPr lang="ru-RU" sz="2000" i="1" dirty="0" smtClean="0">
                <a:solidFill>
                  <a:srgbClr val="002060"/>
                </a:solidFill>
              </a:rPr>
              <a:t>Эфферентные волокна </a:t>
            </a:r>
            <a:r>
              <a:rPr lang="ru-RU" sz="2000" dirty="0" smtClean="0"/>
              <a:t>центральных структур вегетативной нервной выходят из ЦНС в </a:t>
            </a:r>
            <a:r>
              <a:rPr lang="ru-RU" sz="2000" i="1" dirty="0" smtClean="0">
                <a:solidFill>
                  <a:srgbClr val="002060"/>
                </a:solidFill>
              </a:rPr>
              <a:t>составе смешанных черепно-мозговых</a:t>
            </a:r>
            <a:r>
              <a:rPr lang="ru-RU" sz="2000" dirty="0" smtClean="0"/>
              <a:t> или по передним корешкам спинномозговых нервов. Затем покидают общий нервный ствол и переключаются в ганглиях. </a:t>
            </a:r>
            <a:r>
              <a:rPr lang="ru-RU" sz="2000" i="1" dirty="0" smtClean="0">
                <a:solidFill>
                  <a:srgbClr val="002060"/>
                </a:solidFill>
              </a:rPr>
              <a:t>Афферентные волокна</a:t>
            </a:r>
            <a:r>
              <a:rPr lang="ru-RU" sz="2000" dirty="0" smtClean="0"/>
              <a:t> заходят в ЦНС вместе </a:t>
            </a:r>
            <a:r>
              <a:rPr lang="ru-RU" sz="2000" i="1" dirty="0" smtClean="0">
                <a:solidFill>
                  <a:srgbClr val="002060"/>
                </a:solidFill>
              </a:rPr>
              <a:t>с чувствительными соматическими  волокнами </a:t>
            </a:r>
            <a:r>
              <a:rPr lang="ru-RU" sz="2000" dirty="0" smtClean="0"/>
              <a:t>через задние корешки спинного мозга или в составе черепно-мозговых нервов. </a:t>
            </a:r>
            <a:r>
              <a:rPr lang="ru-RU" sz="1800" dirty="0" smtClean="0"/>
              <a:t>  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GlobalNEt\vns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76438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Ганглии</a:t>
            </a:r>
            <a:r>
              <a:rPr lang="ru-RU" sz="2000" dirty="0" smtClean="0"/>
              <a:t>, в зависимости от местоположения, делятся на: </a:t>
            </a:r>
            <a:r>
              <a:rPr lang="ru-RU" sz="2000" i="1" dirty="0" err="1" smtClean="0">
                <a:solidFill>
                  <a:srgbClr val="002060"/>
                </a:solidFill>
              </a:rPr>
              <a:t>паравертебральные</a:t>
            </a:r>
            <a:r>
              <a:rPr lang="ru-RU" sz="2000" dirty="0" smtClean="0"/>
              <a:t> (лежащие в непосредственной близости от позвоночника), </a:t>
            </a:r>
            <a:r>
              <a:rPr lang="ru-RU" sz="2000" i="1" dirty="0" err="1" smtClean="0">
                <a:solidFill>
                  <a:srgbClr val="002060"/>
                </a:solidFill>
              </a:rPr>
              <a:t>превертебральные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(удаленные от позвоночника), </a:t>
            </a:r>
            <a:r>
              <a:rPr lang="ru-RU" sz="2000" i="1" dirty="0" err="1" smtClean="0">
                <a:solidFill>
                  <a:srgbClr val="002060"/>
                </a:solidFill>
              </a:rPr>
              <a:t>экстрамуральные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(лежащие поблизости от иннервируемого органа) </a:t>
            </a:r>
            <a:r>
              <a:rPr lang="ru-RU" sz="2000" i="1" dirty="0" smtClean="0">
                <a:solidFill>
                  <a:srgbClr val="002060"/>
                </a:solidFill>
              </a:rPr>
              <a:t>и </a:t>
            </a:r>
            <a:r>
              <a:rPr lang="ru-RU" sz="2000" i="1" dirty="0" err="1" smtClean="0">
                <a:solidFill>
                  <a:srgbClr val="002060"/>
                </a:solidFill>
              </a:rPr>
              <a:t>интрамуральные</a:t>
            </a:r>
            <a:r>
              <a:rPr lang="ru-RU" sz="2000" dirty="0" smtClean="0"/>
              <a:t> (расположенные непосредственно в стенке органа).  Волокна, подходящие к ганглию </a:t>
            </a:r>
            <a:r>
              <a:rPr lang="ru-RU" sz="2000" i="1" dirty="0" smtClean="0">
                <a:solidFill>
                  <a:srgbClr val="002060"/>
                </a:solidFill>
              </a:rPr>
              <a:t>(</a:t>
            </a:r>
            <a:r>
              <a:rPr lang="ru-RU" sz="2000" i="1" dirty="0" err="1" smtClean="0">
                <a:solidFill>
                  <a:srgbClr val="002060"/>
                </a:solidFill>
              </a:rPr>
              <a:t>преганглионарные</a:t>
            </a:r>
            <a:r>
              <a:rPr lang="ru-RU" sz="2000" i="1" dirty="0" smtClean="0">
                <a:solidFill>
                  <a:srgbClr val="002060"/>
                </a:solidFill>
              </a:rPr>
              <a:t>), </a:t>
            </a:r>
            <a:r>
              <a:rPr lang="ru-RU" sz="2000" dirty="0" smtClean="0"/>
              <a:t>покрыты миелином, волокна, покидающие ганглий </a:t>
            </a:r>
            <a:r>
              <a:rPr lang="ru-RU" sz="2000" i="1" dirty="0" smtClean="0">
                <a:solidFill>
                  <a:srgbClr val="002060"/>
                </a:solidFill>
              </a:rPr>
              <a:t>(</a:t>
            </a:r>
            <a:r>
              <a:rPr lang="ru-RU" sz="2000" i="1" dirty="0" err="1" smtClean="0">
                <a:solidFill>
                  <a:srgbClr val="002060"/>
                </a:solidFill>
              </a:rPr>
              <a:t>постганглионарные</a:t>
            </a:r>
            <a:r>
              <a:rPr lang="ru-RU" sz="2000" i="1" dirty="0" smtClean="0">
                <a:solidFill>
                  <a:srgbClr val="002060"/>
                </a:solidFill>
              </a:rPr>
              <a:t>), </a:t>
            </a:r>
            <a:r>
              <a:rPr lang="ru-RU" sz="2000" dirty="0" err="1" smtClean="0"/>
              <a:t>немиелинизированы</a:t>
            </a:r>
            <a:r>
              <a:rPr lang="ru-RU" sz="2000" dirty="0" smtClean="0"/>
              <a:t> и имеют серый цвет. В вегетативных ганглиях находятся </a:t>
            </a:r>
            <a:r>
              <a:rPr lang="ru-RU" sz="2000" i="1" dirty="0" smtClean="0">
                <a:solidFill>
                  <a:srgbClr val="002060"/>
                </a:solidFill>
              </a:rPr>
              <a:t>афферентные, эфферентные и ассоциативные нейроны</a:t>
            </a:r>
            <a:r>
              <a:rPr lang="ru-RU" sz="2000" dirty="0" smtClean="0"/>
              <a:t>. Для этих ганглиев характерно, что количество </a:t>
            </a:r>
            <a:r>
              <a:rPr lang="ru-RU" sz="2000" i="1" dirty="0" err="1" smtClean="0">
                <a:solidFill>
                  <a:srgbClr val="002060"/>
                </a:solidFill>
              </a:rPr>
              <a:t>постганглионарных</a:t>
            </a:r>
            <a:r>
              <a:rPr lang="ru-RU" sz="2000" i="1" dirty="0" smtClean="0">
                <a:solidFill>
                  <a:srgbClr val="002060"/>
                </a:solidFill>
              </a:rPr>
              <a:t> волокон</a:t>
            </a:r>
            <a:r>
              <a:rPr lang="ru-RU" sz="2000" dirty="0" smtClean="0"/>
              <a:t> гораздо больше количества подходящих </a:t>
            </a:r>
            <a:r>
              <a:rPr lang="ru-RU" sz="2000" i="1" dirty="0" err="1" smtClean="0">
                <a:solidFill>
                  <a:srgbClr val="002060"/>
                </a:solidFill>
              </a:rPr>
              <a:t>преганглионарных</a:t>
            </a:r>
            <a:r>
              <a:rPr lang="ru-RU" sz="2000" dirty="0" smtClean="0"/>
              <a:t>. </a:t>
            </a:r>
            <a:r>
              <a:rPr lang="ru-RU" sz="2000" i="1" dirty="0" smtClean="0">
                <a:solidFill>
                  <a:srgbClr val="002060"/>
                </a:solidFill>
              </a:rPr>
              <a:t>Эфферентные вегетативные волокна </a:t>
            </a:r>
            <a:r>
              <a:rPr lang="ru-RU" sz="2000" dirty="0" smtClean="0"/>
              <a:t>оканчиваются на гладкой мускулатуре внутренних органов, сердечной мышце и железах. Вся вегетативная нервная система состоит из двух отделов: </a:t>
            </a:r>
            <a:r>
              <a:rPr lang="ru-RU" sz="2000" i="1" dirty="0" smtClean="0">
                <a:solidFill>
                  <a:srgbClr val="002060"/>
                </a:solidFill>
              </a:rPr>
              <a:t>парасимпатического(ПНС) и симпатического(СНС).</a:t>
            </a:r>
            <a:r>
              <a:rPr lang="ru-RU" sz="2000" dirty="0" smtClean="0"/>
              <a:t> Оба эти отдела иннервируют одни и те же органы, т.е. к каждому вегетативному органу подходят как </a:t>
            </a:r>
            <a:r>
              <a:rPr lang="ru-RU" sz="2000" i="1" dirty="0" smtClean="0">
                <a:solidFill>
                  <a:srgbClr val="002060"/>
                </a:solidFill>
              </a:rPr>
              <a:t>парасимпатические, </a:t>
            </a:r>
            <a:r>
              <a:rPr lang="ru-RU" sz="2000" dirty="0" smtClean="0"/>
              <a:t>так и </a:t>
            </a:r>
            <a:r>
              <a:rPr lang="ru-RU" sz="2000" i="1" dirty="0" smtClean="0">
                <a:solidFill>
                  <a:srgbClr val="002060"/>
                </a:solidFill>
              </a:rPr>
              <a:t>симпатические окончания, </a:t>
            </a:r>
            <a:r>
              <a:rPr lang="ru-RU" sz="2000" dirty="0" smtClean="0"/>
              <a:t>часто оказывая на него противоположное действие.     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GlobalNEt\risunok136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0"/>
            <a:ext cx="74295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Парасимпатический отдел вегетативной нервной системы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Центральные структуры</a:t>
            </a:r>
            <a:r>
              <a:rPr lang="ru-RU" sz="1800" dirty="0" smtClean="0"/>
              <a:t> ПНС расположены в </a:t>
            </a:r>
            <a:r>
              <a:rPr lang="ru-RU" sz="1800" i="1" dirty="0" smtClean="0">
                <a:solidFill>
                  <a:srgbClr val="002060"/>
                </a:solidFill>
              </a:rPr>
              <a:t>стволе мозга</a:t>
            </a:r>
            <a:r>
              <a:rPr lang="ru-RU" sz="1800" dirty="0" smtClean="0"/>
              <a:t>(средний мозг, </a:t>
            </a:r>
            <a:r>
              <a:rPr lang="ru-RU" sz="1800" dirty="0" err="1" smtClean="0"/>
              <a:t>Варолиев</a:t>
            </a:r>
            <a:r>
              <a:rPr lang="ru-RU" sz="1800" dirty="0" smtClean="0"/>
              <a:t> мост и продолговатый мозг) и </a:t>
            </a:r>
            <a:r>
              <a:rPr lang="ru-RU" sz="1800" i="1" dirty="0" smtClean="0">
                <a:solidFill>
                  <a:srgbClr val="002060"/>
                </a:solidFill>
              </a:rPr>
              <a:t>в крестцовом отделе спинного мозга</a:t>
            </a:r>
            <a:r>
              <a:rPr lang="ru-RU" sz="1800" dirty="0" smtClean="0">
                <a:solidFill>
                  <a:srgbClr val="002060"/>
                </a:solidFill>
              </a:rPr>
              <a:t>. </a:t>
            </a:r>
            <a:r>
              <a:rPr lang="ru-RU" sz="1800" i="1" dirty="0" err="1" smtClean="0">
                <a:solidFill>
                  <a:srgbClr val="002060"/>
                </a:solidFill>
              </a:rPr>
              <a:t>Переферические</a:t>
            </a:r>
            <a:r>
              <a:rPr lang="ru-RU" sz="1800" dirty="0" smtClean="0"/>
              <a:t> части образованы </a:t>
            </a:r>
            <a:r>
              <a:rPr lang="ru-RU" sz="1800" i="1" dirty="0" err="1" smtClean="0">
                <a:solidFill>
                  <a:srgbClr val="002060"/>
                </a:solidFill>
              </a:rPr>
              <a:t>эктрамуральными</a:t>
            </a:r>
            <a:r>
              <a:rPr lang="ru-RU" sz="1800" dirty="0" smtClean="0"/>
              <a:t> и </a:t>
            </a:r>
            <a:r>
              <a:rPr lang="ru-RU" sz="1800" i="1" dirty="0" err="1" smtClean="0">
                <a:solidFill>
                  <a:srgbClr val="002060"/>
                </a:solidFill>
              </a:rPr>
              <a:t>интромуральными</a:t>
            </a:r>
            <a:r>
              <a:rPr lang="ru-RU" sz="1800" dirty="0" smtClean="0"/>
              <a:t> </a:t>
            </a:r>
            <a:r>
              <a:rPr lang="ru-RU" sz="1800" dirty="0" err="1" smtClean="0"/>
              <a:t>гагнлиями</a:t>
            </a:r>
            <a:r>
              <a:rPr lang="ru-RU" sz="1800" dirty="0" smtClean="0"/>
              <a:t> </a:t>
            </a:r>
            <a:r>
              <a:rPr lang="ru-RU" sz="1800" dirty="0" err="1" smtClean="0"/>
              <a:t>и</a:t>
            </a:r>
            <a:r>
              <a:rPr lang="ru-RU" sz="1800" dirty="0" smtClean="0"/>
              <a:t> </a:t>
            </a:r>
            <a:r>
              <a:rPr lang="ru-RU" sz="1800" dirty="0" err="1" smtClean="0"/>
              <a:t>нервами.Из</a:t>
            </a:r>
            <a:r>
              <a:rPr lang="ru-RU" sz="1800" dirty="0" smtClean="0"/>
              <a:t> среднего мозга парасимпатические ветви уходят в составе </a:t>
            </a:r>
            <a:r>
              <a:rPr lang="ru-RU" sz="1800" i="1" dirty="0" err="1" smtClean="0">
                <a:solidFill>
                  <a:srgbClr val="002060"/>
                </a:solidFill>
              </a:rPr>
              <a:t>глазодвигательного</a:t>
            </a:r>
            <a:r>
              <a:rPr lang="ru-RU" sz="1800" i="1" dirty="0" smtClean="0">
                <a:solidFill>
                  <a:srgbClr val="002060"/>
                </a:solidFill>
              </a:rPr>
              <a:t> нерва (</a:t>
            </a:r>
            <a:r>
              <a:rPr lang="en-US" sz="1800" i="1" dirty="0" smtClean="0">
                <a:solidFill>
                  <a:srgbClr val="002060"/>
                </a:solidFill>
              </a:rPr>
              <a:t>III </a:t>
            </a:r>
            <a:r>
              <a:rPr lang="ru-RU" sz="1800" i="1" dirty="0" smtClean="0">
                <a:solidFill>
                  <a:srgbClr val="002060"/>
                </a:solidFill>
              </a:rPr>
              <a:t>пара). </a:t>
            </a:r>
            <a:r>
              <a:rPr lang="ru-RU" sz="1800" dirty="0" smtClean="0"/>
              <a:t>Затем </a:t>
            </a:r>
            <a:r>
              <a:rPr lang="ru-RU" sz="1800" i="1" dirty="0" err="1" smtClean="0">
                <a:solidFill>
                  <a:srgbClr val="002060"/>
                </a:solidFill>
              </a:rPr>
              <a:t>преганглионарные</a:t>
            </a:r>
            <a:r>
              <a:rPr lang="ru-RU" sz="1800" i="1" dirty="0" smtClean="0">
                <a:solidFill>
                  <a:srgbClr val="002060"/>
                </a:solidFill>
              </a:rPr>
              <a:t> волокна </a:t>
            </a:r>
            <a:r>
              <a:rPr lang="ru-RU" sz="1800" dirty="0" smtClean="0"/>
              <a:t>направляются к ресничному </a:t>
            </a:r>
            <a:r>
              <a:rPr lang="ru-RU" sz="1800" i="1" dirty="0" err="1" smtClean="0">
                <a:solidFill>
                  <a:srgbClr val="002060"/>
                </a:solidFill>
              </a:rPr>
              <a:t>экстрамуральному</a:t>
            </a:r>
            <a:r>
              <a:rPr lang="ru-RU" sz="1800" dirty="0" smtClean="0"/>
              <a:t> ганглию глазницы. </a:t>
            </a:r>
            <a:r>
              <a:rPr lang="ru-RU" sz="1800" i="1" dirty="0" err="1" smtClean="0">
                <a:solidFill>
                  <a:srgbClr val="002060"/>
                </a:solidFill>
              </a:rPr>
              <a:t>Постганглионарные</a:t>
            </a:r>
            <a:r>
              <a:rPr lang="ru-RU" sz="1800" i="1" dirty="0" smtClean="0">
                <a:solidFill>
                  <a:srgbClr val="002060"/>
                </a:solidFill>
              </a:rPr>
              <a:t> волокна</a:t>
            </a:r>
            <a:r>
              <a:rPr lang="ru-RU" sz="1800" dirty="0" smtClean="0"/>
              <a:t> этого ганглия иннервирует гладкую мускулатуру ресничного тела и кольцевых мышц зрачка, т.е. являются двигательными. </a:t>
            </a:r>
            <a:r>
              <a:rPr lang="ru-RU" sz="1800" i="1" dirty="0" err="1" smtClean="0">
                <a:solidFill>
                  <a:srgbClr val="002060"/>
                </a:solidFill>
              </a:rPr>
              <a:t>Варолиев</a:t>
            </a:r>
            <a:r>
              <a:rPr lang="ru-RU" sz="1800" i="1" dirty="0" smtClean="0">
                <a:solidFill>
                  <a:srgbClr val="002060"/>
                </a:solidFill>
              </a:rPr>
              <a:t> мост</a:t>
            </a:r>
            <a:r>
              <a:rPr lang="ru-RU" sz="1800" dirty="0" smtClean="0"/>
              <a:t> покидается </a:t>
            </a:r>
            <a:r>
              <a:rPr lang="ru-RU" sz="1800" i="1" dirty="0" smtClean="0">
                <a:solidFill>
                  <a:srgbClr val="002060"/>
                </a:solidFill>
              </a:rPr>
              <a:t>парасимпатическими волокнами </a:t>
            </a:r>
            <a:r>
              <a:rPr lang="ru-RU" sz="1800" dirty="0" smtClean="0"/>
              <a:t>в составе </a:t>
            </a:r>
            <a:r>
              <a:rPr lang="ru-RU" sz="1800" i="1" dirty="0" smtClean="0">
                <a:solidFill>
                  <a:srgbClr val="002060"/>
                </a:solidFill>
              </a:rPr>
              <a:t>лицевого нерва (</a:t>
            </a:r>
            <a:r>
              <a:rPr lang="en-US" sz="1800" i="1" dirty="0" smtClean="0">
                <a:solidFill>
                  <a:srgbClr val="002060"/>
                </a:solidFill>
              </a:rPr>
              <a:t>VII </a:t>
            </a:r>
            <a:r>
              <a:rPr lang="ru-RU" sz="1800" i="1" dirty="0" smtClean="0">
                <a:solidFill>
                  <a:srgbClr val="002060"/>
                </a:solidFill>
              </a:rPr>
              <a:t>пара).</a:t>
            </a:r>
            <a:r>
              <a:rPr lang="ru-RU" sz="1800" dirty="0" smtClean="0"/>
              <a:t> На периферии они образует </a:t>
            </a:r>
            <a:r>
              <a:rPr lang="ru-RU" sz="1800" i="1" dirty="0" err="1" smtClean="0">
                <a:solidFill>
                  <a:srgbClr val="002060"/>
                </a:solidFill>
              </a:rPr>
              <a:t>преганглионарные</a:t>
            </a:r>
            <a:r>
              <a:rPr lang="ru-RU" sz="1800" i="1" dirty="0" smtClean="0">
                <a:solidFill>
                  <a:srgbClr val="002060"/>
                </a:solidFill>
              </a:rPr>
              <a:t> веточки</a:t>
            </a:r>
            <a:r>
              <a:rPr lang="ru-RU" sz="1800" dirty="0" smtClean="0"/>
              <a:t> нескольких </a:t>
            </a:r>
            <a:r>
              <a:rPr lang="ru-RU" sz="1800" i="1" dirty="0" err="1" smtClean="0">
                <a:solidFill>
                  <a:srgbClr val="002060"/>
                </a:solidFill>
              </a:rPr>
              <a:t>экстрамуральных</a:t>
            </a:r>
            <a:r>
              <a:rPr lang="ru-RU" sz="1800" dirty="0" smtClean="0"/>
              <a:t> узлов, иннервирующих железы слизистой оболочки носа и неба, слезные железы, подчелюстную и подъязычную слюнные железы. Таким образом, </a:t>
            </a:r>
            <a:r>
              <a:rPr lang="ru-RU" sz="1800" i="1" dirty="0" smtClean="0">
                <a:solidFill>
                  <a:srgbClr val="002060"/>
                </a:solidFill>
              </a:rPr>
              <a:t>парасимпатические веточки лицевого нерва </a:t>
            </a:r>
            <a:r>
              <a:rPr lang="ru-RU" sz="1800" dirty="0" smtClean="0"/>
              <a:t>являются секреторными.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7572428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Из </a:t>
            </a:r>
            <a:r>
              <a:rPr lang="ru-RU" sz="1800" i="1" dirty="0" err="1" smtClean="0">
                <a:solidFill>
                  <a:srgbClr val="002060"/>
                </a:solidFill>
              </a:rPr>
              <a:t>продолготоватого</a:t>
            </a:r>
            <a:r>
              <a:rPr lang="ru-RU" sz="1800" i="1" dirty="0" smtClean="0">
                <a:solidFill>
                  <a:srgbClr val="002060"/>
                </a:solidFill>
              </a:rPr>
              <a:t> мозга </a:t>
            </a:r>
            <a:r>
              <a:rPr lang="ru-RU" sz="1800" dirty="0" smtClean="0"/>
              <a:t>в составе  </a:t>
            </a:r>
            <a:r>
              <a:rPr lang="ru-RU" sz="1800" i="1" dirty="0" smtClean="0">
                <a:solidFill>
                  <a:srgbClr val="002060"/>
                </a:solidFill>
              </a:rPr>
              <a:t>языкоглоточного нерва (</a:t>
            </a:r>
            <a:r>
              <a:rPr lang="en-US" sz="1800" i="1" dirty="0" smtClean="0">
                <a:solidFill>
                  <a:srgbClr val="002060"/>
                </a:solidFill>
              </a:rPr>
              <a:t>IX</a:t>
            </a:r>
            <a:r>
              <a:rPr lang="ru-RU" sz="1800" i="1" dirty="0" smtClean="0">
                <a:solidFill>
                  <a:srgbClr val="002060"/>
                </a:solidFill>
              </a:rPr>
              <a:t> пара) </a:t>
            </a:r>
            <a:r>
              <a:rPr lang="ru-RU" sz="1800" dirty="0" smtClean="0"/>
              <a:t>уходят также секреторные </a:t>
            </a:r>
            <a:r>
              <a:rPr lang="ru-RU" sz="1800" i="1" dirty="0" smtClean="0">
                <a:solidFill>
                  <a:srgbClr val="002060"/>
                </a:solidFill>
              </a:rPr>
              <a:t>парасимпатические  ветви</a:t>
            </a:r>
            <a:r>
              <a:rPr lang="ru-RU" sz="1800" dirty="0" smtClean="0"/>
              <a:t>, которые направляются к ушному </a:t>
            </a:r>
            <a:r>
              <a:rPr lang="ru-RU" sz="1800" i="1" dirty="0" err="1" smtClean="0">
                <a:solidFill>
                  <a:srgbClr val="002060"/>
                </a:solidFill>
              </a:rPr>
              <a:t>экстрамуральному</a:t>
            </a:r>
            <a:r>
              <a:rPr lang="ru-RU" sz="1800" i="1" dirty="0" smtClean="0">
                <a:solidFill>
                  <a:srgbClr val="002060"/>
                </a:solidFill>
              </a:rPr>
              <a:t> ганглию, </a:t>
            </a:r>
            <a:r>
              <a:rPr lang="ru-RU" sz="1800" dirty="0" smtClean="0"/>
              <a:t>иннервирующему околоушные слюнные железы и железы слизистой щек и губ. </a:t>
            </a:r>
            <a:r>
              <a:rPr lang="ru-RU" sz="1800" i="1" dirty="0" smtClean="0">
                <a:solidFill>
                  <a:srgbClr val="002060"/>
                </a:solidFill>
              </a:rPr>
              <a:t>Блуждающий нерв (</a:t>
            </a:r>
            <a:r>
              <a:rPr lang="en-US" sz="1800" i="1" dirty="0" smtClean="0">
                <a:solidFill>
                  <a:srgbClr val="002060"/>
                </a:solidFill>
              </a:rPr>
              <a:t>X</a:t>
            </a:r>
            <a:r>
              <a:rPr lang="ru-RU" sz="1800" i="1" dirty="0" smtClean="0">
                <a:solidFill>
                  <a:srgbClr val="002060"/>
                </a:solidFill>
              </a:rPr>
              <a:t> пара) </a:t>
            </a:r>
            <a:r>
              <a:rPr lang="ru-RU" sz="1800" dirty="0" smtClean="0"/>
              <a:t>является самой значительной частью </a:t>
            </a:r>
            <a:r>
              <a:rPr lang="ru-RU" sz="1800" i="1" dirty="0" smtClean="0">
                <a:solidFill>
                  <a:srgbClr val="002060"/>
                </a:solidFill>
              </a:rPr>
              <a:t>ПНС.</a:t>
            </a:r>
            <a:r>
              <a:rPr lang="ru-RU" sz="1800" dirty="0" smtClean="0"/>
              <a:t> Его ветви направляются к сердечному, бронхиальному и чревному сплетениям, а также к </a:t>
            </a:r>
            <a:r>
              <a:rPr lang="ru-RU" sz="1800" i="1" dirty="0" err="1" smtClean="0">
                <a:solidFill>
                  <a:srgbClr val="002060"/>
                </a:solidFill>
              </a:rPr>
              <a:t>интрамуральным</a:t>
            </a:r>
            <a:r>
              <a:rPr lang="ru-RU" sz="1800" i="1" dirty="0" smtClean="0">
                <a:solidFill>
                  <a:srgbClr val="002060"/>
                </a:solidFill>
              </a:rPr>
              <a:t> узлам </a:t>
            </a:r>
            <a:r>
              <a:rPr lang="ru-RU" sz="1800" dirty="0" smtClean="0"/>
              <a:t>в стенках внутренних органов грудной, брюшной полостей и полости большого таза. </a:t>
            </a:r>
            <a:r>
              <a:rPr lang="ru-RU" sz="1800" i="1" dirty="0" smtClean="0">
                <a:solidFill>
                  <a:srgbClr val="002060"/>
                </a:solidFill>
              </a:rPr>
              <a:t>Парасимпатические ветви крестцовой части спинного мозга </a:t>
            </a:r>
            <a:r>
              <a:rPr lang="ru-RU" sz="1800" dirty="0" smtClean="0"/>
              <a:t>берут начало в боковых рогах серого вещества второго - четвертого крестцовых сегментов и направляются </a:t>
            </a:r>
            <a:r>
              <a:rPr lang="ru-RU" sz="1800" i="1" dirty="0" smtClean="0">
                <a:solidFill>
                  <a:srgbClr val="002060"/>
                </a:solidFill>
              </a:rPr>
              <a:t>к </a:t>
            </a:r>
            <a:r>
              <a:rPr lang="ru-RU" sz="1800" i="1" dirty="0" err="1" smtClean="0">
                <a:solidFill>
                  <a:srgbClr val="002060"/>
                </a:solidFill>
              </a:rPr>
              <a:t>превертебральным</a:t>
            </a:r>
            <a:r>
              <a:rPr lang="ru-RU" sz="1800" i="1" dirty="0" smtClean="0">
                <a:solidFill>
                  <a:srgbClr val="002060"/>
                </a:solidFill>
              </a:rPr>
              <a:t> ганглиям </a:t>
            </a:r>
            <a:r>
              <a:rPr lang="ru-RU" sz="1800" dirty="0" smtClean="0"/>
              <a:t>органов малого таза. </a:t>
            </a:r>
            <a:r>
              <a:rPr lang="ru-RU" sz="1800" i="1" dirty="0" smtClean="0">
                <a:solidFill>
                  <a:srgbClr val="002060"/>
                </a:solidFill>
              </a:rPr>
              <a:t>Окончаниями ПНС</a:t>
            </a:r>
            <a:r>
              <a:rPr lang="ru-RU" sz="1800" dirty="0" smtClean="0"/>
              <a:t> выделяется медиатор </a:t>
            </a:r>
            <a:r>
              <a:rPr lang="ru-RU" sz="1800" i="1" dirty="0" err="1" smtClean="0">
                <a:solidFill>
                  <a:srgbClr val="002060"/>
                </a:solidFill>
              </a:rPr>
              <a:t>ацетихолин</a:t>
            </a:r>
            <a:r>
              <a:rPr lang="ru-RU" sz="1800" i="1" dirty="0" smtClean="0">
                <a:solidFill>
                  <a:srgbClr val="002060"/>
                </a:solidFill>
              </a:rPr>
              <a:t>. ПНС регулирует </a:t>
            </a:r>
            <a:r>
              <a:rPr lang="ru-RU" sz="1800" dirty="0" smtClean="0"/>
              <a:t>работу внутренних органов в условиях покоя. Его активация способствует </a:t>
            </a:r>
            <a:r>
              <a:rPr lang="ru-RU" sz="1800" i="1" dirty="0" smtClean="0">
                <a:solidFill>
                  <a:srgbClr val="002060"/>
                </a:solidFill>
              </a:rPr>
              <a:t>снижению частоты и силы сердечных сокращений, снижению кровяного давления, </a:t>
            </a:r>
            <a:r>
              <a:rPr lang="ru-RU" sz="1800" dirty="0" smtClean="0"/>
              <a:t>увеличению как двигательной, так и секреторной активности пищеварительного  тракта.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1" y="273050"/>
            <a:ext cx="971527" cy="6227784"/>
          </a:xfrm>
        </p:spPr>
        <p:txBody>
          <a:bodyPr vert="vert270"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Парасимпатическая система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G:\GlobalNEt\B1774p368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928794" y="283906"/>
            <a:ext cx="6758006" cy="63598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301</TotalTime>
  <Words>1090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Презентация на тему: вегетативная нервная система</vt:lpstr>
      <vt:lpstr>Слайд 2</vt:lpstr>
      <vt:lpstr>Слайд 3</vt:lpstr>
      <vt:lpstr>Слайд 4</vt:lpstr>
      <vt:lpstr>Слайд 5</vt:lpstr>
      <vt:lpstr>Слайд 6</vt:lpstr>
      <vt:lpstr>Парасимпатический отдел вегетативной нервной системы</vt:lpstr>
      <vt:lpstr>Слайд 8</vt:lpstr>
      <vt:lpstr>Парасимпатическая система</vt:lpstr>
      <vt:lpstr>Симпатический отдел вегетативной нервной системы</vt:lpstr>
      <vt:lpstr>Слайд 11</vt:lpstr>
      <vt:lpstr>Слайд 12</vt:lpstr>
      <vt:lpstr>Симпатическая система</vt:lpstr>
      <vt:lpstr>Спасибо за внимания!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Вегетативная нервная система</dc:title>
  <dc:creator>www.MRMARKER.ru</dc:creator>
  <cp:lastModifiedBy/>
  <cp:revision>36</cp:revision>
  <dcterms:created xsi:type="dcterms:W3CDTF">2010-01-21T14:17:11Z</dcterms:created>
  <dcterms:modified xsi:type="dcterms:W3CDTF">2010-12-02T16:12:26Z</dcterms:modified>
</cp:coreProperties>
</file>