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256" r:id="rId2"/>
    <p:sldId id="257" r:id="rId3"/>
    <p:sldId id="280" r:id="rId4"/>
    <p:sldId id="258" r:id="rId5"/>
    <p:sldId id="259" r:id="rId6"/>
    <p:sldId id="260" r:id="rId7"/>
    <p:sldId id="261" r:id="rId8"/>
    <p:sldId id="262" r:id="rId9"/>
    <p:sldId id="265" r:id="rId10"/>
    <p:sldId id="266" r:id="rId11"/>
    <p:sldId id="263" r:id="rId12"/>
    <p:sldId id="264" r:id="rId13"/>
    <p:sldId id="279" r:id="rId14"/>
    <p:sldId id="268" r:id="rId15"/>
    <p:sldId id="271" r:id="rId16"/>
    <p:sldId id="272" r:id="rId17"/>
    <p:sldId id="273" r:id="rId18"/>
    <p:sldId id="281" r:id="rId19"/>
    <p:sldId id="278" r:id="rId20"/>
    <p:sldId id="277" r:id="rId21"/>
    <p:sldId id="270" r:id="rId22"/>
    <p:sldId id="274"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8" autoAdjust="0"/>
    <p:restoredTop sz="75213" autoAdjust="0"/>
  </p:normalViewPr>
  <p:slideViewPr>
    <p:cSldViewPr>
      <p:cViewPr varScale="1">
        <p:scale>
          <a:sx n="81" d="100"/>
          <a:sy n="81" d="100"/>
        </p:scale>
        <p:origin x="-84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22F31A-37EF-474E-9128-16CC4D7B23B4}" type="datetimeFigureOut">
              <a:rPr lang="ru-RU" smtClean="0"/>
              <a:t>18.04.2011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80A2FF-6CA8-43FB-BB4B-8B993908070B}" type="slidenum">
              <a:rPr lang="ru-RU" smtClean="0"/>
              <a:t>‹#›</a:t>
            </a:fld>
            <a:endParaRPr lang="ru-RU"/>
          </a:p>
        </p:txBody>
      </p:sp>
    </p:spTree>
    <p:extLst>
      <p:ext uri="{BB962C8B-B14F-4D97-AF65-F5344CB8AC3E}">
        <p14:creationId xmlns:p14="http://schemas.microsoft.com/office/powerpoint/2010/main" val="1858137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Ранняя деменция - при рисовании, письме, надевании одежды и других задачах с использованием тонкой моторики, человек может казаться неловким из-за определённых проблем с координацией и планированием движений. По мере развития болезни человек зачастую вполне способен выполнять многие задачи независимо, однако ему могут потребоваться помощь или присмотр при попытке провести манипуляции, требующие особенных когнитивных усилий. </a:t>
            </a:r>
          </a:p>
          <a:p>
            <a:endParaRPr lang="ru-RU" dirty="0"/>
          </a:p>
        </p:txBody>
      </p:sp>
      <p:sp>
        <p:nvSpPr>
          <p:cNvPr id="4" name="Номер слайда 3"/>
          <p:cNvSpPr>
            <a:spLocks noGrp="1"/>
          </p:cNvSpPr>
          <p:nvPr>
            <p:ph type="sldNum" sz="quarter" idx="10"/>
          </p:nvPr>
        </p:nvSpPr>
        <p:spPr/>
        <p:txBody>
          <a:bodyPr/>
          <a:lstStyle/>
          <a:p>
            <a:fld id="{0480A2FF-6CA8-43FB-BB4B-8B993908070B}" type="slidenum">
              <a:rPr lang="ru-RU" smtClean="0"/>
              <a:t>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Умеренная</a:t>
            </a:r>
            <a:r>
              <a:rPr lang="ru-RU" baseline="0" dirty="0" smtClean="0"/>
              <a:t> деменция - </a:t>
            </a:r>
            <a:r>
              <a:rPr lang="ru-RU" dirty="0" smtClean="0"/>
              <a:t>подбирает неверные слова на замену забытым –парафразия</a:t>
            </a:r>
          </a:p>
          <a:p>
            <a:r>
              <a:rPr lang="ru-RU" dirty="0" smtClean="0"/>
              <a:t>Усиливаются проблемы с памятью, и больной может не узнавать близких родственников. </a:t>
            </a:r>
          </a:p>
          <a:p>
            <a:r>
              <a:rPr lang="ru-RU" dirty="0" smtClean="0"/>
              <a:t>Раздражительность и эмоциональная лабильность, проявляющаяся в плаче, спонтанной агрессии, или в сопротивлении уходу. </a:t>
            </a:r>
            <a:endParaRPr lang="ru-RU" dirty="0"/>
          </a:p>
        </p:txBody>
      </p:sp>
      <p:sp>
        <p:nvSpPr>
          <p:cNvPr id="4" name="Номер слайда 3"/>
          <p:cNvSpPr>
            <a:spLocks noGrp="1"/>
          </p:cNvSpPr>
          <p:nvPr>
            <p:ph type="sldNum" sz="quarter" idx="10"/>
          </p:nvPr>
        </p:nvSpPr>
        <p:spPr/>
        <p:txBody>
          <a:bodyPr/>
          <a:lstStyle/>
          <a:p>
            <a:fld id="{0480A2FF-6CA8-43FB-BB4B-8B993908070B}" type="slidenum">
              <a:rPr lang="ru-RU" smtClean="0"/>
              <a:t>7</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Согласно старейшей «холинергической гипотезе», на которой основано большинство существующих методов терапии, болезнь Альцгеймера вызывается сниженным </a:t>
            </a:r>
            <a:r>
              <a:rPr lang="ru-RU" sz="1200" b="0" u="none" kern="1200" dirty="0" smtClean="0">
                <a:solidFill>
                  <a:schemeClr val="bg1"/>
                </a:solidFill>
                <a:latin typeface="+mn-lt"/>
                <a:ea typeface="+mn-ea"/>
                <a:cs typeface="+mn-cs"/>
              </a:rPr>
              <a:t>синтезом нейромедиатора ацетилхолина</a:t>
            </a:r>
            <a:r>
              <a:rPr lang="ru-RU" sz="1200" u="none" kern="1200" dirty="0" smtClean="0">
                <a:solidFill>
                  <a:schemeClr val="bg1"/>
                </a:solidFill>
                <a:latin typeface="+mn-lt"/>
                <a:ea typeface="+mn-ea"/>
                <a:cs typeface="+mn-cs"/>
              </a:rPr>
              <a:t>. Поддержка </a:t>
            </a:r>
            <a:r>
              <a:rPr lang="ru-RU" sz="1200" kern="1200" dirty="0" smtClean="0">
                <a:solidFill>
                  <a:schemeClr val="tx1"/>
                </a:solidFill>
                <a:latin typeface="+mn-lt"/>
                <a:ea typeface="+mn-ea"/>
                <a:cs typeface="+mn-cs"/>
              </a:rPr>
              <a:t>этой гипотезы ослабла, поскольку медикаменты, призванные скорректировать дефицит ацетилхолина, имеют невысокую эффективность. Предполагаются иные холинергические эффекты, например, инициация крупномасштабной агрегации амилоида, ведущая к </a:t>
            </a:r>
            <a:r>
              <a:rPr lang="ru-RU" sz="1200" kern="1200" dirty="0" err="1" smtClean="0">
                <a:solidFill>
                  <a:schemeClr val="tx1"/>
                </a:solidFill>
                <a:latin typeface="+mn-lt"/>
                <a:ea typeface="+mn-ea"/>
                <a:cs typeface="+mn-cs"/>
              </a:rPr>
              <a:t>генерализованному</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нейровоспалительному</a:t>
            </a:r>
            <a:r>
              <a:rPr lang="ru-RU" sz="1200" kern="1200" dirty="0" smtClean="0">
                <a:solidFill>
                  <a:schemeClr val="tx1"/>
                </a:solidFill>
                <a:latin typeface="+mn-lt"/>
                <a:ea typeface="+mn-ea"/>
                <a:cs typeface="+mn-cs"/>
              </a:rPr>
              <a:t> процессу.</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А</a:t>
            </a:r>
            <a:r>
              <a:rPr lang="en-US" sz="1200" kern="1200" dirty="0" smtClean="0">
                <a:solidFill>
                  <a:schemeClr val="tx1"/>
                </a:solidFill>
                <a:latin typeface="+mn-lt"/>
                <a:ea typeface="+mn-ea"/>
                <a:cs typeface="+mn-cs"/>
              </a:rPr>
              <a:t>PP</a:t>
            </a:r>
            <a:r>
              <a:rPr lang="en-US" sz="1200" kern="1200" baseline="0" dirty="0" smtClean="0">
                <a:solidFill>
                  <a:schemeClr val="tx1"/>
                </a:solidFill>
                <a:latin typeface="+mn-lt"/>
                <a:ea typeface="+mn-ea"/>
                <a:cs typeface="+mn-cs"/>
              </a:rPr>
              <a:t> </a:t>
            </a:r>
            <a:r>
              <a:rPr lang="ru-RU" sz="1200" kern="1200" baseline="0" dirty="0" smtClean="0">
                <a:solidFill>
                  <a:schemeClr val="tx1"/>
                </a:solidFill>
                <a:latin typeface="+mn-lt"/>
                <a:ea typeface="+mn-ea"/>
                <a:cs typeface="+mn-cs"/>
              </a:rPr>
              <a:t>– трансмембранный белок, в его составе альфа амилоид.</a:t>
            </a:r>
          </a:p>
          <a:p>
            <a:endParaRPr lang="ru-RU"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Предположительно, нити </a:t>
            </a:r>
            <a:r>
              <a:rPr lang="ru-RU" sz="1200" kern="1200" dirty="0" err="1" smtClean="0">
                <a:solidFill>
                  <a:schemeClr val="tx1"/>
                </a:solidFill>
                <a:latin typeface="+mn-lt"/>
                <a:ea typeface="+mn-ea"/>
                <a:cs typeface="+mn-cs"/>
              </a:rPr>
              <a:t>гиперфосфорилированного</a:t>
            </a:r>
            <a:r>
              <a:rPr lang="ru-RU" sz="1200" kern="1200" dirty="0" smtClean="0">
                <a:solidFill>
                  <a:schemeClr val="tx1"/>
                </a:solidFill>
                <a:latin typeface="+mn-lt"/>
                <a:ea typeface="+mn-ea"/>
                <a:cs typeface="+mn-cs"/>
              </a:rPr>
              <a:t> тау-белка (ассоциирован с микротрубочками) начинают объединяться между собой, образуя в итоге нейрофибриллярные клубки внутри нервных клеток. Это вызывает дезинтеграцию микротрубочек и коллапс транспортной системы внутри нейрона, приводя сначала к нарушению биохимической передачи сигналов между клетками, а затем и к гибели самих клеток.</a:t>
            </a:r>
          </a:p>
          <a:p>
            <a:endParaRPr lang="ru-RU" dirty="0"/>
          </a:p>
        </p:txBody>
      </p:sp>
      <p:sp>
        <p:nvSpPr>
          <p:cNvPr id="4" name="Номер слайда 3"/>
          <p:cNvSpPr>
            <a:spLocks noGrp="1"/>
          </p:cNvSpPr>
          <p:nvPr>
            <p:ph type="sldNum" sz="quarter" idx="10"/>
          </p:nvPr>
        </p:nvSpPr>
        <p:spPr/>
        <p:txBody>
          <a:bodyPr/>
          <a:lstStyle/>
          <a:p>
            <a:fld id="{0480A2FF-6CA8-43FB-BB4B-8B993908070B}" type="slidenum">
              <a:rPr lang="ru-RU" smtClean="0"/>
              <a:t>8</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err="1" smtClean="0">
                <a:solidFill>
                  <a:schemeClr val="tx1"/>
                </a:solidFill>
                <a:latin typeface="+mn-lt"/>
                <a:ea typeface="+mn-ea"/>
                <a:cs typeface="+mn-cs"/>
              </a:rPr>
              <a:t>Тау-белок</a:t>
            </a:r>
            <a:r>
              <a:rPr lang="ru-RU" sz="1200" kern="1200" dirty="0" smtClean="0">
                <a:solidFill>
                  <a:schemeClr val="tx1"/>
                </a:solidFill>
                <a:latin typeface="+mn-lt"/>
                <a:ea typeface="+mn-ea"/>
                <a:cs typeface="+mn-cs"/>
              </a:rPr>
              <a:t>, наряду с несколькими другими белками, </a:t>
            </a:r>
            <a:r>
              <a:rPr lang="ru-RU" sz="1200" u="none" strike="noStrike" kern="1200" dirty="0" smtClean="0">
                <a:solidFill>
                  <a:schemeClr val="tx1"/>
                </a:solidFill>
                <a:latin typeface="+mn-lt"/>
                <a:ea typeface="+mn-ea"/>
                <a:cs typeface="+mn-cs"/>
              </a:rPr>
              <a:t>ассоциирован с микротрубочками</a:t>
            </a:r>
            <a:r>
              <a:rPr lang="ru-RU" sz="1200" kern="1200" dirty="0" smtClean="0">
                <a:solidFill>
                  <a:schemeClr val="tx1"/>
                </a:solidFill>
                <a:latin typeface="+mn-lt"/>
                <a:ea typeface="+mn-ea"/>
                <a:cs typeface="+mn-cs"/>
              </a:rPr>
              <a:t>, в частности, после </a:t>
            </a:r>
            <a:r>
              <a:rPr lang="ru-RU" sz="1200" u="none" strike="noStrike" kern="1200" dirty="0" err="1" smtClean="0">
                <a:solidFill>
                  <a:schemeClr val="tx1"/>
                </a:solidFill>
                <a:latin typeface="+mn-lt"/>
                <a:ea typeface="+mn-ea"/>
                <a:cs typeface="+mn-cs"/>
              </a:rPr>
              <a:t>фосфорилирования</a:t>
            </a:r>
            <a:r>
              <a:rPr lang="ru-RU" sz="1200" kern="1200" dirty="0" smtClean="0">
                <a:solidFill>
                  <a:schemeClr val="tx1"/>
                </a:solidFill>
                <a:latin typeface="+mn-lt"/>
                <a:ea typeface="+mn-ea"/>
                <a:cs typeface="+mn-cs"/>
              </a:rPr>
              <a:t> он их стабилизирует. При болезни Альцгеймера </a:t>
            </a:r>
            <a:r>
              <a:rPr lang="ru-RU" sz="1200" kern="1200" dirty="0" err="1" smtClean="0">
                <a:solidFill>
                  <a:schemeClr val="tx1"/>
                </a:solidFill>
                <a:latin typeface="+mn-lt"/>
                <a:ea typeface="+mn-ea"/>
                <a:cs typeface="+mn-cs"/>
              </a:rPr>
              <a:t>тау-белок</a:t>
            </a:r>
            <a:r>
              <a:rPr lang="ru-RU" sz="1200" kern="1200" dirty="0" smtClean="0">
                <a:solidFill>
                  <a:schemeClr val="tx1"/>
                </a:solidFill>
                <a:latin typeface="+mn-lt"/>
                <a:ea typeface="+mn-ea"/>
                <a:cs typeface="+mn-cs"/>
              </a:rPr>
              <a:t> подвергается избыточному </a:t>
            </a:r>
            <a:r>
              <a:rPr lang="ru-RU" sz="1200" kern="1200" dirty="0" err="1" smtClean="0">
                <a:solidFill>
                  <a:schemeClr val="tx1"/>
                </a:solidFill>
                <a:latin typeface="+mn-lt"/>
                <a:ea typeface="+mn-ea"/>
                <a:cs typeface="+mn-cs"/>
              </a:rPr>
              <a:t>фосфорилированию</a:t>
            </a:r>
            <a:r>
              <a:rPr lang="ru-RU" sz="1200" kern="1200" dirty="0" smtClean="0">
                <a:solidFill>
                  <a:schemeClr val="tx1"/>
                </a:solidFill>
                <a:latin typeface="+mn-lt"/>
                <a:ea typeface="+mn-ea"/>
                <a:cs typeface="+mn-cs"/>
              </a:rPr>
              <a:t>, из-за чего нити белка начинают связываться друг с другом, слипаться в нейрофибриллярные клубки и разрушать транспортную систему нейрона. </a:t>
            </a:r>
          </a:p>
          <a:p>
            <a:endParaRPr lang="ru-RU" dirty="0"/>
          </a:p>
        </p:txBody>
      </p:sp>
      <p:sp>
        <p:nvSpPr>
          <p:cNvPr id="4" name="Номер слайда 3"/>
          <p:cNvSpPr>
            <a:spLocks noGrp="1"/>
          </p:cNvSpPr>
          <p:nvPr>
            <p:ph type="sldNum" sz="quarter" idx="10"/>
          </p:nvPr>
        </p:nvSpPr>
        <p:spPr/>
        <p:txBody>
          <a:bodyPr/>
          <a:lstStyle/>
          <a:p>
            <a:fld id="{0480A2FF-6CA8-43FB-BB4B-8B993908070B}" type="slidenum">
              <a:rPr lang="ru-RU" smtClean="0"/>
              <a:t>10</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 Анализ крови может выявить альтернативные причины деменции, которые изредка даже поддаются терапии, обращающей симптомы вспять. Также применяются психологические тесты для выявления депрессии, которая может как сопутствовать болезни Альцгеймера, так и являться причиной когнитивного снижения. </a:t>
            </a:r>
            <a:endParaRPr lang="ru-RU" dirty="0"/>
          </a:p>
        </p:txBody>
      </p:sp>
      <p:sp>
        <p:nvSpPr>
          <p:cNvPr id="4" name="Номер слайда 3"/>
          <p:cNvSpPr>
            <a:spLocks noGrp="1"/>
          </p:cNvSpPr>
          <p:nvPr>
            <p:ph type="sldNum" sz="quarter" idx="10"/>
          </p:nvPr>
        </p:nvSpPr>
        <p:spPr/>
        <p:txBody>
          <a:bodyPr/>
          <a:lstStyle/>
          <a:p>
            <a:fld id="{0480A2FF-6CA8-43FB-BB4B-8B993908070B}" type="slidenum">
              <a:rPr lang="ru-RU" smtClean="0"/>
              <a:t>13</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err="1" smtClean="0">
                <a:solidFill>
                  <a:schemeClr val="tx1"/>
                </a:solidFill>
                <a:latin typeface="+mn-lt"/>
                <a:ea typeface="+mn-ea"/>
                <a:cs typeface="+mn-cs"/>
              </a:rPr>
              <a:t>Валидационная</a:t>
            </a:r>
            <a:r>
              <a:rPr lang="ru-RU" sz="1200" kern="1200" dirty="0" smtClean="0">
                <a:solidFill>
                  <a:schemeClr val="tx1"/>
                </a:solidFill>
                <a:latin typeface="+mn-lt"/>
                <a:ea typeface="+mn-ea"/>
                <a:cs typeface="+mn-cs"/>
              </a:rPr>
              <a:t> терапия основана на признании реальности и персональной правды переживаний другого человека, а на сеансах сенсорной интеграции пациент выполняет упражнения, призванные стимулировать органы чувств.</a:t>
            </a:r>
            <a:endParaRPr lang="ru-RU" dirty="0"/>
          </a:p>
        </p:txBody>
      </p:sp>
      <p:sp>
        <p:nvSpPr>
          <p:cNvPr id="4" name="Номер слайда 3"/>
          <p:cNvSpPr>
            <a:spLocks noGrp="1"/>
          </p:cNvSpPr>
          <p:nvPr>
            <p:ph type="sldNum" sz="quarter" idx="10"/>
          </p:nvPr>
        </p:nvSpPr>
        <p:spPr/>
        <p:txBody>
          <a:bodyPr/>
          <a:lstStyle/>
          <a:p>
            <a:fld id="{0480A2FF-6CA8-43FB-BB4B-8B993908070B}" type="slidenum">
              <a:rPr lang="ru-RU" smtClean="0"/>
              <a:t>17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155 (85%) пациентов участвовали в исследовании вплоть до его завершения, 78 (88%) в группе димебона и 77 (82%) в группе плацебо. Лечение </a:t>
            </a:r>
            <a:r>
              <a:rPr lang="ru-RU" sz="1200" b="0" i="0" kern="1200" dirty="0" err="1" smtClean="0">
                <a:solidFill>
                  <a:schemeClr val="tx1"/>
                </a:solidFill>
                <a:latin typeface="+mn-lt"/>
                <a:ea typeface="+mn-ea"/>
                <a:cs typeface="+mn-cs"/>
              </a:rPr>
              <a:t>димебоном</a:t>
            </a:r>
            <a:r>
              <a:rPr lang="ru-RU" sz="1200" b="0" i="0" kern="1200" dirty="0" smtClean="0">
                <a:solidFill>
                  <a:schemeClr val="tx1"/>
                </a:solidFill>
                <a:latin typeface="+mn-lt"/>
                <a:ea typeface="+mn-ea"/>
                <a:cs typeface="+mn-cs"/>
              </a:rPr>
              <a:t> отразилось в существенном улучшении когнитивных функций (</a:t>
            </a:r>
            <a:r>
              <a:rPr lang="ru-RU" sz="1200" b="0" i="0" kern="1200" dirty="0" err="1" smtClean="0">
                <a:solidFill>
                  <a:schemeClr val="tx1"/>
                </a:solidFill>
                <a:latin typeface="+mn-lt"/>
                <a:ea typeface="+mn-ea"/>
                <a:cs typeface="+mn-cs"/>
              </a:rPr>
              <a:t>скоринг</a:t>
            </a:r>
            <a:r>
              <a:rPr lang="ru-RU" sz="1200" b="0" i="0" kern="1200" dirty="0" smtClean="0">
                <a:solidFill>
                  <a:schemeClr val="tx1"/>
                </a:solidFill>
                <a:latin typeface="+mn-lt"/>
                <a:ea typeface="+mn-ea"/>
                <a:cs typeface="+mn-cs"/>
              </a:rPr>
              <a:t> по </a:t>
            </a:r>
            <a:r>
              <a:rPr lang="ru-RU" sz="1200" b="0" i="0" kern="1200" dirty="0" err="1" smtClean="0">
                <a:solidFill>
                  <a:schemeClr val="tx1"/>
                </a:solidFill>
                <a:latin typeface="+mn-lt"/>
                <a:ea typeface="+mn-ea"/>
                <a:cs typeface="+mn-cs"/>
              </a:rPr>
              <a:t>ADAS-cog</a:t>
            </a:r>
            <a:r>
              <a:rPr lang="ru-RU" sz="1200" b="0" i="0" kern="1200" dirty="0" smtClean="0">
                <a:solidFill>
                  <a:schemeClr val="tx1"/>
                </a:solidFill>
                <a:latin typeface="+mn-lt"/>
                <a:ea typeface="+mn-ea"/>
                <a:cs typeface="+mn-cs"/>
              </a:rPr>
              <a:t>) </a:t>
            </a:r>
            <a:r>
              <a:rPr lang="ru-RU" sz="1200" b="0" i="0" kern="1200" dirty="0" err="1" smtClean="0">
                <a:solidFill>
                  <a:schemeClr val="tx1"/>
                </a:solidFill>
                <a:latin typeface="+mn-lt"/>
                <a:ea typeface="+mn-ea"/>
                <a:cs typeface="+mn-cs"/>
              </a:rPr>
              <a:t>по</a:t>
            </a:r>
            <a:r>
              <a:rPr lang="ru-RU" sz="1200" b="0" i="0" kern="1200" dirty="0" smtClean="0">
                <a:solidFill>
                  <a:schemeClr val="tx1"/>
                </a:solidFill>
                <a:latin typeface="+mn-lt"/>
                <a:ea typeface="+mn-ea"/>
                <a:cs typeface="+mn-cs"/>
              </a:rPr>
              <a:t> сравнению с плацебо (ITT-LOCF) к 26 неделе лечения (средняя разница </a:t>
            </a:r>
            <a:r>
              <a:rPr lang="ru-RU" sz="1200" b="0" i="0" kern="1200" dirty="0" err="1" smtClean="0">
                <a:solidFill>
                  <a:schemeClr val="tx1"/>
                </a:solidFill>
                <a:latin typeface="+mn-lt"/>
                <a:ea typeface="+mn-ea"/>
                <a:cs typeface="+mn-cs"/>
              </a:rPr>
              <a:t>димебон-плацебо</a:t>
            </a:r>
            <a:r>
              <a:rPr lang="ru-RU" sz="1200" b="0" i="0" kern="1200" dirty="0" smtClean="0">
                <a:solidFill>
                  <a:schemeClr val="tx1"/>
                </a:solidFill>
                <a:latin typeface="+mn-lt"/>
                <a:ea typeface="+mn-ea"/>
                <a:cs typeface="+mn-cs"/>
              </a:rPr>
              <a:t> - 4.0; </a:t>
            </a:r>
            <a:r>
              <a:rPr lang="ru-RU" sz="1200" b="0" i="0" kern="1200" dirty="0" err="1" smtClean="0">
                <a:solidFill>
                  <a:schemeClr val="tx1"/>
                </a:solidFill>
                <a:latin typeface="+mn-lt"/>
                <a:ea typeface="+mn-ea"/>
                <a:cs typeface="+mn-cs"/>
              </a:rPr>
              <a:t>p</a:t>
            </a:r>
            <a:r>
              <a:rPr lang="ru-RU" sz="1200" b="0" i="0" kern="1200" dirty="0" smtClean="0">
                <a:solidFill>
                  <a:schemeClr val="tx1"/>
                </a:solidFill>
                <a:latin typeface="+mn-lt"/>
                <a:ea typeface="+mn-ea"/>
                <a:cs typeface="+mn-cs"/>
              </a:rPr>
              <a:t>&lt;0.0001). </a:t>
            </a:r>
            <a:r>
              <a:rPr lang="ru-RU" sz="1200" b="0" i="0" kern="1200" dirty="0" err="1" smtClean="0">
                <a:solidFill>
                  <a:schemeClr val="tx1"/>
                </a:solidFill>
                <a:latin typeface="+mn-lt"/>
                <a:ea typeface="+mn-ea"/>
                <a:cs typeface="+mn-cs"/>
              </a:rPr>
              <a:t>style=</a:t>
            </a:r>
            <a:r>
              <a:rPr lang="ru-RU" sz="1200" b="0" i="0" kern="1200" dirty="0" smtClean="0">
                <a:solidFill>
                  <a:schemeClr val="tx1"/>
                </a:solidFill>
                <a:latin typeface="+mn-lt"/>
                <a:ea typeface="+mn-ea"/>
                <a:cs typeface="+mn-cs"/>
              </a:rPr>
              <a:t>"</a:t>
            </a:r>
            <a:r>
              <a:rPr lang="ru-RU" sz="1200" b="0" i="0" kern="1200" dirty="0" err="1" smtClean="0">
                <a:solidFill>
                  <a:schemeClr val="tx1"/>
                </a:solidFill>
                <a:latin typeface="+mn-lt"/>
                <a:ea typeface="+mn-ea"/>
                <a:cs typeface="+mn-cs"/>
              </a:rPr>
              <a:t>font-weight</a:t>
            </a:r>
            <a:r>
              <a:rPr lang="ru-RU" sz="1200" b="0" i="0" kern="1200" dirty="0" smtClean="0">
                <a:solidFill>
                  <a:schemeClr val="tx1"/>
                </a:solidFill>
                <a:latin typeface="+mn-lt"/>
                <a:ea typeface="+mn-ea"/>
                <a:cs typeface="+mn-cs"/>
              </a:rPr>
              <a:t>: </a:t>
            </a:r>
            <a:r>
              <a:rPr lang="ru-RU" sz="1200" b="0" i="0" kern="1200" dirty="0" err="1" smtClean="0">
                <a:solidFill>
                  <a:schemeClr val="tx1"/>
                </a:solidFill>
                <a:latin typeface="+mn-lt"/>
                <a:ea typeface="+mn-ea"/>
                <a:cs typeface="+mn-cs"/>
              </a:rPr>
              <a:t>bold</a:t>
            </a:r>
            <a:r>
              <a:rPr lang="ru-RU" sz="1200" b="0" i="0" kern="1200" dirty="0" smtClean="0">
                <a:solidFill>
                  <a:schemeClr val="tx1"/>
                </a:solidFill>
                <a:latin typeface="+mn-lt"/>
                <a:ea typeface="+mn-ea"/>
                <a:cs typeface="+mn-cs"/>
              </a:rPr>
              <a:t>;"&gt;Заключение: </a:t>
            </a:r>
            <a:r>
              <a:rPr lang="ru-RU" sz="1200" b="0" i="0" kern="1200" dirty="0" err="1" smtClean="0">
                <a:solidFill>
                  <a:schemeClr val="tx1"/>
                </a:solidFill>
                <a:latin typeface="+mn-lt"/>
                <a:ea typeface="+mn-ea"/>
                <a:cs typeface="+mn-cs"/>
              </a:rPr>
              <a:t>Димебон</a:t>
            </a:r>
            <a:r>
              <a:rPr lang="ru-RU" sz="1200" b="0" i="0" kern="1200" dirty="0" smtClean="0">
                <a:solidFill>
                  <a:schemeClr val="tx1"/>
                </a:solidFill>
                <a:latin typeface="+mn-lt"/>
                <a:ea typeface="+mn-ea"/>
                <a:cs typeface="+mn-cs"/>
              </a:rPr>
              <a:t> безопасен, хорошо переносим и значительно улучшает </a:t>
            </a:r>
            <a:r>
              <a:rPr lang="ru-RU" sz="1200" b="0" i="0" kern="1200" dirty="0" err="1" smtClean="0">
                <a:solidFill>
                  <a:schemeClr val="tx1"/>
                </a:solidFill>
                <a:latin typeface="+mn-lt"/>
                <a:ea typeface="+mn-ea"/>
                <a:cs typeface="+mn-cs"/>
              </a:rPr>
              <a:t>клиинческую</a:t>
            </a:r>
            <a:r>
              <a:rPr lang="ru-RU" sz="1200" b="0" i="0" kern="1200" dirty="0" smtClean="0">
                <a:solidFill>
                  <a:schemeClr val="tx1"/>
                </a:solidFill>
                <a:latin typeface="+mn-lt"/>
                <a:ea typeface="+mn-ea"/>
                <a:cs typeface="+mn-cs"/>
              </a:rPr>
              <a:t> картину у пациентов с мало и умеренно выраженной болезнью Альцгеймера.</a:t>
            </a:r>
            <a:endParaRPr lang="ru-RU" dirty="0"/>
          </a:p>
        </p:txBody>
      </p:sp>
      <p:sp>
        <p:nvSpPr>
          <p:cNvPr id="4" name="Номер слайда 3"/>
          <p:cNvSpPr>
            <a:spLocks noGrp="1"/>
          </p:cNvSpPr>
          <p:nvPr>
            <p:ph type="sldNum" sz="quarter" idx="10"/>
          </p:nvPr>
        </p:nvSpPr>
        <p:spPr/>
        <p:txBody>
          <a:bodyPr/>
          <a:lstStyle/>
          <a:p>
            <a:fld id="{0480A2FF-6CA8-43FB-BB4B-8B993908070B}" type="slidenum">
              <a:rPr lang="ru-RU" smtClean="0"/>
              <a:t>20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5B106E36-FD25-4E2D-B0AA-010F637433A0}" type="datetimeFigureOut">
              <a:rPr lang="ru-RU" smtClean="0"/>
              <a:pPr/>
              <a:t>18.04.2011</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18.04.2011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18.04.2011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5B106E36-FD25-4E2D-B0AA-010F637433A0}" type="datetimeFigureOut">
              <a:rPr lang="ru-RU" smtClean="0"/>
              <a:pPr/>
              <a:t>18.04.2011</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5B106E36-FD25-4E2D-B0AA-010F637433A0}" type="datetimeFigureOut">
              <a:rPr lang="ru-RU" smtClean="0"/>
              <a:pPr/>
              <a:t>18.04.2011</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25C68B6-61C2-468F-89AB-4B9F7531AA68}"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5B106E36-FD25-4E2D-B0AA-010F637433A0}" type="datetimeFigureOut">
              <a:rPr lang="ru-RU" smtClean="0"/>
              <a:pPr/>
              <a:t>18.04.2011</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5B106E36-FD25-4E2D-B0AA-010F637433A0}" type="datetimeFigureOut">
              <a:rPr lang="ru-RU" smtClean="0"/>
              <a:pPr/>
              <a:t>18.04.2011</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18.04.2011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5B106E36-FD25-4E2D-B0AA-010F637433A0}" type="datetimeFigureOut">
              <a:rPr lang="ru-RU" smtClean="0"/>
              <a:pPr/>
              <a:t>18.04.2011</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5B106E36-FD25-4E2D-B0AA-010F637433A0}" type="datetimeFigureOut">
              <a:rPr lang="ru-RU" smtClean="0"/>
              <a:pPr/>
              <a:t>18.04.2011</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5B106E36-FD25-4E2D-B0AA-010F637433A0}" type="datetimeFigureOut">
              <a:rPr lang="ru-RU" smtClean="0"/>
              <a:pPr/>
              <a:t>18.04.2011</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B106E36-FD25-4E2D-B0AA-010F637433A0}" type="datetimeFigureOut">
              <a:rPr lang="ru-RU" smtClean="0"/>
              <a:pPr/>
              <a:t>18.04.2011</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D:\&#1059;&#1085;&#1080;&#1074;&#1077;&#1088;\&#1053;&#1077;&#1074;&#1088;&#1086;&#1083;&#1086;&#1075;&#1080;&#1103;\&#1040;&#1083;&#1100;&#1094;&#1075;&#1077;&#1081;&#1084;&#1077;&#1088;%20&#1051;&#1080;%20&#1040;&#1042;%20412\video.mpe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000108"/>
            <a:ext cx="4743488" cy="1829761"/>
          </a:xfrm>
          <a:ln>
            <a:noFill/>
          </a:ln>
        </p:spPr>
        <p:txBody>
          <a:bodyPr>
            <a:normAutofit/>
          </a:bodyPr>
          <a:lstStyle/>
          <a:p>
            <a:pPr algn="ctr"/>
            <a:r>
              <a:rPr lang="ru-RU" sz="4800" dirty="0" smtClean="0">
                <a:solidFill>
                  <a:schemeClr val="tx1"/>
                </a:solidFill>
                <a:latin typeface="Arno Pro Smbd Caption" pitchFamily="18" charset="0"/>
              </a:rPr>
              <a:t>Болезнь </a:t>
            </a:r>
            <a:br>
              <a:rPr lang="ru-RU" sz="4800" dirty="0" smtClean="0">
                <a:solidFill>
                  <a:schemeClr val="tx1"/>
                </a:solidFill>
                <a:latin typeface="Arno Pro Smbd Caption" pitchFamily="18" charset="0"/>
              </a:rPr>
            </a:br>
            <a:r>
              <a:rPr lang="ru-RU" sz="4800" dirty="0" smtClean="0">
                <a:solidFill>
                  <a:schemeClr val="tx1"/>
                </a:solidFill>
                <a:latin typeface="Arno Pro Smbd Caption" pitchFamily="18" charset="0"/>
              </a:rPr>
              <a:t>Альцгеймера</a:t>
            </a:r>
            <a:endParaRPr lang="ru-RU" sz="4800" dirty="0">
              <a:solidFill>
                <a:schemeClr val="tx1"/>
              </a:solidFill>
              <a:latin typeface="Arno Pro Smbd Captio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айл:TANGLES HIGH.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5286380" y="285728"/>
            <a:ext cx="3857620" cy="1754326"/>
          </a:xfrm>
          <a:prstGeom prst="rect">
            <a:avLst/>
          </a:prstGeom>
          <a:noFill/>
        </p:spPr>
        <p:txBody>
          <a:bodyPr wrap="square" rtlCol="0">
            <a:spAutoFit/>
          </a:bodyPr>
          <a:lstStyle/>
          <a:p>
            <a:r>
              <a:rPr lang="ru-RU" dirty="0" smtClean="0">
                <a:solidFill>
                  <a:schemeClr val="bg1"/>
                </a:solidFill>
                <a:effectLst>
                  <a:outerShdw blurRad="38100" dist="38100" dir="2700000" algn="tl">
                    <a:srgbClr val="000000">
                      <a:alpha val="43137"/>
                    </a:srgbClr>
                  </a:outerShdw>
                </a:effectLst>
              </a:rPr>
              <a:t>При болезни Альцгеймера изменения в структуре тау-белка приводят к дезинтеграции микротрубочек в клетках мозга.</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732614"/>
          </a:xfrm>
        </p:spPr>
        <p:txBody>
          <a:bodyPr/>
          <a:lstStyle/>
          <a:p>
            <a:r>
              <a:rPr lang="ru-RU" dirty="0" smtClean="0"/>
              <a:t>         Нейропатология </a:t>
            </a:r>
            <a:endParaRPr lang="ru-RU" dirty="0"/>
          </a:p>
        </p:txBody>
      </p:sp>
      <p:sp>
        <p:nvSpPr>
          <p:cNvPr id="6" name="Содержимое 5"/>
          <p:cNvSpPr>
            <a:spLocks noGrp="1"/>
          </p:cNvSpPr>
          <p:nvPr>
            <p:ph idx="1"/>
          </p:nvPr>
        </p:nvSpPr>
        <p:spPr>
          <a:xfrm>
            <a:off x="428596" y="928670"/>
            <a:ext cx="8229600" cy="5715040"/>
          </a:xfrm>
        </p:spPr>
        <p:txBody>
          <a:bodyPr>
            <a:normAutofit fontScale="70000" lnSpcReduction="20000"/>
          </a:bodyPr>
          <a:lstStyle/>
          <a:p>
            <a:r>
              <a:rPr lang="ru-RU" dirty="0" smtClean="0"/>
              <a:t>Болезнь характеризуется потерей нейронов и синаптических связей в коре головного мозга и определённых субкортикальных областях. Гибель клеток приводит к выраженной атрофии поражённых участков, в том числе к дегенерации височных и теменной долей, участков фронтальной коры и поясной извилины. </a:t>
            </a:r>
          </a:p>
          <a:p>
            <a:r>
              <a:rPr lang="ru-RU" dirty="0" smtClean="0"/>
              <a:t>Как амилоидные бляшки, так и нейрофибриллярные клубки хорошо заметны под микроскопом при посмертном анализе образцов мозга больных. Бляшки представляют собой плотные, в большинстве случаев нерастворимые отложения бета-амилоида и клеточного материала внутри и снаружи нейронов. Внутри нервных клеток они растут, образуя нерастворимые закрученные сплетения волокон, часто называемые клубками. У многих пожилых людей в мозге образуется некоторое количество бляшек и клубков, однако при болезни Альцгеймера их больше в определённых участках мозга, таких как височные доли. </a:t>
            </a:r>
          </a:p>
          <a:p>
            <a:pPr>
              <a:buNone/>
            </a:pP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Файл:COMPARISONSLICE HIGH.JPG"/>
          <p:cNvPicPr>
            <a:picLocks/>
          </p:cNvPicPr>
          <p:nvPr/>
        </p:nvPicPr>
        <p:blipFill>
          <a:blip r:embed="rId2" cstate="print"/>
          <a:srcRect/>
          <a:stretch>
            <a:fillRect/>
          </a:stretch>
        </p:blipFill>
        <p:spPr bwMode="auto">
          <a:xfrm>
            <a:off x="500034" y="357166"/>
            <a:ext cx="8001056" cy="4429156"/>
          </a:xfrm>
          <a:prstGeom prst="rect">
            <a:avLst/>
          </a:prstGeom>
          <a:noFill/>
          <a:ln w="9525">
            <a:noFill/>
            <a:miter lim="800000"/>
            <a:headEnd/>
            <a:tailEnd/>
          </a:ln>
        </p:spPr>
      </p:pic>
      <p:sp>
        <p:nvSpPr>
          <p:cNvPr id="5" name="TextBox 4"/>
          <p:cNvSpPr txBox="1"/>
          <p:nvPr/>
        </p:nvSpPr>
        <p:spPr>
          <a:xfrm>
            <a:off x="500034" y="5000636"/>
            <a:ext cx="8001056" cy="147732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ru-RU" sz="2400" dirty="0" smtClean="0"/>
              <a:t>Мозг пожилого человека в норме (слева) и при патологии, вызванной болезнью Альцгеймера (справа).</a:t>
            </a: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661176"/>
          </a:xfrm>
        </p:spPr>
        <p:txBody>
          <a:bodyPr>
            <a:normAutofit fontScale="90000"/>
          </a:bodyPr>
          <a:lstStyle/>
          <a:p>
            <a:r>
              <a:rPr lang="ru-RU" dirty="0" smtClean="0"/>
              <a:t>              Диагностика</a:t>
            </a:r>
            <a:endParaRPr lang="ru-RU" dirty="0"/>
          </a:p>
        </p:txBody>
      </p:sp>
      <p:sp>
        <p:nvSpPr>
          <p:cNvPr id="3" name="Содержимое 2"/>
          <p:cNvSpPr>
            <a:spLocks noGrp="1"/>
          </p:cNvSpPr>
          <p:nvPr>
            <p:ph idx="1"/>
          </p:nvPr>
        </p:nvSpPr>
        <p:spPr>
          <a:xfrm>
            <a:off x="457200" y="714356"/>
            <a:ext cx="8229600" cy="5740452"/>
          </a:xfrm>
        </p:spPr>
        <p:txBody>
          <a:bodyPr>
            <a:normAutofit/>
          </a:bodyPr>
          <a:lstStyle/>
          <a:p>
            <a:pPr marL="578358" indent="-514350"/>
            <a:r>
              <a:rPr lang="ru-RU" sz="2400" b="1" dirty="0" smtClean="0"/>
              <a:t>Аппаратная:</a:t>
            </a:r>
            <a:r>
              <a:rPr lang="ru-RU" sz="2400" dirty="0" smtClean="0"/>
              <a:t/>
            </a:r>
            <a:br>
              <a:rPr lang="ru-RU" sz="2400" dirty="0" smtClean="0"/>
            </a:br>
            <a:r>
              <a:rPr lang="ru-RU" sz="2400" dirty="0" smtClean="0"/>
              <a:t> -КТ</a:t>
            </a:r>
          </a:p>
          <a:p>
            <a:pPr marL="578358" indent="-514350">
              <a:buNone/>
            </a:pPr>
            <a:r>
              <a:rPr lang="ru-RU" sz="2400" dirty="0" smtClean="0"/>
              <a:t>       -МРТ</a:t>
            </a:r>
          </a:p>
          <a:p>
            <a:pPr>
              <a:buNone/>
            </a:pPr>
            <a:r>
              <a:rPr lang="ru-RU" sz="2400" dirty="0" smtClean="0"/>
              <a:t>       -</a:t>
            </a:r>
            <a:r>
              <a:rPr lang="ru-RU" sz="2400" dirty="0" err="1" smtClean="0"/>
              <a:t>Фотонно-эмиссионная</a:t>
            </a:r>
            <a:r>
              <a:rPr lang="ru-RU" sz="2400" dirty="0" smtClean="0"/>
              <a:t> КТ</a:t>
            </a:r>
          </a:p>
          <a:p>
            <a:pPr>
              <a:buNone/>
            </a:pPr>
            <a:r>
              <a:rPr lang="ru-RU" sz="2400" dirty="0" smtClean="0"/>
              <a:t>       -</a:t>
            </a:r>
            <a:r>
              <a:rPr lang="ru-RU" sz="2400" dirty="0" err="1" smtClean="0"/>
              <a:t>Позитронно-эмиссионная</a:t>
            </a:r>
            <a:r>
              <a:rPr lang="ru-RU" sz="2400" dirty="0" smtClean="0"/>
              <a:t> томография</a:t>
            </a:r>
          </a:p>
          <a:p>
            <a:pPr marL="578358" indent="-514350"/>
            <a:r>
              <a:rPr lang="ru-RU" sz="2400" b="1" dirty="0" smtClean="0"/>
              <a:t>Нейропсихологическая:</a:t>
            </a:r>
          </a:p>
          <a:p>
            <a:pPr marL="578358" indent="-514350">
              <a:buNone/>
            </a:pPr>
            <a:r>
              <a:rPr lang="ru-RU" sz="2400" dirty="0" smtClean="0"/>
              <a:t>      пациенты копируют фигуры, запоминают слова, читают, выполняют арифметические действия. Для получения надёжных результатов требуются более развёрнутые наборы тестов, особенно на ранних стадиях болезни.</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айл:PiB PET Images AD.jpg"/>
          <p:cNvPicPr/>
          <p:nvPr/>
        </p:nvPicPr>
        <p:blipFill>
          <a:blip r:embed="rId2" cstate="print"/>
          <a:srcRect/>
          <a:stretch>
            <a:fillRect/>
          </a:stretch>
        </p:blipFill>
        <p:spPr bwMode="auto">
          <a:xfrm>
            <a:off x="0" y="0"/>
            <a:ext cx="3962400" cy="4891852"/>
          </a:xfrm>
          <a:prstGeom prst="rect">
            <a:avLst/>
          </a:prstGeom>
          <a:noFill/>
          <a:ln w="9525">
            <a:noFill/>
            <a:miter lim="800000"/>
            <a:headEnd/>
            <a:tailEnd/>
          </a:ln>
        </p:spPr>
      </p:pic>
      <p:sp>
        <p:nvSpPr>
          <p:cNvPr id="5" name="TextBox 4"/>
          <p:cNvSpPr txBox="1"/>
          <p:nvPr/>
        </p:nvSpPr>
        <p:spPr>
          <a:xfrm>
            <a:off x="4143372" y="285728"/>
            <a:ext cx="4714907" cy="230832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ru-RU" dirty="0" smtClean="0"/>
              <a:t>ПЭТ-сканирование: При болезни Альцгеймера, введённый в организм Питсбургский состав B(Углерод11) скапливается в мозге, закрепляясь за отложения бета-амилоида (слева). Справа - мозг пожилого человека без признаков болезни Альцгеймера.</a:t>
            </a:r>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85794"/>
            <a:ext cx="8229600" cy="5669014"/>
          </a:xfrm>
        </p:spPr>
        <p:txBody>
          <a:bodyPr>
            <a:normAutofit/>
          </a:bodyPr>
          <a:lstStyle/>
          <a:p>
            <a:pPr marL="578358" indent="-514350"/>
            <a:r>
              <a:rPr lang="ru-RU" sz="2400" dirty="0" smtClean="0"/>
              <a:t>Клинический диагноз болезни Альцгеймера также основан на истории пациента (анамнезе жизни), историях рассказанных его родственниками о повседневной активности человека и о постепенном снижении его мыслительных способностей. Так как сам пациент обычно не замечает нарушений, точка зрения ухаживающих за ним людей особенно важна. </a:t>
            </a:r>
          </a:p>
          <a:p>
            <a:pPr marL="578358" indent="-514350"/>
            <a:endParaRPr lang="ru-RU" sz="2400" dirty="0" smtClean="0"/>
          </a:p>
          <a:p>
            <a:r>
              <a:rPr lang="ru-RU" sz="2400" dirty="0" smtClean="0"/>
              <a:t>Показано также, что объективным маркером болезни может быть содержание бета-амилоида либо тау-белка в спинномозговой жидкости. </a:t>
            </a:r>
            <a:endParaRPr lang="ru-RU"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Лечение</a:t>
            </a:r>
            <a:endParaRPr lang="ru-RU" dirty="0"/>
          </a:p>
        </p:txBody>
      </p:sp>
      <p:sp>
        <p:nvSpPr>
          <p:cNvPr id="3" name="Содержимое 2"/>
          <p:cNvSpPr>
            <a:spLocks noGrp="1"/>
          </p:cNvSpPr>
          <p:nvPr>
            <p:ph idx="1"/>
          </p:nvPr>
        </p:nvSpPr>
        <p:spPr/>
        <p:txBody>
          <a:bodyPr>
            <a:normAutofit fontScale="62500" lnSpcReduction="20000"/>
          </a:bodyPr>
          <a:lstStyle/>
          <a:p>
            <a:r>
              <a:rPr lang="ru-RU" dirty="0" smtClean="0"/>
              <a:t>в настоящее время одобрены четыре препарата для терапии когнитивных нарушений при болезни Альцгеймера — три ингибитора холинэстеразы и </a:t>
            </a:r>
            <a:r>
              <a:rPr lang="ru-RU" dirty="0" err="1" smtClean="0"/>
              <a:t>мемантин</a:t>
            </a:r>
            <a:r>
              <a:rPr lang="en-US" dirty="0" smtClean="0"/>
              <a:t>(</a:t>
            </a:r>
            <a:r>
              <a:rPr lang="ru-RU" dirty="0" smtClean="0"/>
              <a:t>NMDA-антагонист</a:t>
            </a:r>
            <a:r>
              <a:rPr lang="en-US" dirty="0" smtClean="0"/>
              <a:t>)</a:t>
            </a:r>
            <a:r>
              <a:rPr lang="ru-RU" dirty="0" smtClean="0"/>
              <a:t>. </a:t>
            </a:r>
            <a:endParaRPr lang="ru-RU" dirty="0" smtClean="0"/>
          </a:p>
          <a:p>
            <a:r>
              <a:rPr lang="ru-RU" dirty="0" smtClean="0"/>
              <a:t>Возбудительный </a:t>
            </a:r>
            <a:r>
              <a:rPr lang="ru-RU" dirty="0" err="1" smtClean="0"/>
              <a:t>нейротрансмиттер</a:t>
            </a:r>
            <a:r>
              <a:rPr lang="ru-RU" dirty="0" smtClean="0"/>
              <a:t> </a:t>
            </a:r>
            <a:r>
              <a:rPr lang="ru-RU" dirty="0" err="1" smtClean="0"/>
              <a:t>глутамат</a:t>
            </a:r>
            <a:r>
              <a:rPr lang="ru-RU" dirty="0" smtClean="0"/>
              <a:t> играет важную роль в работе нервной системы, но его избыток ведет к чрезмерной активации глутаматных рецепторов и может вызывать гибель клеток. Этот процесс отмечается не только при болезни Альцгеймера, но и при других состояниях, например, при болезни Паркинсона и рассеянном </a:t>
            </a:r>
            <a:r>
              <a:rPr lang="ru-RU" dirty="0" err="1" smtClean="0"/>
              <a:t>склерозе.Препарат</a:t>
            </a:r>
            <a:r>
              <a:rPr lang="ru-RU" dirty="0" smtClean="0"/>
              <a:t> под названием. </a:t>
            </a:r>
            <a:r>
              <a:rPr lang="ru-RU" dirty="0" err="1" smtClean="0"/>
              <a:t>Мемантин</a:t>
            </a:r>
            <a:r>
              <a:rPr lang="ru-RU" dirty="0" smtClean="0"/>
              <a:t>, изначально применявшийся при лечении гриппа, ингибирует активацию глутаматных NMDA-рецепторов. </a:t>
            </a:r>
          </a:p>
          <a:p>
            <a:r>
              <a:rPr lang="ru-RU" dirty="0" smtClean="0"/>
              <a:t>У пациентов, чьё поведение представляет проблему, антипсихотики могут в умеренной степени снизить агрессию и воздействовать на психоз.</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732614"/>
          </a:xfrm>
        </p:spPr>
        <p:txBody>
          <a:bodyPr>
            <a:normAutofit/>
          </a:bodyPr>
          <a:lstStyle/>
          <a:p>
            <a:r>
              <a:rPr lang="ru-RU" sz="3200" dirty="0" smtClean="0"/>
              <a:t>Психосоциальное вмешательство</a:t>
            </a:r>
            <a:endParaRPr lang="ru-RU" sz="3200" dirty="0"/>
          </a:p>
        </p:txBody>
      </p:sp>
      <p:sp>
        <p:nvSpPr>
          <p:cNvPr id="3" name="Содержимое 2"/>
          <p:cNvSpPr>
            <a:spLocks noGrp="1"/>
          </p:cNvSpPr>
          <p:nvPr>
            <p:ph idx="1"/>
          </p:nvPr>
        </p:nvSpPr>
        <p:spPr>
          <a:xfrm>
            <a:off x="457200" y="857232"/>
            <a:ext cx="8229600" cy="5643602"/>
          </a:xfrm>
        </p:spPr>
        <p:txBody>
          <a:bodyPr>
            <a:normAutofit fontScale="77500" lnSpcReduction="20000"/>
          </a:bodyPr>
          <a:lstStyle/>
          <a:p>
            <a:pPr>
              <a:buNone/>
            </a:pPr>
            <a:r>
              <a:rPr lang="ru-RU" dirty="0" smtClean="0"/>
              <a:t> </a:t>
            </a:r>
            <a:r>
              <a:rPr lang="ru-RU" sz="2800" dirty="0" smtClean="0"/>
              <a:t>   Психосоциальное вмешательство дополняет фармакологическое, делится на следующие группы:</a:t>
            </a:r>
          </a:p>
          <a:p>
            <a:pPr>
              <a:buNone/>
            </a:pPr>
            <a:endParaRPr lang="ru-RU" sz="2600" dirty="0" smtClean="0"/>
          </a:p>
          <a:p>
            <a:pPr lvl="0"/>
            <a:r>
              <a:rPr lang="ru-RU" sz="2600" b="1" dirty="0" smtClean="0"/>
              <a:t>Поведенческие</a:t>
            </a:r>
            <a:r>
              <a:rPr lang="ru-RU" sz="2600" dirty="0" smtClean="0"/>
              <a:t> - нацелено на определение предпосылок и последствий проблемного поведения и работу по их коррекции (недержание мочи).</a:t>
            </a:r>
          </a:p>
          <a:p>
            <a:pPr lvl="0"/>
            <a:r>
              <a:rPr lang="ru-RU" sz="2600" b="1" dirty="0" smtClean="0"/>
              <a:t>Эмоциональные</a:t>
            </a:r>
            <a:r>
              <a:rPr lang="ru-RU" sz="2600" dirty="0" smtClean="0"/>
              <a:t> - включают в себя терапию воспоминаниями, </a:t>
            </a:r>
            <a:r>
              <a:rPr lang="ru-RU" sz="2600" dirty="0" err="1" smtClean="0"/>
              <a:t>валидационную</a:t>
            </a:r>
            <a:r>
              <a:rPr lang="ru-RU" sz="2600" dirty="0" smtClean="0"/>
              <a:t> терапию, поддерживающую психотерапию, сенсорную интеграцию и «симуляцию присутствия». </a:t>
            </a:r>
          </a:p>
          <a:p>
            <a:pPr lvl="0"/>
            <a:r>
              <a:rPr lang="ru-RU" sz="2600" b="1" dirty="0" smtClean="0"/>
              <a:t>Когнитивные</a:t>
            </a:r>
            <a:r>
              <a:rPr lang="ru-RU" sz="2600" dirty="0" smtClean="0"/>
              <a:t> - задают задачи, требующие умственного напряжения. </a:t>
            </a:r>
          </a:p>
          <a:p>
            <a:pPr lvl="0"/>
            <a:r>
              <a:rPr lang="ru-RU" sz="2600" b="1" dirty="0" smtClean="0"/>
              <a:t>Стимуляторно-ориентированные</a:t>
            </a:r>
            <a:r>
              <a:rPr lang="ru-RU" sz="2600" dirty="0" smtClean="0"/>
              <a:t> - музыкотерапия, общаются с животными, занятия физическими упражнениями. Ориентирование заключается в представлении информации о времени, местоположении и личности пациента для того, чтобы облегчить осознание им обстановки и собственного места в ней. </a:t>
            </a: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946928"/>
          </a:xfrm>
        </p:spPr>
        <p:txBody>
          <a:bodyPr>
            <a:normAutofit fontScale="90000"/>
          </a:bodyPr>
          <a:lstStyle/>
          <a:p>
            <a:r>
              <a:rPr lang="ru-RU" dirty="0" smtClean="0"/>
              <a:t>Профилактика заболевания</a:t>
            </a:r>
            <a:br>
              <a:rPr lang="ru-RU" dirty="0" smtClean="0"/>
            </a:br>
            <a:endParaRPr lang="ru-RU" dirty="0"/>
          </a:p>
        </p:txBody>
      </p:sp>
      <p:sp>
        <p:nvSpPr>
          <p:cNvPr id="3" name="Содержимое 2"/>
          <p:cNvSpPr>
            <a:spLocks noGrp="1"/>
          </p:cNvSpPr>
          <p:nvPr>
            <p:ph idx="1"/>
          </p:nvPr>
        </p:nvSpPr>
        <p:spPr>
          <a:xfrm>
            <a:off x="457200" y="1000108"/>
            <a:ext cx="8229600" cy="5454700"/>
          </a:xfrm>
        </p:spPr>
        <p:txBody>
          <a:bodyPr>
            <a:normAutofit fontScale="62500" lnSpcReduction="20000"/>
          </a:bodyPr>
          <a:lstStyle/>
          <a:p>
            <a:r>
              <a:rPr lang="ru-RU" dirty="0" smtClean="0"/>
              <a:t>К настоящему времени нет твердых свидетельств превентивного действия любого из рассматривавшихся факторов.</a:t>
            </a:r>
          </a:p>
          <a:p>
            <a:pPr>
              <a:buNone/>
            </a:pPr>
            <a:r>
              <a:rPr lang="ru-RU" dirty="0" smtClean="0"/>
              <a:t>     Приём некоторых витаминов, в их числе B12, B3, C и фолиевая кислота, ингредиенты средиземноморской диеты, интеллектуальные занятия, такие как чтение, настольные игры, разгадывание кроссвордов, игра на музыкальных инструментах, регулярное общение, возможно, способны замедлить наступление болезни либо смягчить её развитие. Владение двумя языками ассоциировано с более поздним началом болезни Альцгеймера. </a:t>
            </a:r>
          </a:p>
          <a:p>
            <a:pPr>
              <a:buNone/>
            </a:pPr>
            <a:endParaRPr lang="ru-RU" dirty="0" smtClean="0"/>
          </a:p>
          <a:p>
            <a:r>
              <a:rPr lang="ru-RU" dirty="0" smtClean="0"/>
              <a:t>Повышенный уровень  холестерина и гипертензия, диабет, </a:t>
            </a:r>
          </a:p>
          <a:p>
            <a:pPr>
              <a:buNone/>
            </a:pPr>
            <a:r>
              <a:rPr lang="ru-RU" dirty="0" smtClean="0"/>
              <a:t>      курение, повышенный вес – факторы риска. Некоторые исследования говорят о повышенном риске развития болезни Альцгеймера у тех людей, чья работа связана с воздействием магнитных полей, попаданием в организм металлов, особенно алюминия, или использованием растворителей.</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t>Уход за больными и нагрузка</a:t>
            </a:r>
            <a:br>
              <a:rPr lang="ru-RU" sz="4000" dirty="0" smtClean="0"/>
            </a:br>
            <a:r>
              <a:rPr lang="ru-RU" sz="4000" dirty="0" smtClean="0"/>
              <a:t>            на общество</a:t>
            </a:r>
            <a:endParaRPr lang="ru-RU" sz="4000" dirty="0"/>
          </a:p>
        </p:txBody>
      </p:sp>
      <p:sp>
        <p:nvSpPr>
          <p:cNvPr id="3" name="Содержимое 2"/>
          <p:cNvSpPr>
            <a:spLocks noGrp="1"/>
          </p:cNvSpPr>
          <p:nvPr>
            <p:ph idx="1"/>
          </p:nvPr>
        </p:nvSpPr>
        <p:spPr/>
        <p:txBody>
          <a:bodyPr>
            <a:normAutofit fontScale="77500" lnSpcReduction="20000"/>
          </a:bodyPr>
          <a:lstStyle/>
          <a:p>
            <a:r>
              <a:rPr lang="ru-RU" dirty="0" smtClean="0"/>
              <a:t>В настоящее время проблема болезни Альцгеймера наиболее заметна в «стареющих» странах, во всем мире тратится </a:t>
            </a:r>
            <a:r>
              <a:rPr lang="en-US" dirty="0" smtClean="0"/>
              <a:t>$</a:t>
            </a:r>
            <a:r>
              <a:rPr lang="ru-RU" dirty="0" smtClean="0"/>
              <a:t>160 млрд.</a:t>
            </a:r>
            <a:r>
              <a:rPr lang="en-US" dirty="0" smtClean="0"/>
              <a:t> </a:t>
            </a:r>
            <a:r>
              <a:rPr lang="ru-RU" dirty="0" smtClean="0"/>
              <a:t>на деменцию в целом. Заботящийся о больном также вынужден проводить с ним в среднем 47 часов в неделю, зачастую за счёт рабочего времени, при этом затраты на уход высоки. Прямые и косвенные расходы по уходу за пациентом в США составляют в среднем от 18000$ до 77500$ в год, по данным разных исследований. Среди лиц, заботящихся о </a:t>
            </a:r>
            <a:r>
              <a:rPr lang="ru-RU" dirty="0" err="1" smtClean="0"/>
              <a:t>дементном</a:t>
            </a:r>
            <a:r>
              <a:rPr lang="ru-RU" dirty="0" smtClean="0"/>
              <a:t> больном, отмечается высокий уровень соматических заболеваний и расстройств психики.</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229600" cy="6240518"/>
          </a:xfrm>
        </p:spPr>
        <p:txBody>
          <a:bodyPr>
            <a:normAutofit lnSpcReduction="10000"/>
          </a:bodyPr>
          <a:lstStyle/>
          <a:p>
            <a:r>
              <a:rPr lang="ru-RU" b="1" dirty="0" smtClean="0">
                <a:solidFill>
                  <a:schemeClr val="tx1">
                    <a:lumMod val="95000"/>
                  </a:schemeClr>
                </a:solidFill>
              </a:rPr>
              <a:t>Болезнь Альцгеймера</a:t>
            </a:r>
            <a:r>
              <a:rPr lang="ru-RU" dirty="0" smtClean="0">
                <a:solidFill>
                  <a:schemeClr val="tx1">
                    <a:lumMod val="95000"/>
                  </a:schemeClr>
                </a:solidFill>
              </a:rPr>
              <a:t> — наиболее распространённая форма деменции (слабоумия), неизлечимое дегенеративное заболевание, впервые описанное в 1906 году немецким психиатром </a:t>
            </a:r>
            <a:r>
              <a:rPr lang="ru-RU" dirty="0" err="1" smtClean="0">
                <a:solidFill>
                  <a:schemeClr val="tx1">
                    <a:lumMod val="95000"/>
                  </a:schemeClr>
                </a:solidFill>
              </a:rPr>
              <a:t>Алоисом</a:t>
            </a:r>
            <a:r>
              <a:rPr lang="ru-RU" dirty="0" smtClean="0">
                <a:solidFill>
                  <a:schemeClr val="tx1">
                    <a:lumMod val="95000"/>
                  </a:schemeClr>
                </a:solidFill>
              </a:rPr>
              <a:t> Альцгеймером. Как правило, она обнаруживается у людей старше 65 лет, но существует и ранняя болезнь Альцгеймера — редкая форма заболевания. Общемировая заболеваемость на 2006 год оценивалась в 26.6 </a:t>
            </a:r>
            <a:r>
              <a:rPr lang="ru-RU" dirty="0" err="1" smtClean="0">
                <a:solidFill>
                  <a:schemeClr val="tx1">
                    <a:lumMod val="95000"/>
                  </a:schemeClr>
                </a:solidFill>
              </a:rPr>
              <a:t>млн</a:t>
            </a:r>
            <a:r>
              <a:rPr lang="ru-RU" dirty="0" smtClean="0">
                <a:solidFill>
                  <a:schemeClr val="tx1">
                    <a:lumMod val="95000"/>
                  </a:schemeClr>
                </a:solidFill>
              </a:rPr>
              <a:t> человек, а к 2050 году число больных может вырасти вчетверо. </a:t>
            </a:r>
          </a:p>
          <a:p>
            <a:pPr>
              <a:buNone/>
            </a:pP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Направления исследований</a:t>
            </a:r>
            <a:br>
              <a:rPr lang="ru-RU" dirty="0" smtClean="0"/>
            </a:b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В 2008 году более 400 фармацевтических препаратов находились на стадии тестирования в различных странах мира. Примерно четверть из них проходили III фазу клинических испытаний, при успешном завершении которой вопрос о применении средства рассматривается регулирующими органами. В основном это </a:t>
            </a:r>
            <a:r>
              <a:rPr lang="ru-RU" dirty="0" err="1" smtClean="0"/>
              <a:t>анти-амилоидные</a:t>
            </a:r>
            <a:r>
              <a:rPr lang="ru-RU" dirty="0" smtClean="0"/>
              <a:t> препараты.</a:t>
            </a:r>
          </a:p>
          <a:p>
            <a:r>
              <a:rPr lang="ru-RU" dirty="0" smtClean="0"/>
              <a:t>В ходе клинических испытаний, проведённых в 2008 году, у пациентов на начальной и умеренной стадиях были отмечены позитивные сдвиги в течении болезни под воздействием </a:t>
            </a:r>
            <a:r>
              <a:rPr lang="ru-RU" dirty="0" err="1" smtClean="0"/>
              <a:t>тетраметилтионина</a:t>
            </a:r>
            <a:r>
              <a:rPr lang="ru-RU" dirty="0" smtClean="0"/>
              <a:t> хлорида, ингибирующего агрегацию тау-белка, и </a:t>
            </a:r>
            <a:r>
              <a:rPr lang="ru-RU" dirty="0" err="1" smtClean="0"/>
              <a:t>антигистамина</a:t>
            </a:r>
            <a:r>
              <a:rPr lang="ru-RU" dirty="0" smtClean="0"/>
              <a:t> димебона. </a:t>
            </a:r>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айл:Ronald Reagan Charlton Heston.jpg"/>
          <p:cNvPicPr/>
          <p:nvPr/>
        </p:nvPicPr>
        <p:blipFill>
          <a:blip r:embed="rId2" cstate="print"/>
          <a:srcRect/>
          <a:stretch>
            <a:fillRect/>
          </a:stretch>
        </p:blipFill>
        <p:spPr bwMode="auto">
          <a:xfrm>
            <a:off x="0" y="0"/>
            <a:ext cx="7215206" cy="4714884"/>
          </a:xfrm>
          <a:prstGeom prst="rect">
            <a:avLst/>
          </a:prstGeom>
          <a:noFill/>
          <a:ln w="9525">
            <a:noFill/>
            <a:miter lim="800000"/>
            <a:headEnd/>
            <a:tailEnd/>
          </a:ln>
        </p:spPr>
      </p:pic>
      <p:sp>
        <p:nvSpPr>
          <p:cNvPr id="5" name="TextBox 4"/>
          <p:cNvSpPr txBox="1"/>
          <p:nvPr/>
        </p:nvSpPr>
        <p:spPr>
          <a:xfrm>
            <a:off x="0" y="5072074"/>
            <a:ext cx="7215206" cy="12003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ru-RU" dirty="0" smtClean="0"/>
              <a:t>Чарлтон Хестон (президент гильдии киноактеров) и Рональд Рейган на встрече в Белом Доме,1981 год. Оба к концу жизни заболели болезнью Альцгеймера</a:t>
            </a:r>
          </a:p>
          <a:p>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Видео по теме:</a:t>
            </a:r>
            <a:endParaRPr lang="ru-RU" dirty="0"/>
          </a:p>
        </p:txBody>
      </p:sp>
      <p:pic>
        <p:nvPicPr>
          <p:cNvPr id="4" name="video.mpeg">
            <a:hlinkClick r:id="" action="ppaction://media"/>
          </p:cNvPr>
          <p:cNvPicPr>
            <a:picLocks noGrp="1" noRot="1" noChangeAspect="1"/>
          </p:cNvPicPr>
          <p:nvPr>
            <p:ph idx="1"/>
            <a:videoFile r:link="rId1"/>
          </p:nvPr>
        </p:nvPicPr>
        <p:blipFill>
          <a:blip r:embed="rId3" cstate="print"/>
          <a:stretch>
            <a:fillRect/>
          </a:stretch>
        </p:blipFill>
        <p:spPr>
          <a:xfrm>
            <a:off x="1714480" y="1714488"/>
            <a:ext cx="5192285" cy="3894214"/>
          </a:xfrm>
          <a:prstGeom prst="rect">
            <a:avLst/>
          </a:prstGeom>
        </p:spPr>
        <p:style>
          <a:lnRef idx="3">
            <a:schemeClr val="lt1"/>
          </a:lnRef>
          <a:fillRef idx="1">
            <a:schemeClr val="dk1"/>
          </a:fillRef>
          <a:effectRef idx="1">
            <a:schemeClr val="dk1"/>
          </a:effectRef>
          <a:fontRef idx="minor">
            <a:schemeClr val="lt1"/>
          </a:fontRef>
        </p:style>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   Соотношение форм</a:t>
            </a:r>
            <a:br>
              <a:rPr lang="ru-RU" dirty="0" smtClean="0"/>
            </a:br>
            <a:r>
              <a:rPr lang="ru-RU" dirty="0" smtClean="0"/>
              <a:t>            деменции</a:t>
            </a:r>
            <a:endParaRPr lang="ru-RU" dirty="0"/>
          </a:p>
        </p:txBody>
      </p:sp>
      <p:pic>
        <p:nvPicPr>
          <p:cNvPr id="4" name="Содержимое 3" descr="13_30.gif"/>
          <p:cNvPicPr>
            <a:picLocks noGrp="1" noChangeAspect="1"/>
          </p:cNvPicPr>
          <p:nvPr>
            <p:ph idx="1"/>
          </p:nvPr>
        </p:nvPicPr>
        <p:blipFill>
          <a:blip r:embed="rId2" cstate="print"/>
          <a:stretch>
            <a:fillRect/>
          </a:stretch>
        </p:blipFill>
        <p:spPr>
          <a:xfrm>
            <a:off x="1142976" y="1714488"/>
            <a:ext cx="6500858" cy="4788698"/>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00438"/>
            <a:ext cx="8229600" cy="2954370"/>
          </a:xfrm>
        </p:spPr>
        <p:txBody>
          <a:bodyPr>
            <a:normAutofit fontScale="92500" lnSpcReduction="20000"/>
          </a:bodyPr>
          <a:lstStyle/>
          <a:p>
            <a:pPr>
              <a:buNone/>
            </a:pPr>
            <a:r>
              <a:rPr lang="ru-RU" dirty="0" smtClean="0"/>
              <a:t>    В 1901 году немецкий психиатр </a:t>
            </a:r>
            <a:r>
              <a:rPr lang="ru-RU" dirty="0" err="1" smtClean="0"/>
              <a:t>Алоис</a:t>
            </a:r>
            <a:r>
              <a:rPr lang="ru-RU" dirty="0" smtClean="0"/>
              <a:t> Альцгеймер отметил случай болезни, которая впоследствии была названа его именем. Анализ заболевания пятидесятилетней Августы Д. он опубликовал впервые в 1906 году, после того как пациентка, за которой он наблюдал, скончалась.</a:t>
            </a:r>
          </a:p>
        </p:txBody>
      </p:sp>
      <p:pic>
        <p:nvPicPr>
          <p:cNvPr id="27650" name="Picture 2" descr="C:\Documents and Settings\Admin\Рабочий стол\Альцгеймер\593px-Auguste_D_aus_Marktbreit.jpg"/>
          <p:cNvPicPr>
            <a:picLocks noChangeAspect="1" noChangeArrowheads="1"/>
          </p:cNvPicPr>
          <p:nvPr/>
        </p:nvPicPr>
        <p:blipFill>
          <a:blip r:embed="rId2" cstate="print"/>
          <a:srcRect/>
          <a:stretch>
            <a:fillRect/>
          </a:stretch>
        </p:blipFill>
        <p:spPr bwMode="auto">
          <a:xfrm>
            <a:off x="428596" y="285728"/>
            <a:ext cx="2966538" cy="3000396"/>
          </a:xfrm>
          <a:prstGeom prst="rect">
            <a:avLst/>
          </a:prstGeom>
          <a:noFill/>
        </p:spPr>
      </p:pic>
      <p:sp>
        <p:nvSpPr>
          <p:cNvPr id="10" name="TextBox 9"/>
          <p:cNvSpPr txBox="1"/>
          <p:nvPr/>
        </p:nvSpPr>
        <p:spPr>
          <a:xfrm>
            <a:off x="3571868" y="285728"/>
            <a:ext cx="2857520" cy="12003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ru-RU" dirty="0" smtClean="0"/>
              <a:t>Августа Д., </a:t>
            </a:r>
          </a:p>
          <a:p>
            <a:r>
              <a:rPr lang="ru-RU" dirty="0" smtClean="0"/>
              <a:t>пациентка </a:t>
            </a:r>
            <a:r>
              <a:rPr lang="ru-RU" dirty="0" err="1" smtClean="0"/>
              <a:t>Алоиса</a:t>
            </a:r>
            <a:r>
              <a:rPr lang="ru-RU" dirty="0" smtClean="0"/>
              <a:t> Альцгеймера, 1901 г.</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6026204"/>
          </a:xfrm>
        </p:spPr>
        <p:txBody>
          <a:bodyPr>
            <a:normAutofit lnSpcReduction="10000"/>
          </a:bodyPr>
          <a:lstStyle/>
          <a:p>
            <a:r>
              <a:rPr lang="ru-RU" dirty="0" smtClean="0"/>
              <a:t>В США по состоянию на 2000 год около 1.6 % населения, как в целом, так и в группе 65-74 лет, имели болезнь Альцгеймера. В группе 75-84 лет показатель составлял уже 19 %, а среди граждан, чей возраст превысил 84 года, распространённость болезни составляла 42 %. </a:t>
            </a:r>
          </a:p>
          <a:p>
            <a:r>
              <a:rPr lang="ru-RU" dirty="0" smtClean="0"/>
              <a:t>Средняя продолжительность жизни после установления диагноза составляет около семи лет, менее трех процентов больных живут более четырнадцати лет. </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946928"/>
          </a:xfrm>
        </p:spPr>
        <p:txBody>
          <a:bodyPr/>
          <a:lstStyle/>
          <a:p>
            <a:r>
              <a:rPr lang="ru-RU" dirty="0" smtClean="0"/>
              <a:t>       Стадии Болезни</a:t>
            </a:r>
            <a:endParaRPr lang="ru-RU" dirty="0"/>
          </a:p>
        </p:txBody>
      </p:sp>
      <p:sp>
        <p:nvSpPr>
          <p:cNvPr id="3" name="Содержимое 2"/>
          <p:cNvSpPr>
            <a:spLocks noGrp="1"/>
          </p:cNvSpPr>
          <p:nvPr>
            <p:ph idx="1"/>
          </p:nvPr>
        </p:nvSpPr>
        <p:spPr>
          <a:xfrm>
            <a:off x="457200" y="857232"/>
            <a:ext cx="8229600" cy="5786478"/>
          </a:xfrm>
        </p:spPr>
        <p:txBody>
          <a:bodyPr>
            <a:normAutofit fontScale="70000" lnSpcReduction="20000"/>
          </a:bodyPr>
          <a:lstStyle/>
          <a:p>
            <a:r>
              <a:rPr lang="ru-RU" b="1" dirty="0" err="1" smtClean="0"/>
              <a:t>Предеменция</a:t>
            </a:r>
            <a:r>
              <a:rPr lang="ru-RU" b="1" dirty="0" smtClean="0"/>
              <a:t> - </a:t>
            </a:r>
            <a:r>
              <a:rPr lang="ru-RU" dirty="0" smtClean="0"/>
              <a:t>наиболее заметно расстройство памяти, проявляющееся в затруднении при попытке вспомнить недавно заученные факты и в неспособности усвоить новую информацию. Малозаметные проблемы исполнительных функций: сосредоточенности, планирования, абстрактного мышления, либо нарушение семантической памяти (память о значении слов, о взаимоотношении концепций). </a:t>
            </a:r>
            <a:r>
              <a:rPr lang="ru-RU" sz="3200" dirty="0" smtClean="0"/>
              <a:t>На этой стадии может отмечаться апатия, которая остаётся самым устойчивым нейропсихиатрическим симптомом на всём протяжении заболевания. </a:t>
            </a:r>
            <a:endParaRPr lang="ru-RU" dirty="0" smtClean="0"/>
          </a:p>
          <a:p>
            <a:r>
              <a:rPr lang="ru-RU" b="1" dirty="0" smtClean="0"/>
              <a:t>Ранняя деменция - </a:t>
            </a:r>
            <a:r>
              <a:rPr lang="ru-RU" dirty="0" smtClean="0"/>
              <a:t>прогрессирующее снижение памяти, агнозия, нарушения речи, исполнительных функций, двигательные нарушения (апраксия), афазия, характеризующаяся в основном оскудением словарного запаса и сниженной беглостью речи, что в целом ослабляет способность к словесному и письменному выражению мыслей. Человек почти полностью самостоятелен.</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428604"/>
            <a:ext cx="8715436" cy="6429396"/>
          </a:xfrm>
        </p:spPr>
        <p:txBody>
          <a:bodyPr>
            <a:normAutofit fontScale="62500" lnSpcReduction="20000"/>
          </a:bodyPr>
          <a:lstStyle/>
          <a:p>
            <a:r>
              <a:rPr lang="ru-RU" b="1" dirty="0" smtClean="0"/>
              <a:t>Умеренная деменция - </a:t>
            </a:r>
            <a:r>
              <a:rPr lang="ru-RU" dirty="0" smtClean="0"/>
              <a:t>способность к независимым действиям снижается. Расстройства речи становятся очевидными, так как с потерей доступа к словарному запасу развивается парафразия. Также идет потеря навыков чтения и письма. Сильнее нарушается координация при выполнении сложных последовательностей движений, что снижает способность человека справляться с большинством повседневных задач. Усиливаются проблемы с памятью. Долговременная память начинает нарушатся. Обычными являются такие нейропсихиатрические проявления как бродяжничество, вечернее обострение,  раздражительность и эмоциональная лабильность. Синдромы бреда развиваются примерно у 30 % пациентов. Может развиться недержание мочи. </a:t>
            </a:r>
          </a:p>
          <a:p>
            <a:endParaRPr lang="ru-RU" dirty="0" smtClean="0"/>
          </a:p>
          <a:p>
            <a:r>
              <a:rPr lang="ru-RU" b="1" dirty="0" smtClean="0"/>
              <a:t>Тяжелая деменция</a:t>
            </a:r>
            <a:r>
              <a:rPr lang="ru-RU" dirty="0" smtClean="0"/>
              <a:t> - пациент полностью зависит от посторонней помощи. Речь, понятная окружающим полностью теряется, но пациенты часто способны понимать и отвечать взаимностью на эмоциональные обращения к ним. Состояние больного характеризуется апатией и истощением, и с какого-то момента он не в состоянии осуществить даже самое простое действие без чужой помощи. Больной теряет мышечную массу, передвигается с трудом и на определенном этапе оказывается не в силах покинуть кровать, а затем и самостоятельно питаться. Смерть наступает обычно вследствие стороннего фактора.</a:t>
            </a:r>
          </a:p>
          <a:p>
            <a:pPr>
              <a:buNone/>
            </a:pP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14678" y="1928802"/>
            <a:ext cx="5186370" cy="1023608"/>
          </a:xfrm>
        </p:spPr>
        <p:txBody>
          <a:bodyPr/>
          <a:lstStyle/>
          <a:p>
            <a:r>
              <a:rPr lang="ru-RU" dirty="0" smtClean="0"/>
              <a:t>Этиология</a:t>
            </a:r>
            <a:endParaRPr lang="ru-RU" dirty="0"/>
          </a:p>
        </p:txBody>
      </p:sp>
      <p:sp>
        <p:nvSpPr>
          <p:cNvPr id="3" name="Содержимое 2"/>
          <p:cNvSpPr>
            <a:spLocks noGrp="1"/>
          </p:cNvSpPr>
          <p:nvPr>
            <p:ph idx="1"/>
          </p:nvPr>
        </p:nvSpPr>
        <p:spPr>
          <a:xfrm>
            <a:off x="457200" y="3071810"/>
            <a:ext cx="8229600" cy="3382998"/>
          </a:xfrm>
        </p:spPr>
        <p:txBody>
          <a:bodyPr/>
          <a:lstStyle/>
          <a:p>
            <a:endParaRPr lang="ru-RU" dirty="0" smtClean="0"/>
          </a:p>
          <a:p>
            <a:r>
              <a:rPr lang="ru-RU" dirty="0" smtClean="0"/>
              <a:t>Холинергическая гипотеза</a:t>
            </a:r>
          </a:p>
          <a:p>
            <a:r>
              <a:rPr lang="ru-RU" dirty="0" smtClean="0"/>
              <a:t>Амилоидная гипотеза</a:t>
            </a:r>
          </a:p>
          <a:p>
            <a:r>
              <a:rPr lang="ru-RU" dirty="0" err="1" smtClean="0"/>
              <a:t>Тау</a:t>
            </a:r>
            <a:r>
              <a:rPr lang="ru-RU" dirty="0" smtClean="0"/>
              <a:t> гипотеза</a:t>
            </a:r>
            <a:endParaRPr lang="ru-RU" dirty="0"/>
          </a:p>
        </p:txBody>
      </p:sp>
      <p:pic>
        <p:nvPicPr>
          <p:cNvPr id="40962" name="Picture 2" descr="C:\Documents and Settings\Admin\Рабочий стол\Альцгеймер\542px-TAU_HIGH.JPG"/>
          <p:cNvPicPr>
            <a:picLocks noChangeAspect="1" noChangeArrowheads="1"/>
          </p:cNvPicPr>
          <p:nvPr/>
        </p:nvPicPr>
        <p:blipFill>
          <a:blip r:embed="rId3" cstate="print"/>
          <a:srcRect l="2906"/>
          <a:stretch>
            <a:fillRect/>
          </a:stretch>
        </p:blipFill>
        <p:spPr bwMode="auto">
          <a:xfrm>
            <a:off x="503312" y="214290"/>
            <a:ext cx="2497052" cy="2743200"/>
          </a:xfrm>
          <a:prstGeom prst="rect">
            <a:avLst/>
          </a:prstGeom>
          <a:noFill/>
        </p:spPr>
      </p:pic>
      <p:sp>
        <p:nvSpPr>
          <p:cNvPr id="5" name="TextBox 4"/>
          <p:cNvSpPr txBox="1"/>
          <p:nvPr/>
        </p:nvSpPr>
        <p:spPr>
          <a:xfrm>
            <a:off x="3071802" y="214290"/>
            <a:ext cx="3571900" cy="147732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ru-RU" dirty="0" smtClean="0"/>
              <a:t>нейрофибриллярный клубок, образованный </a:t>
            </a:r>
            <a:r>
              <a:rPr lang="ru-RU" dirty="0" err="1" smtClean="0"/>
              <a:t>гиперфосфорилированнымтау-белком</a:t>
            </a:r>
            <a:endParaRPr lang="ru-RU" dirty="0" smtClean="0"/>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3214686"/>
            <a:ext cx="8229600" cy="3357586"/>
          </a:xfrm>
        </p:spPr>
        <p:txBody>
          <a:bodyPr>
            <a:normAutofit fontScale="85000" lnSpcReduction="10000"/>
          </a:bodyPr>
          <a:lstStyle/>
          <a:p>
            <a:pPr>
              <a:buNone/>
            </a:pPr>
            <a:r>
              <a:rPr lang="ru-RU" dirty="0" smtClean="0"/>
              <a:t>   Ферменты разрезают </a:t>
            </a:r>
            <a:r>
              <a:rPr lang="en-US" dirty="0" smtClean="0"/>
              <a:t>APP </a:t>
            </a:r>
            <a:r>
              <a:rPr lang="ru-RU" dirty="0" smtClean="0"/>
              <a:t>белок на участки, один из которых, бета-амилоида (</a:t>
            </a:r>
            <a:r>
              <a:rPr lang="ru-RU" dirty="0" err="1" smtClean="0"/>
              <a:t>Aβ</a:t>
            </a:r>
            <a:r>
              <a:rPr lang="ru-RU" dirty="0" smtClean="0"/>
              <a:t>), играет ключевую роль в формировании  бляшек при болезни Альцгеймера. Известно, что местом скопления </a:t>
            </a:r>
            <a:r>
              <a:rPr lang="ru-RU" dirty="0" err="1" smtClean="0"/>
              <a:t>Aβ </a:t>
            </a:r>
            <a:r>
              <a:rPr lang="ru-RU" dirty="0" smtClean="0"/>
              <a:t>в нейронах пациентов являются митохондрии, также этот пептид ингибирует работу некоторых ферментов и влияет на использование глюкозы. </a:t>
            </a:r>
          </a:p>
          <a:p>
            <a:pPr>
              <a:buNone/>
            </a:pPr>
            <a:endParaRPr lang="ru-RU" dirty="0" smtClean="0"/>
          </a:p>
          <a:p>
            <a:endParaRPr lang="ru-RU" dirty="0"/>
          </a:p>
        </p:txBody>
      </p:sp>
      <p:pic>
        <p:nvPicPr>
          <p:cNvPr id="4" name="Рисунок 3" descr="Файл:Amyloid-plaque formation-big.jpg"/>
          <p:cNvPicPr/>
          <p:nvPr/>
        </p:nvPicPr>
        <p:blipFill>
          <a:blip r:embed="rId2" cstate="print"/>
          <a:srcRect/>
          <a:stretch>
            <a:fillRect/>
          </a:stretch>
        </p:blipFill>
        <p:spPr bwMode="auto">
          <a:xfrm>
            <a:off x="0" y="0"/>
            <a:ext cx="9144000" cy="2714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263</TotalTime>
  <Words>643</Words>
  <Application>Microsoft Office PowerPoint</Application>
  <PresentationFormat>Экран (4:3)</PresentationFormat>
  <Paragraphs>81</Paragraphs>
  <Slides>22</Slides>
  <Notes>7</Notes>
  <HiddenSlides>0</HiddenSlides>
  <MMClips>1</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Яркая</vt:lpstr>
      <vt:lpstr>Болезнь  Альцгеймера</vt:lpstr>
      <vt:lpstr>Презентация PowerPoint</vt:lpstr>
      <vt:lpstr>   Соотношение форм             деменции</vt:lpstr>
      <vt:lpstr>Презентация PowerPoint</vt:lpstr>
      <vt:lpstr>Презентация PowerPoint</vt:lpstr>
      <vt:lpstr>       Стадии Болезни</vt:lpstr>
      <vt:lpstr>Презентация PowerPoint</vt:lpstr>
      <vt:lpstr>Этиология</vt:lpstr>
      <vt:lpstr>Презентация PowerPoint</vt:lpstr>
      <vt:lpstr>Презентация PowerPoint</vt:lpstr>
      <vt:lpstr>         Нейропатология </vt:lpstr>
      <vt:lpstr>Презентация PowerPoint</vt:lpstr>
      <vt:lpstr>              Диагностика</vt:lpstr>
      <vt:lpstr>Презентация PowerPoint</vt:lpstr>
      <vt:lpstr>Презентация PowerPoint</vt:lpstr>
      <vt:lpstr>Лечение</vt:lpstr>
      <vt:lpstr>Психосоциальное вмешательство</vt:lpstr>
      <vt:lpstr>Профилактика заболевания </vt:lpstr>
      <vt:lpstr>Уход за больными и нагрузка             на общество</vt:lpstr>
      <vt:lpstr>Направления исследований </vt:lpstr>
      <vt:lpstr>Презентация PowerPoint</vt:lpstr>
      <vt:lpstr>         Видео по теме:</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www.MRMARKER.ru</dc:creator>
  <cp:lastModifiedBy/>
  <cp:revision>27</cp:revision>
  <dcterms:modified xsi:type="dcterms:W3CDTF">2011-04-18T12:18:52Z</dcterms:modified>
</cp:coreProperties>
</file>