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D1F68-23A0-4960-81FC-EF2DE6304E66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285C0-E530-43D7-A4FE-1C148B055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55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285C0-E530-43D7-A4FE-1C148B055B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2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0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1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7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4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9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7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0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156996"/>
            <a:ext cx="9782974" cy="2090057"/>
          </a:xfrm>
        </p:spPr>
        <p:txBody>
          <a:bodyPr>
            <a:normAutofit/>
          </a:bodyPr>
          <a:lstStyle/>
          <a:p>
            <a:r>
              <a:rPr lang="ru-RU" b="1" dirty="0">
                <a:latin typeface="+mn-lt"/>
              </a:rPr>
              <a:t>Тема: </a:t>
            </a:r>
            <a:r>
              <a:rPr lang="ru-RU" b="1" dirty="0" smtClean="0">
                <a:latin typeface="+mn-lt"/>
              </a:rPr>
              <a:t>Операторы цикла</a:t>
            </a:r>
            <a:endParaRPr lang="ru-RU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620279"/>
            <a:ext cx="7766936" cy="8210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921-7168-4CE2-B4FB-152006133557}" type="datetime1">
              <a:rPr lang="en-US" smtClean="0"/>
              <a:t>3/2/2015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Лектор: Аркабаев Н.К.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070"/>
          </a:xfrm>
        </p:spPr>
        <p:txBody>
          <a:bodyPr>
            <a:noAutofit/>
          </a:bodyPr>
          <a:lstStyle/>
          <a:p>
            <a:r>
              <a:rPr lang="ru-RU" sz="4300" b="1" dirty="0">
                <a:latin typeface="Calibri" panose="020F0502020204030204" pitchFamily="34" charset="0"/>
              </a:rPr>
              <a:t>Циклы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563" y="1228724"/>
            <a:ext cx="11513976" cy="5442664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800" dirty="0" smtClean="0"/>
              <a:t>	</a:t>
            </a:r>
            <a:r>
              <a:rPr lang="ru-RU" b="1" i="1" dirty="0"/>
              <a:t>Циклическое выполнение </a:t>
            </a:r>
            <a:r>
              <a:rPr lang="ru-RU" dirty="0"/>
              <a:t>означает многократное выполнение операторов. Это наиболее мощная возможность во всем программировании, поскольку она позволяет </a:t>
            </a:r>
            <a:r>
              <a:rPr lang="ru-RU" dirty="0" smtClean="0"/>
              <a:t>выполнять необходимые </a:t>
            </a:r>
            <a:r>
              <a:rPr lang="ru-RU" dirty="0"/>
              <a:t>операции столько раз, сколько требуется, без повторного написания одного и того же кода.</a:t>
            </a:r>
          </a:p>
          <a:p>
            <a:pPr indent="0" algn="just">
              <a:buNone/>
            </a:pPr>
            <a:r>
              <a:rPr lang="ru-RU" dirty="0" smtClean="0"/>
              <a:t>	Можно </a:t>
            </a:r>
            <a:r>
              <a:rPr lang="ru-RU" dirty="0"/>
              <a:t>создать цикл, выполняющий необходимую </a:t>
            </a:r>
            <a:r>
              <a:rPr lang="ru-RU" dirty="0" smtClean="0"/>
              <a:t>инструкцию </a:t>
            </a:r>
            <a:r>
              <a:rPr lang="ru-RU" dirty="0"/>
              <a:t>нужное количество раз.</a:t>
            </a:r>
          </a:p>
          <a:p>
            <a:pPr indent="0" algn="just">
              <a:buNone/>
            </a:pPr>
            <a:r>
              <a:rPr lang="ru-RU" dirty="0" smtClean="0"/>
              <a:t>	Имеется </a:t>
            </a:r>
            <a:r>
              <a:rPr lang="ru-RU" dirty="0"/>
              <a:t>еще </a:t>
            </a:r>
            <a:r>
              <a:rPr lang="ru-RU" dirty="0" smtClean="0"/>
              <a:t>вид </a:t>
            </a:r>
            <a:r>
              <a:rPr lang="ru-RU" dirty="0"/>
              <a:t>циклов, выполняющийся до тех пор, пока не будет </a:t>
            </a:r>
            <a:r>
              <a:rPr lang="ru-RU" dirty="0" smtClean="0"/>
              <a:t>удовлетворено </a:t>
            </a:r>
            <a:r>
              <a:rPr lang="ru-RU" dirty="0"/>
              <a:t>определенное условие</a:t>
            </a:r>
            <a:r>
              <a:rPr lang="ru-RU" dirty="0" smtClean="0"/>
              <a:t>.</a:t>
            </a:r>
            <a:endParaRPr lang="ru-RU" dirty="0"/>
          </a:p>
          <a:p>
            <a:pPr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3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070"/>
          </a:xfrm>
        </p:spPr>
        <p:txBody>
          <a:bodyPr>
            <a:noAutofit/>
          </a:bodyPr>
          <a:lstStyle/>
          <a:p>
            <a:r>
              <a:rPr lang="ru-RU" sz="4300" b="1" dirty="0">
                <a:latin typeface="Calibri" panose="020F0502020204030204" pitchFamily="34" charset="0"/>
              </a:rPr>
              <a:t>Циклы </a:t>
            </a:r>
            <a:r>
              <a:rPr lang="en-US" sz="4300" b="1" dirty="0">
                <a:latin typeface="Calibri" panose="020F0502020204030204" pitchFamily="34" charset="0"/>
              </a:rPr>
              <a:t>do</a:t>
            </a:r>
            <a:endParaRPr lang="ru-RU" sz="4300" b="1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563" y="1026367"/>
            <a:ext cx="11513976" cy="5728996"/>
          </a:xfrm>
        </p:spPr>
        <p:txBody>
          <a:bodyPr>
            <a:normAutofit fontScale="85000" lnSpcReduction="20000"/>
          </a:bodyPr>
          <a:lstStyle/>
          <a:p>
            <a:pPr indent="0" algn="just">
              <a:buNone/>
            </a:pPr>
            <a:r>
              <a:rPr lang="ru-RU" sz="2800" dirty="0" smtClean="0"/>
              <a:t>	</a:t>
            </a:r>
            <a:r>
              <a:rPr lang="ru-RU" b="1" i="1" dirty="0"/>
              <a:t>Циклы </a:t>
            </a:r>
            <a:r>
              <a:rPr lang="ru-RU" b="1" i="1" dirty="0" err="1"/>
              <a:t>do</a:t>
            </a:r>
            <a:r>
              <a:rPr lang="ru-RU" b="1" i="1" dirty="0"/>
              <a:t> </a:t>
            </a:r>
            <a:r>
              <a:rPr lang="ru-RU" dirty="0"/>
              <a:t>действуют следующим образом. Сначала выполняется код тела цикла, затем производится проверка логического условия, и если она возвращает </a:t>
            </a:r>
            <a:r>
              <a:rPr lang="ru-RU" i="1" dirty="0" err="1"/>
              <a:t>true</a:t>
            </a:r>
            <a:r>
              <a:rPr lang="ru-RU" dirty="0"/>
              <a:t>, то тело </a:t>
            </a:r>
            <a:r>
              <a:rPr lang="ru-RU" dirty="0" smtClean="0"/>
              <a:t>цикла </a:t>
            </a:r>
            <a:r>
              <a:rPr lang="ru-RU" dirty="0"/>
              <a:t>выполняется снова — и так до тех пор, пока проверка не возвратит </a:t>
            </a:r>
            <a:r>
              <a:rPr lang="ru-RU" i="1" dirty="0" err="1"/>
              <a:t>false</a:t>
            </a:r>
            <a:r>
              <a:rPr lang="ru-RU" dirty="0"/>
              <a:t>, после чего цикл завершается. </a:t>
            </a:r>
            <a:r>
              <a:rPr lang="ru-RU" dirty="0" smtClean="0"/>
              <a:t>	Синтаксис </a:t>
            </a:r>
            <a:r>
              <a:rPr lang="ru-RU" i="1" dirty="0"/>
              <a:t>цикла </a:t>
            </a:r>
            <a:r>
              <a:rPr lang="ru-RU" i="1" dirty="0" err="1" smtClean="0"/>
              <a:t>do</a:t>
            </a:r>
            <a:r>
              <a:rPr lang="ru-RU" dirty="0" smtClean="0"/>
              <a:t> :</a:t>
            </a:r>
            <a:endParaRPr lang="ru-RU" dirty="0"/>
          </a:p>
          <a:p>
            <a:pPr indent="0" algn="just">
              <a:buNone/>
            </a:pPr>
            <a:r>
              <a:rPr lang="ru-RU" dirty="0" smtClean="0"/>
              <a:t>			</a:t>
            </a:r>
            <a:r>
              <a:rPr lang="ru-RU" i="1" dirty="0" err="1" smtClean="0">
                <a:solidFill>
                  <a:srgbClr val="C00000"/>
                </a:solidFill>
              </a:rPr>
              <a:t>do</a:t>
            </a:r>
            <a:endParaRPr lang="ru-RU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ru-RU" i="1" dirty="0" smtClean="0">
                <a:solidFill>
                  <a:srgbClr val="C00000"/>
                </a:solidFill>
              </a:rPr>
              <a:t>			 {</a:t>
            </a:r>
            <a:endParaRPr lang="ru-RU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				&lt;</a:t>
            </a:r>
            <a:r>
              <a:rPr lang="ru-RU" i="1" dirty="0">
                <a:solidFill>
                  <a:srgbClr val="C00000"/>
                </a:solidFill>
              </a:rPr>
              <a:t>код тела цикла&gt;</a:t>
            </a:r>
          </a:p>
          <a:p>
            <a:pPr indent="0" algn="just">
              <a:buNone/>
            </a:pPr>
            <a:r>
              <a:rPr lang="ru-RU" i="1" dirty="0" smtClean="0">
                <a:solidFill>
                  <a:srgbClr val="C00000"/>
                </a:solidFill>
              </a:rPr>
              <a:t>			 } </a:t>
            </a:r>
            <a:r>
              <a:rPr lang="ru-RU" i="1" dirty="0" err="1">
                <a:solidFill>
                  <a:srgbClr val="C00000"/>
                </a:solidFill>
              </a:rPr>
              <a:t>while</a:t>
            </a:r>
            <a:r>
              <a:rPr lang="ru-RU" i="1" dirty="0">
                <a:solidFill>
                  <a:srgbClr val="C00000"/>
                </a:solidFill>
              </a:rPr>
              <a:t> (&lt;проверка</a:t>
            </a:r>
            <a:r>
              <a:rPr lang="ru-RU" i="1" dirty="0" smtClean="0">
                <a:solidFill>
                  <a:srgbClr val="C00000"/>
                </a:solidFill>
              </a:rPr>
              <a:t>&gt;);</a:t>
            </a:r>
          </a:p>
          <a:p>
            <a:pPr indent="0" algn="just">
              <a:buNone/>
            </a:pPr>
            <a:r>
              <a:rPr lang="ru-RU" dirty="0" smtClean="0"/>
              <a:t>	Например</a:t>
            </a:r>
            <a:r>
              <a:rPr lang="ru-RU" dirty="0"/>
              <a:t>, для вывода чисел от 1 до 10 в столбик можно использовать такой </a:t>
            </a:r>
            <a:r>
              <a:rPr lang="ru-RU" i="1" dirty="0"/>
              <a:t>цикл </a:t>
            </a:r>
            <a:r>
              <a:rPr lang="ru-RU" i="1" dirty="0" err="1"/>
              <a:t>do</a:t>
            </a:r>
            <a:r>
              <a:rPr lang="ru-RU" dirty="0"/>
              <a:t>:</a:t>
            </a:r>
          </a:p>
          <a:p>
            <a:pPr indent="0" algn="just">
              <a:buNone/>
            </a:pPr>
            <a:r>
              <a:rPr lang="ru-RU" dirty="0" smtClean="0"/>
              <a:t>			</a:t>
            </a:r>
            <a:r>
              <a:rPr lang="ru-RU" i="1" dirty="0" err="1" smtClean="0">
                <a:solidFill>
                  <a:srgbClr val="C00000"/>
                </a:solidFill>
              </a:rPr>
              <a:t>int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i = </a:t>
            </a:r>
            <a:r>
              <a:rPr lang="ru-RU" i="1" dirty="0" smtClean="0">
                <a:solidFill>
                  <a:srgbClr val="C00000"/>
                </a:solidFill>
              </a:rPr>
              <a:t>1;</a:t>
            </a:r>
          </a:p>
          <a:p>
            <a:pPr indent="0" algn="just">
              <a:buNone/>
            </a:pPr>
            <a:r>
              <a:rPr lang="ru-RU" i="1" dirty="0">
                <a:solidFill>
                  <a:srgbClr val="C00000"/>
                </a:solidFill>
              </a:rPr>
              <a:t>	</a:t>
            </a:r>
            <a:r>
              <a:rPr lang="ru-RU" i="1" dirty="0" smtClean="0">
                <a:solidFill>
                  <a:srgbClr val="C00000"/>
                </a:solidFill>
              </a:rPr>
              <a:t>		</a:t>
            </a:r>
            <a:r>
              <a:rPr lang="ru-RU" i="1" dirty="0" err="1" smtClean="0">
                <a:solidFill>
                  <a:srgbClr val="C00000"/>
                </a:solidFill>
              </a:rPr>
              <a:t>do</a:t>
            </a:r>
            <a:endParaRPr lang="ru-RU" i="1" dirty="0" smtClean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ru-RU" i="1" dirty="0">
                <a:solidFill>
                  <a:srgbClr val="C00000"/>
                </a:solidFill>
              </a:rPr>
              <a:t>	</a:t>
            </a:r>
            <a:r>
              <a:rPr lang="ru-RU" i="1" dirty="0" smtClean="0">
                <a:solidFill>
                  <a:srgbClr val="C00000"/>
                </a:solidFill>
              </a:rPr>
              <a:t>		 {</a:t>
            </a:r>
            <a:endParaRPr lang="ru-RU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ru-RU" i="1" dirty="0" smtClean="0">
                <a:solidFill>
                  <a:srgbClr val="C00000"/>
                </a:solidFill>
              </a:rPr>
              <a:t>			</a:t>
            </a:r>
            <a:r>
              <a:rPr lang="en-US" i="1" dirty="0" smtClean="0">
                <a:solidFill>
                  <a:srgbClr val="C00000"/>
                </a:solidFill>
              </a:rPr>
              <a:t>      </a:t>
            </a:r>
            <a:r>
              <a:rPr lang="ru-RU" i="1" dirty="0" err="1" smtClean="0">
                <a:solidFill>
                  <a:srgbClr val="C00000"/>
                </a:solidFill>
              </a:rPr>
              <a:t>Console.WriteLine</a:t>
            </a:r>
            <a:r>
              <a:rPr lang="ru-RU" i="1" dirty="0">
                <a:solidFill>
                  <a:srgbClr val="C00000"/>
                </a:solidFill>
              </a:rPr>
              <a:t>("{0}", i++);</a:t>
            </a:r>
          </a:p>
          <a:p>
            <a:pPr indent="0" algn="just">
              <a:buNone/>
            </a:pPr>
            <a:r>
              <a:rPr lang="ru-RU" i="1" dirty="0" smtClean="0">
                <a:solidFill>
                  <a:srgbClr val="C00000"/>
                </a:solidFill>
              </a:rPr>
              <a:t>			  } </a:t>
            </a:r>
            <a:r>
              <a:rPr lang="ru-RU" i="1" dirty="0" err="1">
                <a:solidFill>
                  <a:srgbClr val="C00000"/>
                </a:solidFill>
              </a:rPr>
              <a:t>while</a:t>
            </a:r>
            <a:r>
              <a:rPr lang="ru-RU" i="1" dirty="0">
                <a:solidFill>
                  <a:srgbClr val="C00000"/>
                </a:solidFill>
              </a:rPr>
              <a:t> (i &lt;= 10) </a:t>
            </a:r>
            <a:r>
              <a:rPr lang="ru-RU" i="1" dirty="0" smtClean="0">
                <a:solidFill>
                  <a:srgbClr val="C00000"/>
                </a:solidFill>
              </a:rPr>
              <a:t>;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070"/>
          </a:xfrm>
        </p:spPr>
        <p:txBody>
          <a:bodyPr>
            <a:noAutofit/>
          </a:bodyPr>
          <a:lstStyle/>
          <a:p>
            <a:r>
              <a:rPr lang="ru-RU" sz="4300" b="1" dirty="0">
                <a:latin typeface="Calibri" panose="020F0502020204030204" pitchFamily="34" charset="0"/>
              </a:rPr>
              <a:t>Циклы </a:t>
            </a:r>
            <a:r>
              <a:rPr lang="en-US" sz="4300" b="1" dirty="0" smtClean="0">
                <a:latin typeface="Calibri" panose="020F0502020204030204" pitchFamily="34" charset="0"/>
              </a:rPr>
              <a:t>while</a:t>
            </a:r>
            <a:endParaRPr lang="ru-RU" sz="4300" b="1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563" y="1026367"/>
            <a:ext cx="11513976" cy="5728996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ru-RU" sz="2800" dirty="0" smtClean="0"/>
              <a:t>	</a:t>
            </a:r>
            <a:r>
              <a:rPr lang="ru-RU" b="1" i="1" dirty="0"/>
              <a:t>Циклы </a:t>
            </a:r>
            <a:r>
              <a:rPr lang="ru-RU" b="1" i="1" dirty="0" err="1"/>
              <a:t>while</a:t>
            </a:r>
            <a:r>
              <a:rPr lang="ru-RU" b="1" i="1" dirty="0"/>
              <a:t> </a:t>
            </a:r>
            <a:r>
              <a:rPr lang="ru-RU" dirty="0"/>
              <a:t>очень похожи на циклы </a:t>
            </a:r>
            <a:r>
              <a:rPr lang="ru-RU" i="1" dirty="0" err="1"/>
              <a:t>do</a:t>
            </a:r>
            <a:r>
              <a:rPr lang="ru-RU" dirty="0"/>
              <a:t>, но имеют одно важное отличие: логическая проверка в них выполняется в начале, а не в конце цикла. Если проверка сразу </a:t>
            </a:r>
            <a:r>
              <a:rPr lang="ru-RU" dirty="0" smtClean="0"/>
              <a:t>возвращает </a:t>
            </a:r>
            <a:r>
              <a:rPr lang="ru-RU" i="1" dirty="0" err="1"/>
              <a:t>false</a:t>
            </a:r>
            <a:r>
              <a:rPr lang="ru-RU" dirty="0"/>
              <a:t>, код тела цикла вообще не выполняется, а поток выполнения переходит на код, следующий за циклом</a:t>
            </a:r>
            <a:r>
              <a:rPr lang="ru-RU" dirty="0" smtClean="0"/>
              <a:t>.</a:t>
            </a:r>
            <a:endParaRPr lang="en-US" dirty="0" smtClean="0"/>
          </a:p>
          <a:p>
            <a:pPr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Синтаксис </a:t>
            </a:r>
            <a:r>
              <a:rPr lang="ru-RU" dirty="0"/>
              <a:t>цикла </a:t>
            </a:r>
            <a:r>
              <a:rPr lang="ru-RU" i="1" dirty="0" err="1"/>
              <a:t>while</a:t>
            </a:r>
            <a:r>
              <a:rPr lang="ru-RU" dirty="0"/>
              <a:t> выглядит следующим образом:</a:t>
            </a:r>
          </a:p>
          <a:p>
            <a:pPr indent="0" algn="just">
              <a:buNone/>
            </a:pPr>
            <a:r>
              <a:rPr lang="en-US" dirty="0" smtClean="0"/>
              <a:t>			</a:t>
            </a:r>
            <a:r>
              <a:rPr lang="ru-RU" i="1" dirty="0" err="1" smtClean="0">
                <a:solidFill>
                  <a:srgbClr val="C00000"/>
                </a:solidFill>
              </a:rPr>
              <a:t>while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(&lt;проверка&gt;)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	</a:t>
            </a:r>
            <a:r>
              <a:rPr lang="ru-RU" i="1" dirty="0" smtClean="0">
                <a:solidFill>
                  <a:srgbClr val="C00000"/>
                </a:solidFill>
              </a:rPr>
              <a:t>{</a:t>
            </a:r>
            <a:endParaRPr lang="ru-RU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		</a:t>
            </a:r>
            <a:r>
              <a:rPr lang="ru-RU" i="1" dirty="0" smtClean="0">
                <a:solidFill>
                  <a:srgbClr val="C00000"/>
                </a:solidFill>
              </a:rPr>
              <a:t>&lt;</a:t>
            </a:r>
            <a:r>
              <a:rPr lang="ru-RU" i="1" dirty="0">
                <a:solidFill>
                  <a:srgbClr val="C00000"/>
                </a:solidFill>
              </a:rPr>
              <a:t>код тела цикла</a:t>
            </a:r>
            <a:r>
              <a:rPr lang="ru-RU" i="1" dirty="0" smtClean="0">
                <a:solidFill>
                  <a:srgbClr val="C00000"/>
                </a:solidFill>
              </a:rPr>
              <a:t>&gt;</a:t>
            </a:r>
            <a:endParaRPr lang="en-US" i="1" dirty="0" smtClean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	}</a:t>
            </a:r>
          </a:p>
          <a:p>
            <a:pPr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Такие </a:t>
            </a:r>
            <a:r>
              <a:rPr lang="ru-RU" dirty="0"/>
              <a:t>циклы можно применять практически так же, как </a:t>
            </a:r>
            <a:r>
              <a:rPr lang="ru-RU" i="1" dirty="0"/>
              <a:t>циклы </a:t>
            </a:r>
            <a:r>
              <a:rPr lang="ru-RU" i="1" dirty="0" err="1"/>
              <a:t>do</a:t>
            </a:r>
            <a:r>
              <a:rPr lang="ru-RU" dirty="0"/>
              <a:t>:</a:t>
            </a:r>
          </a:p>
          <a:p>
            <a:pPr indent="0" algn="just">
              <a:buNone/>
            </a:pPr>
            <a:r>
              <a:rPr lang="en-US" i="1" dirty="0" smtClean="0"/>
              <a:t>			</a:t>
            </a:r>
            <a:r>
              <a:rPr lang="ru-RU" i="1" dirty="0" err="1" smtClean="0">
                <a:solidFill>
                  <a:srgbClr val="C00000"/>
                </a:solidFill>
              </a:rPr>
              <a:t>int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i = </a:t>
            </a:r>
            <a:r>
              <a:rPr lang="ru-RU" i="1" dirty="0" smtClean="0">
                <a:solidFill>
                  <a:srgbClr val="C00000"/>
                </a:solidFill>
              </a:rPr>
              <a:t>1;</a:t>
            </a:r>
            <a:endParaRPr lang="en-US" i="1" dirty="0" smtClean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>
                <a:solidFill>
                  <a:srgbClr val="C00000"/>
                </a:solidFill>
              </a:rPr>
              <a:t>	</a:t>
            </a:r>
            <a:r>
              <a:rPr lang="en-US" i="1" dirty="0" smtClean="0">
                <a:solidFill>
                  <a:srgbClr val="C00000"/>
                </a:solidFill>
              </a:rPr>
              <a:t>		</a:t>
            </a:r>
            <a:r>
              <a:rPr lang="ru-RU" i="1" dirty="0" err="1" smtClean="0">
                <a:solidFill>
                  <a:srgbClr val="C00000"/>
                </a:solidFill>
              </a:rPr>
              <a:t>while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(i &lt;= 10)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	</a:t>
            </a:r>
            <a:r>
              <a:rPr lang="ru-RU" i="1" dirty="0" smtClean="0">
                <a:solidFill>
                  <a:srgbClr val="C00000"/>
                </a:solidFill>
              </a:rPr>
              <a:t>{</a:t>
            </a:r>
            <a:endParaRPr lang="ru-RU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	</a:t>
            </a:r>
            <a:r>
              <a:rPr lang="en-US" i="1" dirty="0" smtClean="0">
                <a:solidFill>
                  <a:srgbClr val="C00000"/>
                </a:solidFill>
              </a:rPr>
              <a:t>     </a:t>
            </a:r>
            <a:r>
              <a:rPr lang="ru-RU" i="1" dirty="0" err="1" smtClean="0">
                <a:solidFill>
                  <a:srgbClr val="C00000"/>
                </a:solidFill>
              </a:rPr>
              <a:t>Console.WriteLine</a:t>
            </a:r>
            <a:r>
              <a:rPr lang="ru-RU" i="1" dirty="0">
                <a:solidFill>
                  <a:srgbClr val="C00000"/>
                </a:solidFill>
              </a:rPr>
              <a:t>("{0}", i++) ;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	</a:t>
            </a:r>
            <a:r>
              <a:rPr lang="ru-RU" i="1" dirty="0" smtClean="0">
                <a:solidFill>
                  <a:srgbClr val="C00000"/>
                </a:solidFill>
              </a:rPr>
              <a:t>}</a:t>
            </a:r>
            <a:endParaRPr lang="ru-RU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791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070"/>
          </a:xfrm>
        </p:spPr>
        <p:txBody>
          <a:bodyPr>
            <a:noAutofit/>
          </a:bodyPr>
          <a:lstStyle/>
          <a:p>
            <a:r>
              <a:rPr lang="ru-RU" sz="4300" b="1" dirty="0">
                <a:latin typeface="Calibri" panose="020F0502020204030204" pitchFamily="34" charset="0"/>
              </a:rPr>
              <a:t>Циклы </a:t>
            </a:r>
            <a:r>
              <a:rPr lang="en-US" sz="4300" b="1" dirty="0" smtClean="0">
                <a:latin typeface="Calibri" panose="020F0502020204030204" pitchFamily="34" charset="0"/>
              </a:rPr>
              <a:t>for</a:t>
            </a:r>
            <a:endParaRPr lang="ru-RU" sz="4300" b="1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563" y="1026367"/>
            <a:ext cx="11513976" cy="5728996"/>
          </a:xfrm>
        </p:spPr>
        <p:txBody>
          <a:bodyPr>
            <a:normAutofit fontScale="85000" lnSpcReduction="20000"/>
          </a:bodyPr>
          <a:lstStyle/>
          <a:p>
            <a:pPr indent="0" algn="just">
              <a:buNone/>
            </a:pPr>
            <a:r>
              <a:rPr lang="ru-RU" sz="2800" dirty="0" smtClean="0"/>
              <a:t>	</a:t>
            </a:r>
            <a:r>
              <a:rPr lang="ru-RU" dirty="0" smtClean="0"/>
              <a:t>Цикл </a:t>
            </a:r>
            <a:r>
              <a:rPr lang="ru-RU" dirty="0"/>
              <a:t>этого типа выполняется определенное количество раз и использует собственный счетчик. Для определения </a:t>
            </a:r>
            <a:r>
              <a:rPr lang="ru-RU" b="1" i="1" dirty="0"/>
              <a:t>цикла </a:t>
            </a:r>
            <a:r>
              <a:rPr lang="ru-RU" b="1" i="1" dirty="0" err="1"/>
              <a:t>for</a:t>
            </a:r>
            <a:r>
              <a:rPr lang="ru-RU" dirty="0"/>
              <a:t> требуется следующая информация:</a:t>
            </a:r>
          </a:p>
          <a:p>
            <a:pPr marL="1143000" lvl="1" indent="-457200" algn="just"/>
            <a:r>
              <a:rPr lang="ru-RU" dirty="0" smtClean="0"/>
              <a:t>начальное </a:t>
            </a:r>
            <a:r>
              <a:rPr lang="ru-RU" dirty="0"/>
              <a:t>значение для инициализации переменной-счетчика;</a:t>
            </a:r>
          </a:p>
          <a:p>
            <a:pPr marL="1143000" lvl="1" indent="-457200" algn="just"/>
            <a:r>
              <a:rPr lang="ru-RU" dirty="0" smtClean="0"/>
              <a:t>условие </a:t>
            </a:r>
            <a:r>
              <a:rPr lang="ru-RU" dirty="0"/>
              <a:t>для продолжения цикла, в котором участвует переменная-счетчик;</a:t>
            </a:r>
          </a:p>
          <a:p>
            <a:pPr marL="1143000" lvl="1" indent="-457200" algn="just"/>
            <a:r>
              <a:rPr lang="ru-RU" dirty="0" smtClean="0"/>
              <a:t>действие </a:t>
            </a:r>
            <a:r>
              <a:rPr lang="ru-RU" dirty="0"/>
              <a:t>с переменной-счетчиком в конце каждого цикла.</a:t>
            </a:r>
          </a:p>
          <a:p>
            <a:pPr indent="0" algn="just">
              <a:buNone/>
            </a:pPr>
            <a:r>
              <a:rPr lang="en-US" dirty="0" smtClean="0"/>
              <a:t>		</a:t>
            </a:r>
            <a:r>
              <a:rPr lang="ru-RU" i="1" dirty="0" err="1" smtClean="0">
                <a:solidFill>
                  <a:srgbClr val="C00000"/>
                </a:solidFill>
              </a:rPr>
              <a:t>for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(&lt;инициализация&gt;; &lt;условие&gt;; &lt;действие&gt;)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</a:t>
            </a:r>
            <a:r>
              <a:rPr lang="en-US" i="1" dirty="0" smtClean="0">
                <a:solidFill>
                  <a:srgbClr val="C00000"/>
                </a:solidFill>
              </a:rPr>
              <a:t>	</a:t>
            </a:r>
            <a:r>
              <a:rPr lang="ru-RU" i="1" dirty="0" smtClean="0">
                <a:solidFill>
                  <a:srgbClr val="C00000"/>
                </a:solidFill>
              </a:rPr>
              <a:t>{</a:t>
            </a:r>
            <a:endParaRPr lang="ru-RU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</a:t>
            </a:r>
            <a:r>
              <a:rPr lang="en-US" i="1" dirty="0" smtClean="0">
                <a:solidFill>
                  <a:srgbClr val="C00000"/>
                </a:solidFill>
              </a:rPr>
              <a:t>   </a:t>
            </a:r>
            <a:r>
              <a:rPr lang="ru-RU" i="1" dirty="0" smtClean="0">
                <a:solidFill>
                  <a:srgbClr val="C00000"/>
                </a:solidFill>
              </a:rPr>
              <a:t>&lt;</a:t>
            </a:r>
            <a:r>
              <a:rPr lang="ru-RU" i="1" dirty="0">
                <a:solidFill>
                  <a:srgbClr val="C00000"/>
                </a:solidFill>
              </a:rPr>
              <a:t>код тела цикла</a:t>
            </a:r>
            <a:r>
              <a:rPr lang="ru-RU" i="1" dirty="0" smtClean="0">
                <a:solidFill>
                  <a:srgbClr val="C00000"/>
                </a:solidFill>
              </a:rPr>
              <a:t>&gt;</a:t>
            </a:r>
            <a:endParaRPr lang="en-US" i="1" dirty="0" smtClean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</a:t>
            </a:r>
            <a:r>
              <a:rPr lang="en-US" i="1" dirty="0" smtClean="0">
                <a:solidFill>
                  <a:srgbClr val="C00000"/>
                </a:solidFill>
              </a:rPr>
              <a:t>	}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Например, </a:t>
            </a:r>
          </a:p>
          <a:p>
            <a:pPr marL="0" indent="0">
              <a:buNone/>
            </a:pPr>
            <a:r>
              <a:rPr lang="ru-RU" i="1" dirty="0" smtClean="0"/>
              <a:t>		</a:t>
            </a:r>
            <a:r>
              <a:rPr lang="en-US" i="1" dirty="0" err="1" smtClean="0">
                <a:solidFill>
                  <a:srgbClr val="C00000"/>
                </a:solidFill>
              </a:rPr>
              <a:t>int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;</a:t>
            </a:r>
            <a:endParaRPr lang="ru-RU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		</a:t>
            </a:r>
            <a:r>
              <a:rPr lang="en-US" i="1" dirty="0" smtClean="0">
                <a:solidFill>
                  <a:srgbClr val="C00000"/>
                </a:solidFill>
              </a:rPr>
              <a:t>for </a:t>
            </a:r>
            <a:r>
              <a:rPr lang="en-US" i="1" dirty="0">
                <a:solidFill>
                  <a:srgbClr val="C00000"/>
                </a:solidFill>
              </a:rPr>
              <a:t>(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 = 1; 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 &lt;= 10; ++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)</a:t>
            </a:r>
            <a:endParaRPr lang="ru-RU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		{</a:t>
            </a:r>
            <a:endParaRPr lang="ru-RU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		</a:t>
            </a:r>
            <a:r>
              <a:rPr lang="en-US" i="1" dirty="0" smtClean="0">
                <a:solidFill>
                  <a:srgbClr val="C00000"/>
                </a:solidFill>
              </a:rPr>
              <a:t>    Console</a:t>
            </a:r>
            <a:r>
              <a:rPr lang="ru-RU" i="1" dirty="0">
                <a:solidFill>
                  <a:srgbClr val="C00000"/>
                </a:solidFill>
              </a:rPr>
              <a:t>.</a:t>
            </a:r>
            <a:r>
              <a:rPr lang="en-US" i="1" dirty="0" err="1">
                <a:solidFill>
                  <a:srgbClr val="C00000"/>
                </a:solidFill>
              </a:rPr>
              <a:t>WriteLine</a:t>
            </a:r>
            <a:r>
              <a:rPr lang="ru-RU" i="1" dirty="0">
                <a:solidFill>
                  <a:srgbClr val="C00000"/>
                </a:solidFill>
              </a:rPr>
              <a:t>("{</a:t>
            </a:r>
            <a:r>
              <a:rPr lang="ru-RU" i="1" dirty="0" smtClean="0">
                <a:solidFill>
                  <a:srgbClr val="C00000"/>
                </a:solidFill>
              </a:rPr>
              <a:t>0</a:t>
            </a:r>
            <a:r>
              <a:rPr lang="en-US" i="1" dirty="0" smtClean="0">
                <a:solidFill>
                  <a:srgbClr val="C00000"/>
                </a:solidFill>
              </a:rPr>
              <a:t>}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ru-RU" i="1" dirty="0" smtClean="0">
                <a:solidFill>
                  <a:srgbClr val="C00000"/>
                </a:solidFill>
              </a:rPr>
              <a:t>);</a:t>
            </a:r>
            <a:endParaRPr lang="ru-RU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		}</a:t>
            </a:r>
            <a:endParaRPr lang="ru-RU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90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070"/>
          </a:xfrm>
        </p:spPr>
        <p:txBody>
          <a:bodyPr>
            <a:noAutofit/>
          </a:bodyPr>
          <a:lstStyle/>
          <a:p>
            <a:r>
              <a:rPr lang="ru-RU" sz="4300" b="1" dirty="0">
                <a:latin typeface="Calibri" panose="020F0502020204030204" pitchFamily="34" charset="0"/>
              </a:rPr>
              <a:t>Прерывание циклов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265" y="1026367"/>
            <a:ext cx="11765902" cy="5728996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800" dirty="0" smtClean="0"/>
              <a:t>	</a:t>
            </a:r>
            <a:r>
              <a:rPr lang="ru-RU" dirty="0"/>
              <a:t>Иногда бывает нужна возможность более точного управления выполнением </a:t>
            </a:r>
            <a:r>
              <a:rPr lang="ru-RU" dirty="0" smtClean="0"/>
              <a:t>содержащегося </a:t>
            </a:r>
            <a:r>
              <a:rPr lang="ru-RU" dirty="0"/>
              <a:t>в циклах кода. В языке C# для этого предусмотрено четыре команды, три из </a:t>
            </a:r>
            <a:r>
              <a:rPr lang="ru-RU" dirty="0" smtClean="0"/>
              <a:t>которых </a:t>
            </a:r>
            <a:r>
              <a:rPr lang="ru-RU" dirty="0"/>
              <a:t>уже применялись в других ситуациях:</a:t>
            </a:r>
          </a:p>
          <a:p>
            <a:pPr marL="685800" indent="-457200" algn="just"/>
            <a:r>
              <a:rPr lang="ru-RU" i="1" dirty="0" err="1" smtClean="0">
                <a:solidFill>
                  <a:srgbClr val="C00000"/>
                </a:solidFill>
              </a:rPr>
              <a:t>break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>— приводит к немедленному завершению цикла;</a:t>
            </a:r>
          </a:p>
          <a:p>
            <a:pPr marL="685800" indent="-457200" algn="just"/>
            <a:r>
              <a:rPr lang="ru-RU" i="1" dirty="0" err="1">
                <a:solidFill>
                  <a:srgbClr val="C00000"/>
                </a:solidFill>
              </a:rPr>
              <a:t>continue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— приводит к немедленному завершению текущей итерации цикла (</a:t>
            </a:r>
            <a:r>
              <a:rPr lang="ru-RU" dirty="0" smtClean="0"/>
              <a:t>выполнение </a:t>
            </a:r>
            <a:r>
              <a:rPr lang="ru-RU" dirty="0"/>
              <a:t>продолжается со следующей итерации</a:t>
            </a:r>
            <a:r>
              <a:rPr lang="ru-RU" dirty="0" smtClean="0"/>
              <a:t>);</a:t>
            </a:r>
            <a:endParaRPr lang="en-US" dirty="0" smtClean="0"/>
          </a:p>
          <a:p>
            <a:pPr marL="685800" indent="-457200" algn="just"/>
            <a:r>
              <a:rPr lang="ru-RU" i="1" dirty="0" err="1" smtClean="0">
                <a:solidFill>
                  <a:srgbClr val="C00000"/>
                </a:solidFill>
              </a:rPr>
              <a:t>goto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>— позволяет выйти из цикла к выполнению кода с указанной меткой (не </a:t>
            </a:r>
            <a:r>
              <a:rPr lang="ru-RU" dirty="0" smtClean="0"/>
              <a:t>рекомендуется</a:t>
            </a:r>
            <a:r>
              <a:rPr lang="ru-RU" dirty="0"/>
              <a:t>, если код должен быть легким для чтения и понимания);</a:t>
            </a:r>
          </a:p>
          <a:p>
            <a:pPr marL="685800" indent="-457200" algn="just"/>
            <a:r>
              <a:rPr lang="ru-RU" i="1" dirty="0" err="1">
                <a:solidFill>
                  <a:srgbClr val="C00000"/>
                </a:solidFill>
              </a:rPr>
              <a:t>return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— приводит к выходу из цикла и содержащей его </a:t>
            </a:r>
            <a:r>
              <a:rPr lang="ru-RU" dirty="0" smtClean="0"/>
              <a:t>функции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2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070"/>
          </a:xfrm>
        </p:spPr>
        <p:txBody>
          <a:bodyPr>
            <a:noAutofit/>
          </a:bodyPr>
          <a:lstStyle/>
          <a:p>
            <a:r>
              <a:rPr lang="ru-RU" sz="4300" b="1" dirty="0">
                <a:latin typeface="Calibri" panose="020F0502020204030204" pitchFamily="34" charset="0"/>
              </a:rPr>
              <a:t>Прерывание циклов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612" y="1026367"/>
            <a:ext cx="11775233" cy="5728996"/>
          </a:xfrm>
        </p:spPr>
        <p:txBody>
          <a:bodyPr>
            <a:normAutofit fontScale="70000" lnSpcReduction="20000"/>
          </a:bodyPr>
          <a:lstStyle/>
          <a:p>
            <a:pPr indent="0" algn="just">
              <a:buNone/>
            </a:pPr>
            <a:r>
              <a:rPr lang="en-US" dirty="0" smtClean="0"/>
              <a:t>	</a:t>
            </a:r>
            <a:r>
              <a:rPr lang="ru-RU" b="1" i="1" dirty="0" smtClean="0"/>
              <a:t>Команда </a:t>
            </a:r>
            <a:r>
              <a:rPr lang="ru-RU" b="1" i="1" dirty="0" err="1"/>
              <a:t>break</a:t>
            </a:r>
            <a:r>
              <a:rPr lang="ru-RU" b="1" i="1" dirty="0"/>
              <a:t> </a:t>
            </a:r>
            <a:r>
              <a:rPr lang="ru-RU" dirty="0"/>
              <a:t>просто завершает цикл, после чего выполняется строка кода сразу </a:t>
            </a:r>
            <a:r>
              <a:rPr lang="ru-RU" dirty="0" smtClean="0"/>
              <a:t>после </a:t>
            </a:r>
            <a:r>
              <a:rPr lang="ru-RU" dirty="0"/>
              <a:t>этого цикла, например:</a:t>
            </a:r>
          </a:p>
          <a:p>
            <a:pPr indent="0" algn="just">
              <a:buNone/>
            </a:pPr>
            <a:r>
              <a:rPr lang="en-US" dirty="0" smtClean="0"/>
              <a:t>		</a:t>
            </a:r>
            <a:r>
              <a:rPr lang="ru-RU" i="1" dirty="0" err="1" smtClean="0">
                <a:solidFill>
                  <a:srgbClr val="C00000"/>
                </a:solidFill>
              </a:rPr>
              <a:t>int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i = </a:t>
            </a:r>
            <a:r>
              <a:rPr lang="ru-RU" i="1" dirty="0" smtClean="0">
                <a:solidFill>
                  <a:srgbClr val="C00000"/>
                </a:solidFill>
              </a:rPr>
              <a:t>1;</a:t>
            </a:r>
            <a:endParaRPr lang="en-US" i="1" dirty="0" smtClean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>
                <a:solidFill>
                  <a:srgbClr val="C00000"/>
                </a:solidFill>
              </a:rPr>
              <a:t>	</a:t>
            </a:r>
            <a:r>
              <a:rPr lang="en-US" i="1" dirty="0" smtClean="0">
                <a:solidFill>
                  <a:srgbClr val="C00000"/>
                </a:solidFill>
              </a:rPr>
              <a:t>	</a:t>
            </a:r>
            <a:r>
              <a:rPr lang="ru-RU" i="1" dirty="0" err="1" smtClean="0">
                <a:solidFill>
                  <a:srgbClr val="C00000"/>
                </a:solidFill>
              </a:rPr>
              <a:t>while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(i &lt;= 10)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</a:t>
            </a:r>
            <a:r>
              <a:rPr lang="ru-RU" i="1" dirty="0" smtClean="0">
                <a:solidFill>
                  <a:srgbClr val="C00000"/>
                </a:solidFill>
              </a:rPr>
              <a:t>{</a:t>
            </a:r>
            <a:endParaRPr lang="ru-RU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      </a:t>
            </a:r>
            <a:r>
              <a:rPr lang="ru-RU" i="1" dirty="0" err="1" smtClean="0">
                <a:solidFill>
                  <a:srgbClr val="C00000"/>
                </a:solidFill>
              </a:rPr>
              <a:t>if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(i == </a:t>
            </a:r>
            <a:r>
              <a:rPr lang="ru-RU" i="1" dirty="0" smtClean="0">
                <a:solidFill>
                  <a:srgbClr val="C00000"/>
                </a:solidFill>
              </a:rPr>
              <a:t>6)</a:t>
            </a:r>
            <a:endParaRPr lang="en-US" i="1" dirty="0" smtClean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>
                <a:solidFill>
                  <a:srgbClr val="C00000"/>
                </a:solidFill>
              </a:rPr>
              <a:t>	</a:t>
            </a:r>
            <a:r>
              <a:rPr lang="en-US" i="1" dirty="0" smtClean="0">
                <a:solidFill>
                  <a:srgbClr val="C00000"/>
                </a:solidFill>
              </a:rPr>
              <a:t>	            </a:t>
            </a:r>
            <a:r>
              <a:rPr lang="ru-RU" i="1" dirty="0" err="1" smtClean="0">
                <a:solidFill>
                  <a:srgbClr val="C00000"/>
                </a:solidFill>
              </a:rPr>
              <a:t>break</a:t>
            </a:r>
            <a:r>
              <a:rPr lang="ru-RU" i="1" dirty="0">
                <a:solidFill>
                  <a:srgbClr val="C00000"/>
                </a:solidFill>
              </a:rPr>
              <a:t>;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      </a:t>
            </a:r>
            <a:r>
              <a:rPr lang="ru-RU" i="1" dirty="0" err="1" smtClean="0">
                <a:solidFill>
                  <a:srgbClr val="C00000"/>
                </a:solidFill>
              </a:rPr>
              <a:t>Console.WriteLine</a:t>
            </a:r>
            <a:r>
              <a:rPr lang="ru-RU" i="1" dirty="0">
                <a:solidFill>
                  <a:srgbClr val="C00000"/>
                </a:solidFill>
              </a:rPr>
              <a:t>("{0}", i++) ;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</a:t>
            </a:r>
            <a:r>
              <a:rPr lang="ru-RU" i="1" dirty="0" smtClean="0">
                <a:solidFill>
                  <a:srgbClr val="C00000"/>
                </a:solidFill>
              </a:rPr>
              <a:t>}</a:t>
            </a:r>
            <a:endParaRPr lang="en-US" i="1" dirty="0" smtClean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 smtClean="0"/>
              <a:t>	</a:t>
            </a:r>
            <a:r>
              <a:rPr lang="ru-RU" b="1" i="1" dirty="0" smtClean="0"/>
              <a:t>Команда </a:t>
            </a:r>
            <a:r>
              <a:rPr lang="en-US" b="1" i="1" dirty="0"/>
              <a:t>continue</a:t>
            </a:r>
            <a:r>
              <a:rPr lang="en-US" dirty="0"/>
              <a:t> </a:t>
            </a:r>
            <a:r>
              <a:rPr lang="ru-RU" dirty="0"/>
              <a:t>прерывает лишь текущую итерацию, а не весь цикл:</a:t>
            </a:r>
          </a:p>
          <a:p>
            <a:pPr indent="0" algn="just">
              <a:buNone/>
            </a:pPr>
            <a:r>
              <a:rPr lang="en-US" i="1" dirty="0" smtClean="0"/>
              <a:t>		</a:t>
            </a:r>
            <a:r>
              <a:rPr lang="en-US" i="1" dirty="0" err="1" smtClean="0">
                <a:solidFill>
                  <a:srgbClr val="C00000"/>
                </a:solidFill>
              </a:rPr>
              <a:t>int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;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for </a:t>
            </a:r>
            <a:r>
              <a:rPr lang="en-US" i="1" dirty="0">
                <a:solidFill>
                  <a:srgbClr val="C00000"/>
                </a:solidFill>
              </a:rPr>
              <a:t>(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 = 1; 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 &lt;= 10; 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++)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{</a:t>
            </a:r>
            <a:endParaRPr lang="en-US" i="1" dirty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   if </a:t>
            </a:r>
            <a:r>
              <a:rPr lang="en-US" i="1" dirty="0">
                <a:solidFill>
                  <a:srgbClr val="C00000"/>
                </a:solidFill>
              </a:rPr>
              <a:t>((</a:t>
            </a:r>
            <a:r>
              <a:rPr lang="en-US" i="1" dirty="0" err="1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 % 2) == </a:t>
            </a:r>
            <a:r>
              <a:rPr lang="en-US" i="1" dirty="0" smtClean="0">
                <a:solidFill>
                  <a:srgbClr val="C00000"/>
                </a:solidFill>
              </a:rPr>
              <a:t>0)</a:t>
            </a:r>
          </a:p>
          <a:p>
            <a:pPr indent="0" algn="just">
              <a:buNone/>
            </a:pPr>
            <a:r>
              <a:rPr lang="en-US" i="1" dirty="0">
                <a:solidFill>
                  <a:srgbClr val="C00000"/>
                </a:solidFill>
              </a:rPr>
              <a:t>	</a:t>
            </a:r>
            <a:r>
              <a:rPr lang="en-US" i="1" dirty="0" smtClean="0">
                <a:solidFill>
                  <a:srgbClr val="C00000"/>
                </a:solidFill>
              </a:rPr>
              <a:t>	        continue</a:t>
            </a:r>
            <a:r>
              <a:rPr lang="en-US" i="1" dirty="0">
                <a:solidFill>
                  <a:srgbClr val="C00000"/>
                </a:solidFill>
              </a:rPr>
              <a:t>;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   </a:t>
            </a:r>
            <a:r>
              <a:rPr lang="en-US" i="1" dirty="0" err="1" smtClean="0">
                <a:solidFill>
                  <a:srgbClr val="C00000"/>
                </a:solidFill>
              </a:rPr>
              <a:t>Console.WriteLine</a:t>
            </a:r>
            <a:r>
              <a:rPr lang="en-US" i="1" dirty="0" smtClean="0">
                <a:solidFill>
                  <a:srgbClr val="C00000"/>
                </a:solidFill>
              </a:rPr>
              <a:t>(</a:t>
            </a:r>
            <a:r>
              <a:rPr lang="en-US" i="1" dirty="0" err="1" smtClean="0">
                <a:solidFill>
                  <a:srgbClr val="C00000"/>
                </a:solidFill>
              </a:rPr>
              <a:t>i</a:t>
            </a:r>
            <a:r>
              <a:rPr lang="en-US" i="1" dirty="0">
                <a:solidFill>
                  <a:srgbClr val="C00000"/>
                </a:solidFill>
              </a:rPr>
              <a:t>) ;</a:t>
            </a:r>
          </a:p>
          <a:p>
            <a:pPr indent="0" algn="just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}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070"/>
          </a:xfrm>
        </p:spPr>
        <p:txBody>
          <a:bodyPr>
            <a:noAutofit/>
          </a:bodyPr>
          <a:lstStyle/>
          <a:p>
            <a:r>
              <a:rPr lang="ru-RU" sz="4300" b="1" dirty="0">
                <a:latin typeface="Calibri" panose="020F0502020204030204" pitchFamily="34" charset="0"/>
              </a:rPr>
              <a:t>Прерывание циклов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612" y="1026367"/>
            <a:ext cx="11775233" cy="5728996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en-US" dirty="0" smtClean="0"/>
              <a:t>	</a:t>
            </a:r>
            <a:r>
              <a:rPr lang="ru-RU" dirty="0"/>
              <a:t>Третьим способом прерывания цикла является использование оператора </a:t>
            </a:r>
            <a:r>
              <a:rPr lang="en-US" b="1" i="1" dirty="0" err="1"/>
              <a:t>goto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600" i="1" dirty="0" smtClean="0">
                <a:latin typeface="Arial Narrow" panose="020B0606020202030204" pitchFamily="34" charset="0"/>
              </a:rPr>
              <a:t>	</a:t>
            </a:r>
            <a:r>
              <a:rPr lang="en-US" sz="2600" i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int</a:t>
            </a:r>
            <a:r>
              <a:rPr lang="en-US" sz="26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i</a:t>
            </a: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= 1;</a:t>
            </a:r>
          </a:p>
          <a:p>
            <a:pPr marL="457200" lvl="1" indent="0">
              <a:buNone/>
            </a:pP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  while (</a:t>
            </a:r>
            <a:r>
              <a:rPr lang="en-US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i</a:t>
            </a: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&lt;= 10)</a:t>
            </a:r>
          </a:p>
          <a:p>
            <a:pPr marL="457200" lvl="1" indent="0">
              <a:buNone/>
            </a:pP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      if (</a:t>
            </a:r>
            <a:r>
              <a:rPr lang="en-US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i</a:t>
            </a: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== 6)</a:t>
            </a:r>
          </a:p>
          <a:p>
            <a:pPr marL="457200" lvl="1" indent="0">
              <a:buNone/>
            </a:pP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</a:t>
            </a:r>
            <a:r>
              <a:rPr lang="en-US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goto</a:t>
            </a: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exitPoint</a:t>
            </a: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;</a:t>
            </a:r>
          </a:p>
          <a:p>
            <a:pPr marL="457200" lvl="1" indent="0">
              <a:buNone/>
            </a:pP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  </a:t>
            </a:r>
            <a:r>
              <a:rPr lang="en-US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Console.WriteLine</a:t>
            </a: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(" {0}", </a:t>
            </a:r>
            <a:r>
              <a:rPr lang="en-US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i</a:t>
            </a: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++);</a:t>
            </a:r>
          </a:p>
          <a:p>
            <a:pPr marL="457200" lvl="1" indent="0">
              <a:buNone/>
            </a:pPr>
            <a:r>
              <a:rPr lang="ru-RU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}</a:t>
            </a:r>
          </a:p>
          <a:p>
            <a:pPr marL="457200" lvl="1" indent="0">
              <a:buNone/>
            </a:pP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</a:t>
            </a:r>
            <a:r>
              <a:rPr lang="en-US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Console.WriteLine</a:t>
            </a: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("</a:t>
            </a:r>
            <a:r>
              <a:rPr lang="ru-RU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Этот код недостижим.");        </a:t>
            </a:r>
          </a:p>
          <a:p>
            <a:pPr marL="457200" lvl="1" indent="0">
              <a:buNone/>
            </a:pP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</a:t>
            </a:r>
            <a:r>
              <a:rPr lang="en-US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exitPoint</a:t>
            </a:r>
            <a:r>
              <a:rPr lang="en-US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ru-RU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</a:t>
            </a:r>
            <a:r>
              <a:rPr lang="ru-RU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Console</a:t>
            </a:r>
            <a:r>
              <a:rPr lang="ru-RU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.</a:t>
            </a:r>
            <a:r>
              <a:rPr lang="ru-RU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WriteLine</a:t>
            </a:r>
            <a:r>
              <a:rPr lang="ru-RU" sz="2600" i="1" dirty="0">
                <a:solidFill>
                  <a:srgbClr val="C00000"/>
                </a:solidFill>
                <a:latin typeface="Arial Narrow" panose="020B0606020202030204" pitchFamily="34" charset="0"/>
              </a:rPr>
              <a:t> ("Этот код выполняется после выхода из цикла оператором </a:t>
            </a:r>
            <a:r>
              <a:rPr lang="ru-RU" sz="2600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goto</a:t>
            </a:r>
            <a:r>
              <a:rPr lang="ru-RU" sz="26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.");</a:t>
            </a:r>
            <a:r>
              <a:rPr lang="en-US" dirty="0" smtClean="0"/>
              <a:t>	</a:t>
            </a:r>
          </a:p>
          <a:p>
            <a:pPr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Учтите, что выход из цикла с помощью оператора </a:t>
            </a:r>
            <a:r>
              <a:rPr lang="en-US" i="1" dirty="0" err="1" smtClean="0"/>
              <a:t>goto</a:t>
            </a:r>
            <a:r>
              <a:rPr lang="en-US" dirty="0" smtClean="0"/>
              <a:t> </a:t>
            </a:r>
            <a:r>
              <a:rPr lang="ru-RU" dirty="0" smtClean="0"/>
              <a:t>вполне допустим (хотя и не очень аккуратен), но недопустимо его применение для перехода внутрь цикла извне.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1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24</Words>
  <Application>Microsoft Office PowerPoint</Application>
  <PresentationFormat>Широкоэкранный</PresentationFormat>
  <Paragraphs>83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Тема Office</vt:lpstr>
      <vt:lpstr>Тема: Операторы цикла</vt:lpstr>
      <vt:lpstr>Циклы</vt:lpstr>
      <vt:lpstr>Циклы do</vt:lpstr>
      <vt:lpstr>Циклы while</vt:lpstr>
      <vt:lpstr>Циклы for</vt:lpstr>
      <vt:lpstr>Прерывание циклов</vt:lpstr>
      <vt:lpstr>Прерывание циклов</vt:lpstr>
      <vt:lpstr>Прерывание циклов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Введение в Microsoft Visual Studio</dc:title>
  <dc:creator>Аркабаев Нуркасым</dc:creator>
  <cp:lastModifiedBy>Аркабаев Нуркасым</cp:lastModifiedBy>
  <cp:revision>164</cp:revision>
  <dcterms:created xsi:type="dcterms:W3CDTF">2015-01-28T17:37:03Z</dcterms:created>
  <dcterms:modified xsi:type="dcterms:W3CDTF">2015-03-02T15:21:41Z</dcterms:modified>
</cp:coreProperties>
</file>