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80" r:id="rId3"/>
    <p:sldId id="282" r:id="rId4"/>
    <p:sldId id="283" r:id="rId5"/>
    <p:sldId id="284" r:id="rId6"/>
    <p:sldId id="285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66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7423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380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3728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7201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2194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850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2034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9412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9657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3928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3867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10/1/2019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9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9135" y="329784"/>
            <a:ext cx="10576794" cy="1326739"/>
          </a:xfr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Autofit/>
          </a:bodyPr>
          <a:lstStyle/>
          <a:p>
            <a:r>
              <a:rPr lang="ky-KG" sz="44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НААР. </a:t>
            </a:r>
            <a:r>
              <a:rPr lang="ru-RU" sz="44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основной образовательной программой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2838" y="5932029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530B8C7-DC5D-4206-B7D0-8FCC64492119}"/>
              </a:ext>
            </a:extLst>
          </p:cNvPr>
          <p:cNvSpPr/>
          <p:nvPr/>
        </p:nvSpPr>
        <p:spPr>
          <a:xfrm>
            <a:off x="1199214" y="1894079"/>
            <a:ext cx="106967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AC01293-BD8E-4BB8-962B-98E3193E4A9D}"/>
              </a:ext>
            </a:extLst>
          </p:cNvPr>
          <p:cNvSpPr/>
          <p:nvPr/>
        </p:nvSpPr>
        <p:spPr>
          <a:xfrm>
            <a:off x="1319135" y="1894079"/>
            <a:ext cx="104710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	Успешность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реализации основной </a:t>
            </a:r>
            <a:r>
              <a:rPr lang="ru-RU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обра-зовательной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программы определяется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в первую очередь, на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основе 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планомерной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600" b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целе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-направленной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эффективной реализации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целей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плана развития основной образовательной программы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которые, соответственно, должны быть в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наличии у каждой основной образовательной программы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0272502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EE24B5-9D49-4622-8B43-FCAEC4AF6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145"/>
            <a:ext cx="10938164" cy="47936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000" dirty="0"/>
              <a:t>7). Каким образом были использованы результаты анализа ресурсов при разработке плана развития ООП?</a:t>
            </a:r>
          </a:p>
          <a:p>
            <a:pPr marL="0" lvl="0" indent="0">
              <a:buNone/>
            </a:pPr>
            <a:r>
              <a:rPr lang="ru-RU" sz="3000" dirty="0"/>
              <a:t>8). Каким образом оценивается результативность деятельности программы - что именно оценивается, каковы критерии и индикаторы, с чем они связаны: скорее с деятельностью подразделений и должностных лиц или с процессами, которые могут охватывать несколько подразделений и должностных лиц?</a:t>
            </a:r>
          </a:p>
          <a:p>
            <a:pPr marL="0" lvl="0" indent="0">
              <a:buNone/>
            </a:pPr>
            <a:r>
              <a:rPr lang="ru-RU" sz="3000" dirty="0"/>
              <a:t>9). Какие механизмы планирования используются руководством программы? Что планируется, с какой целью, как и каковы результаты, эффекты планирования?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38015592-9B6A-435C-9BBA-E0AB593C5F5F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10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066B498-C506-4481-8771-D9B8C1B82BE8}"/>
              </a:ext>
            </a:extLst>
          </p:cNvPr>
          <p:cNvSpPr txBox="1">
            <a:spLocks/>
          </p:cNvSpPr>
          <p:nvPr/>
        </p:nvSpPr>
        <p:spPr>
          <a:xfrm>
            <a:off x="1911926" y="167961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1.6.</a:t>
            </a:r>
          </a:p>
        </p:txBody>
      </p:sp>
    </p:spTree>
    <p:extLst>
      <p:ext uri="{BB962C8B-B14F-4D97-AF65-F5344CB8AC3E}">
        <p14:creationId xmlns:p14="http://schemas.microsoft.com/office/powerpoint/2010/main" val="107686323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06E745-A89D-4BBC-940E-787C283D7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6182"/>
            <a:ext cx="10785764" cy="5221558"/>
          </a:xfrm>
        </p:spPr>
        <p:txBody>
          <a:bodyPr/>
          <a:lstStyle/>
          <a:p>
            <a:pPr marL="0" lvl="0" indent="0">
              <a:buNone/>
            </a:pPr>
            <a:r>
              <a:rPr lang="ru-RU" sz="3200" dirty="0"/>
              <a:t>10). Какие механизмы развития налажены на программе - что развивается, как и почему именно так, каковы цели развития и результаты? Как понимается деятельность по развитию? Каковы результаты этой деятельности?</a:t>
            </a:r>
          </a:p>
          <a:p>
            <a:pPr marL="0" lvl="0" indent="0">
              <a:buNone/>
            </a:pPr>
            <a:r>
              <a:rPr lang="ru-RU" sz="3200" dirty="0"/>
              <a:t>11). Каким образом программа обеспечивает постоянное улучшение процессов, в том числе процесса управления программой?</a:t>
            </a:r>
          </a:p>
          <a:p>
            <a:pPr marL="0" lvl="0" indent="0">
              <a:buNone/>
            </a:pPr>
            <a:r>
              <a:rPr lang="ru-RU" sz="3200" dirty="0"/>
              <a:t>12). Как данные исследований используются в процессе управления программой/вузом?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8B600D8D-AB82-499F-A745-3BE9E526908C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11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0A5B0DC-A0F4-4A7E-A92B-4368352B06D4}"/>
              </a:ext>
            </a:extLst>
          </p:cNvPr>
          <p:cNvSpPr txBox="1">
            <a:spLocks/>
          </p:cNvSpPr>
          <p:nvPr/>
        </p:nvSpPr>
        <p:spPr>
          <a:xfrm>
            <a:off x="1911926" y="167961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1.6.</a:t>
            </a:r>
          </a:p>
        </p:txBody>
      </p:sp>
    </p:spTree>
    <p:extLst>
      <p:ext uri="{BB962C8B-B14F-4D97-AF65-F5344CB8AC3E}">
        <p14:creationId xmlns:p14="http://schemas.microsoft.com/office/powerpoint/2010/main" val="183569524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C91BC7-569C-4F3A-990B-3BD1AC23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0145"/>
            <a:ext cx="10577945" cy="490451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200" dirty="0"/>
              <a:t>12). Какие механизмы отчётности налажены на программе, которые помогают руководству следить за развитием внутренней обстановки, в частности, за претворением плана развития ООП в жизнь?</a:t>
            </a:r>
          </a:p>
          <a:p>
            <a:pPr marL="0" lvl="0" indent="0">
              <a:buNone/>
            </a:pPr>
            <a:r>
              <a:rPr lang="ru-RU" sz="3200" dirty="0"/>
              <a:t>13). Как используются результаты этой отчётности для проведения изменений на программе?</a:t>
            </a:r>
          </a:p>
          <a:p>
            <a:pPr marL="0" indent="0">
              <a:buNone/>
            </a:pPr>
            <a:r>
              <a:rPr lang="ru-RU" sz="3200" dirty="0"/>
              <a:t>14). Каким образом происходит корректировка плана развития ООП в случае выявления несоответствия реальной обстановки изначальным планам?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22E98A7B-B1DE-498E-BDFD-13EED78605A3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12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BA3C20F-543A-4AA5-A76C-7E0BC797F2C6}"/>
              </a:ext>
            </a:extLst>
          </p:cNvPr>
          <p:cNvSpPr txBox="1">
            <a:spLocks/>
          </p:cNvSpPr>
          <p:nvPr/>
        </p:nvSpPr>
        <p:spPr>
          <a:xfrm>
            <a:off x="1911926" y="167961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1.6.</a:t>
            </a:r>
          </a:p>
        </p:txBody>
      </p:sp>
    </p:spTree>
    <p:extLst>
      <p:ext uri="{BB962C8B-B14F-4D97-AF65-F5344CB8AC3E}">
        <p14:creationId xmlns:p14="http://schemas.microsoft.com/office/powerpoint/2010/main" val="119195386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529FFE-1BF7-475C-8825-F0188B069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91"/>
            <a:ext cx="10841182" cy="5084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1.7. Руководство ООП должно привлекать представителей групп заинтересованных лиц, в том числе работодателей, обучающихся и ППС к формированию плана развития ООП</a:t>
            </a:r>
          </a:p>
          <a:p>
            <a:pPr marL="0" lvl="0" indent="0">
              <a:buNone/>
            </a:pPr>
            <a:r>
              <a:rPr lang="ru-RU" sz="3200" dirty="0"/>
              <a:t>1). Какую роль сыграли заинтересованные лица при составлении, формировании плана развития ООП?</a:t>
            </a:r>
          </a:p>
          <a:p>
            <a:pPr marL="0" indent="0">
              <a:buNone/>
            </a:pPr>
            <a:r>
              <a:rPr lang="ru-RU" sz="3200" dirty="0"/>
              <a:t>2). Каким образом отбирались заинтересованные лица для участия в формировании плана развития ООП? Каким образом 00 гарантировала репрезентативность (соответствие интересов отдельного представителя группы и группы в целом) тех или иных групп заинтересованных лиц?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167A408-9869-4414-B3D8-18D9409D92B5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13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284E6BA-CC2D-43D1-AD82-B014445A0156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1.7.</a:t>
            </a:r>
          </a:p>
        </p:txBody>
      </p:sp>
    </p:spTree>
    <p:extLst>
      <p:ext uri="{BB962C8B-B14F-4D97-AF65-F5344CB8AC3E}">
        <p14:creationId xmlns:p14="http://schemas.microsoft.com/office/powerpoint/2010/main" val="124806428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1EEF8D-8770-4BAF-836E-2156422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8691"/>
            <a:ext cx="10515600" cy="45282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400" dirty="0"/>
              <a:t>3). Каким образом ОО гарантирует, что все заинтересованные лица имеют возможность повлиять на содержание плана развития ООП?</a:t>
            </a:r>
          </a:p>
          <a:p>
            <a:pPr marL="0" indent="0">
              <a:buNone/>
            </a:pPr>
            <a:r>
              <a:rPr lang="ru-RU" sz="3400" dirty="0"/>
              <a:t>4). Имели ли заинтересованные лица право голоса при утверждении плана? Имеются ли документы, свидетельствующие о наличии голосов против утверждения плана?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EAFB2006-ACA1-4DFF-8675-A7E301C810DF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14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199ADC3-923D-47E8-8468-7329006F84EA}"/>
              </a:ext>
            </a:extLst>
          </p:cNvPr>
          <p:cNvSpPr txBox="1">
            <a:spLocks/>
          </p:cNvSpPr>
          <p:nvPr/>
        </p:nvSpPr>
        <p:spPr>
          <a:xfrm>
            <a:off x="1873827" y="10247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1.7.</a:t>
            </a:r>
          </a:p>
        </p:txBody>
      </p:sp>
    </p:spTree>
    <p:extLst>
      <p:ext uri="{BB962C8B-B14F-4D97-AF65-F5344CB8AC3E}">
        <p14:creationId xmlns:p14="http://schemas.microsoft.com/office/powerpoint/2010/main" val="111472695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636B37-46DA-4C0F-B23F-56CE1D617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60764"/>
            <a:ext cx="11035146" cy="516774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	1.8. Руководство ООП должно продемонстрировать индивидуальность и уникальность плана развития ООП, его согласованность с национальными приоритетами развития и стратегией развития организация образования.</a:t>
            </a:r>
          </a:p>
          <a:p>
            <a:pPr marL="0" lvl="0" indent="0">
              <a:buNone/>
            </a:pPr>
            <a:r>
              <a:rPr lang="ru-RU" dirty="0"/>
              <a:t>1). Как разрабатывался план развития ООП - насколько он соответствует тенденциям в бизнес-сообществе?</a:t>
            </a:r>
          </a:p>
          <a:p>
            <a:pPr marL="0" lvl="0" indent="0">
              <a:buNone/>
            </a:pPr>
            <a:r>
              <a:rPr lang="ru-RU" dirty="0"/>
              <a:t>2). Насколько он согласован со стратегическими документами ОО и как это можно подтвердить?</a:t>
            </a:r>
          </a:p>
          <a:p>
            <a:pPr marL="0" lvl="0" indent="0">
              <a:buNone/>
            </a:pPr>
            <a:r>
              <a:rPr lang="ru-RU" dirty="0"/>
              <a:t>3). На удовлетворение чьих потребностей направлена ООП?</a:t>
            </a:r>
          </a:p>
          <a:p>
            <a:pPr marL="0" indent="0">
              <a:buNone/>
            </a:pPr>
            <a:r>
              <a:rPr lang="ru-RU" dirty="0"/>
              <a:t>4). Каким образом руководство ООП соотносит свой план развития ООП с образовательной политикой?</a:t>
            </a:r>
            <a:endParaRPr lang="ru-RU" b="1" dirty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B13EEB71-0104-4F5E-8A42-18192C91761F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15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6FA70F5-E809-4C5E-976A-84070399112E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1.8.</a:t>
            </a:r>
          </a:p>
        </p:txBody>
      </p:sp>
    </p:spTree>
    <p:extLst>
      <p:ext uri="{BB962C8B-B14F-4D97-AF65-F5344CB8AC3E}">
        <p14:creationId xmlns:p14="http://schemas.microsoft.com/office/powerpoint/2010/main" val="176270577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668696-FB8B-4086-8296-326D63FD8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055"/>
            <a:ext cx="10744200" cy="515389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400" dirty="0"/>
              <a:t>5). Как проводился анализ соответствия плана развития ООП на соответствие национальным приоритетам развития, стратегии 00? Каким национальным приоритетам соответствуют стратегические документы и как?</a:t>
            </a:r>
          </a:p>
          <a:p>
            <a:pPr marL="0" lvl="0" indent="0">
              <a:buNone/>
            </a:pPr>
            <a:r>
              <a:rPr lang="ru-RU" sz="3400" dirty="0"/>
              <a:t>6). Почему именно эти приоритеты и стратегические цели нашли отражение в ООП?</a:t>
            </a:r>
          </a:p>
          <a:p>
            <a:pPr marL="0" lvl="0" indent="0">
              <a:buNone/>
            </a:pPr>
            <a:r>
              <a:rPr lang="ru-RU" sz="3400" dirty="0"/>
              <a:t>7). Какие стратегические цели 00 реализует план развития ООП?</a:t>
            </a:r>
          </a:p>
          <a:p>
            <a:pPr marL="0" lvl="0" indent="0">
              <a:buNone/>
            </a:pPr>
            <a:r>
              <a:rPr lang="ru-RU" sz="3400" dirty="0"/>
              <a:t>8). В чем состоит уникальность аккредитуемых программ бизнес-образования?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0AD3140-3308-4DF6-B351-FAB9AB13732D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16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6380A8F-5AC0-48C4-A843-6BDF98FB9500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1.8.</a:t>
            </a:r>
          </a:p>
        </p:txBody>
      </p:sp>
    </p:spTree>
    <p:extLst>
      <p:ext uri="{BB962C8B-B14F-4D97-AF65-F5344CB8AC3E}">
        <p14:creationId xmlns:p14="http://schemas.microsoft.com/office/powerpoint/2010/main" val="330271855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258768-9D3D-4799-ADCC-51536AE02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636"/>
            <a:ext cx="10896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	1.9. Вуз должен продемонстрировать четкое определение ответственных за бизнес-процессы в рамках ООП, однозначного распределения должностных обязанностей персонала, разграничения функций коллегиальных органов.</a:t>
            </a:r>
          </a:p>
          <a:p>
            <a:pPr marL="0" lvl="0" indent="0">
              <a:buNone/>
            </a:pPr>
            <a:r>
              <a:rPr lang="ru-RU" dirty="0"/>
              <a:t>1). Опишите изменения в системе внутренних нормативных документов. Какие новые документы были разработаны? Какие были переработаны? Приведите перечень и краткое описание действующих?</a:t>
            </a:r>
          </a:p>
          <a:p>
            <a:pPr marL="0" indent="0">
              <a:buNone/>
            </a:pPr>
            <a:r>
              <a:rPr lang="ru-RU" dirty="0"/>
              <a:t>2). Имеется ли в вузе исчерпывающая база данных внутренних и внешних нормативно-правовых актов, регулирующих все основные бизнес-процессы (в т.ч. управление образовательной деятельностью)? Кто имеет доступ к этим документам и почему только эти лица? Как узнают содержание положений те, кто не имеет доступа к ним через базу данных?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397D6B1F-B012-4A8D-AEBA-851C4CED01C5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17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6968433-4E27-4E45-B9E7-8D5A59B8FAD8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1.9.</a:t>
            </a:r>
          </a:p>
        </p:txBody>
      </p:sp>
    </p:spTree>
    <p:extLst>
      <p:ext uri="{BB962C8B-B14F-4D97-AF65-F5344CB8AC3E}">
        <p14:creationId xmlns:p14="http://schemas.microsoft.com/office/powerpoint/2010/main" val="29999354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BC9107-08B0-4B4A-8B15-C9E07C1E6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19200"/>
            <a:ext cx="10868892" cy="5181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200" dirty="0"/>
              <a:t>3). Каким образом изменения НПА влекут за собой изменение перечня и содержания документов, регламентирующих бизнес-процессы?</a:t>
            </a:r>
          </a:p>
          <a:p>
            <a:pPr marL="0" lvl="0" indent="0">
              <a:buNone/>
            </a:pPr>
            <a:r>
              <a:rPr lang="ru-RU" sz="3200" dirty="0"/>
              <a:t>4). Существуют ли бизнес-процессы специфичные для аккредитуемой ООП? Опишите их. В каких документах они отражены?</a:t>
            </a:r>
          </a:p>
          <a:p>
            <a:pPr marL="0" lvl="0" indent="0">
              <a:buNone/>
            </a:pPr>
            <a:r>
              <a:rPr lang="ru-RU" sz="3200" dirty="0"/>
              <a:t>5). Опишите механизм распределения ответственности. Продемонстрируйте однозначность распределения ответственности в ходе реализации ООП.</a:t>
            </a:r>
          </a:p>
          <a:p>
            <a:pPr marL="0" indent="0">
              <a:buNone/>
            </a:pPr>
            <a:r>
              <a:rPr lang="ru-RU" sz="3200" dirty="0"/>
              <a:t>6). Каким образом осуществляется делегирование полномочий в ходе реализации ООП?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9E9ACE0-96C7-4EC7-AE3F-1EEC38F17F84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18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D14FDB6-1CA2-4FCD-92BE-59AF9F8DE035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1.9.</a:t>
            </a:r>
          </a:p>
        </p:txBody>
      </p:sp>
    </p:spTree>
    <p:extLst>
      <p:ext uri="{BB962C8B-B14F-4D97-AF65-F5344CB8AC3E}">
        <p14:creationId xmlns:p14="http://schemas.microsoft.com/office/powerpoint/2010/main" val="121814473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1349BCF-F559-4FD7-9BAB-A5A24B190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7" y="1191490"/>
            <a:ext cx="11360727" cy="534624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/>
              <a:t>	1.10. Руководство ООП должно представить доказательства прозрачности системы управления основной образовательной программой.</a:t>
            </a:r>
          </a:p>
          <a:p>
            <a:pPr marL="0" lvl="0" indent="0" algn="just">
              <a:buNone/>
            </a:pPr>
            <a:r>
              <a:rPr lang="ru-RU" dirty="0"/>
              <a:t>	1). Что знают обучающиеся о деятельности руководителей, о руководителях вуза и ООП, о принятых решениях коллегиальных органов, как официальная информация распространяется в вузе и каким образом вуз может гарантировать, что все заинтересованные группы при желании могут найти интересующую их информацию, какая информация является доступной, какая является закрытой и почему?</a:t>
            </a:r>
          </a:p>
          <a:p>
            <a:pPr marL="0" lvl="0" indent="0" algn="just">
              <a:buNone/>
            </a:pPr>
            <a:r>
              <a:rPr lang="ru-RU" dirty="0"/>
              <a:t>	2). Имеется ли у программы/в вузе политика конфиденциальности? Какие документы и информация считаются конфиденциальными?</a:t>
            </a:r>
          </a:p>
          <a:p>
            <a:pPr marL="0" indent="0" algn="just">
              <a:buNone/>
            </a:pPr>
            <a:r>
              <a:rPr lang="ru-RU" dirty="0"/>
              <a:t>	3). Каким образом обеспечивается доступность протоколов заседаний коллегиальных органов, положения об организации работы этих органов, повестка заседаний, приказы руководителей и т.п.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7917FE36-D67E-444F-A655-98FD940ECDEC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19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3616D50-D95B-4F07-908E-15B1CD4E8C6D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1.10.</a:t>
            </a:r>
          </a:p>
        </p:txBody>
      </p:sp>
    </p:spTree>
    <p:extLst>
      <p:ext uri="{BB962C8B-B14F-4D97-AF65-F5344CB8AC3E}">
        <p14:creationId xmlns:p14="http://schemas.microsoft.com/office/powerpoint/2010/main" val="2340955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FC4C66-9AB7-4A9B-AF4E-1F8A48069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2" y="1330036"/>
            <a:ext cx="10548731" cy="5207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</a:rPr>
              <a:t>	Оценке должны подвергнуться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план развития ООП</a:t>
            </a:r>
            <a:r>
              <a:rPr lang="ru-RU" sz="4000" b="1" dirty="0">
                <a:latin typeface="Times New Roman" panose="02020603050405020304" pitchFamily="18" charset="0"/>
              </a:rPr>
              <a:t>, ее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цели</a:t>
            </a:r>
            <a:r>
              <a:rPr lang="ru-RU" sz="4000" b="1" dirty="0">
                <a:latin typeface="Times New Roman" panose="02020603050405020304" pitchFamily="18" charset="0"/>
              </a:rPr>
              <a:t>,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механизм формирования плана</a:t>
            </a:r>
            <a:r>
              <a:rPr lang="ru-RU" sz="4000" b="1" dirty="0">
                <a:latin typeface="Times New Roman" panose="02020603050405020304" pitchFamily="18" charset="0"/>
              </a:rPr>
              <a:t> и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целей программы</a:t>
            </a:r>
            <a:r>
              <a:rPr lang="ru-RU" sz="4000" b="1" dirty="0">
                <a:latin typeface="Times New Roman" panose="02020603050405020304" pitchFamily="18" charset="0"/>
              </a:rPr>
              <a:t>, механизм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распространения информации </a:t>
            </a:r>
            <a:r>
              <a:rPr lang="ru-RU" sz="4000" b="1" dirty="0">
                <a:latin typeface="Times New Roman" panose="02020603050405020304" pitchFamily="18" charset="0"/>
              </a:rPr>
              <a:t>о плане и целях программы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среди заинтересованных групп</a:t>
            </a:r>
            <a:r>
              <a:rPr lang="ru-RU" sz="4000" b="1" dirty="0">
                <a:latin typeface="Times New Roman" panose="02020603050405020304" pitchFamily="18" charset="0"/>
              </a:rPr>
              <a:t>, механизм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ресурсного обеспечения программы </a:t>
            </a:r>
            <a:r>
              <a:rPr lang="ru-RU" sz="4000" b="1" dirty="0">
                <a:latin typeface="Times New Roman" panose="02020603050405020304" pitchFamily="18" charset="0"/>
              </a:rPr>
              <a:t>и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структура управления программы</a:t>
            </a:r>
            <a:r>
              <a:rPr lang="ru-RU" sz="4000" b="1" dirty="0">
                <a:latin typeface="Times New Roman" panose="02020603050405020304" pitchFamily="18" charset="0"/>
              </a:rPr>
              <a:t>, которая призвана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реализовать план развития</a:t>
            </a:r>
            <a:r>
              <a:rPr lang="ru-RU" sz="4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CEA61B2-DFED-4A85-8BC5-ACD0F6C92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7674" y="320261"/>
            <a:ext cx="6567054" cy="72155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развития ООП</a:t>
            </a:r>
          </a:p>
        </p:txBody>
      </p:sp>
      <p:sp>
        <p:nvSpPr>
          <p:cNvPr id="10" name="Скругленный прямоугольник 3">
            <a:extLst>
              <a:ext uri="{FF2B5EF4-FFF2-40B4-BE49-F238E27FC236}">
                <a16:creationId xmlns:a16="http://schemas.microsoft.com/office/drawing/2014/main" id="{AE12DB2B-568A-4B60-9242-E05F530599DE}"/>
              </a:ext>
            </a:extLst>
          </p:cNvPr>
          <p:cNvSpPr/>
          <p:nvPr/>
        </p:nvSpPr>
        <p:spPr>
          <a:xfrm>
            <a:off x="162838" y="140829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2319397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676E39-F4CD-4262-98B0-156788064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1205344"/>
            <a:ext cx="11333018" cy="53323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sz="3200" b="1" dirty="0"/>
              <a:t>1.11. Руководство ООП должно продемонстрировать успешное функционирование внутренней системы гарантии качества ООП, включающей ее проектирование, управление и мониторинг, их улучшение, принятие решений на основе фактов.</a:t>
            </a:r>
          </a:p>
          <a:p>
            <a:pPr marL="0" indent="0" algn="just">
              <a:buNone/>
            </a:pPr>
            <a:r>
              <a:rPr lang="ru-RU" sz="3200" dirty="0"/>
              <a:t>	1). Какова на данный момент логика принятия решений коллегиальными органами, руководством программы, руководителями подразделений - исходя из чего принимаются решения? Зафиксировано ли это во внутренних нормативных актах ОО? Продемонстрируйте на основе документов, как принимаются решения - исходя из какой информации, фактов, анализа и т.п.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4C8D17A-99F5-4BD8-B506-E8562E151FE4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20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A9CD62E-41B6-4153-9658-75D2B43F3B49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1.11.</a:t>
            </a:r>
          </a:p>
        </p:txBody>
      </p:sp>
    </p:spTree>
    <p:extLst>
      <p:ext uri="{BB962C8B-B14F-4D97-AF65-F5344CB8AC3E}">
        <p14:creationId xmlns:p14="http://schemas.microsoft.com/office/powerpoint/2010/main" val="2197075903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3B8F66-AC39-4493-9958-64678DC7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7018"/>
            <a:ext cx="10605655" cy="4973782"/>
          </a:xfrm>
        </p:spPr>
        <p:txBody>
          <a:bodyPr/>
          <a:lstStyle/>
          <a:p>
            <a:pPr marL="0" lvl="0" indent="0">
              <a:buNone/>
            </a:pPr>
            <a:r>
              <a:rPr lang="ru-RU" sz="4000" dirty="0"/>
              <a:t>2). Опишите механизмы действующей на программе/в вузе системы гарантии качества.</a:t>
            </a:r>
          </a:p>
          <a:p>
            <a:pPr marL="0" lvl="0" indent="0">
              <a:buNone/>
            </a:pPr>
            <a:r>
              <a:rPr lang="ru-RU" sz="4000" dirty="0"/>
              <a:t>3). Какие факты могут подтвердить, что руководство программы может гарантировать качество обучения на программе - на основе каких фактов, механизмов, статистики и т.п.?</a:t>
            </a:r>
          </a:p>
          <a:p>
            <a:pPr marL="0" lvl="0" indent="0">
              <a:buNone/>
            </a:pPr>
            <a:r>
              <a:rPr lang="ru-RU" sz="4000" dirty="0"/>
              <a:t>4). Каким образом обеспечивается ее постоянное улучшение?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02402E4A-1082-468F-899F-FBA59F4A2349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21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B1848A3-13F4-45B3-A89F-FA7906027848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2267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1.11.</a:t>
            </a:r>
          </a:p>
        </p:txBody>
      </p:sp>
    </p:spTree>
    <p:extLst>
      <p:ext uri="{BB962C8B-B14F-4D97-AF65-F5344CB8AC3E}">
        <p14:creationId xmlns:p14="http://schemas.microsoft.com/office/powerpoint/2010/main" val="1523292363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687FEB6-E850-43BD-BB27-891B3DBDF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5" y="1246908"/>
            <a:ext cx="11055926" cy="5290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400" b="1" dirty="0"/>
              <a:t>1.12. Руководство ООП должно осуществлять управление рисками.</a:t>
            </a:r>
            <a:endParaRPr lang="ru-RU" sz="3400" dirty="0"/>
          </a:p>
          <a:p>
            <a:pPr marL="0" lvl="0" indent="0" algn="just">
              <a:buNone/>
            </a:pPr>
            <a:r>
              <a:rPr lang="ru-RU" sz="3600" dirty="0"/>
              <a:t>1). Каким образом руководство ООП выявляет и систематизирует риски?</a:t>
            </a:r>
          </a:p>
          <a:p>
            <a:pPr marL="0" lvl="0" indent="0">
              <a:buNone/>
            </a:pPr>
            <a:r>
              <a:rPr lang="ru-RU" sz="3600" dirty="0"/>
              <a:t>2). Приведите пример выявленных рисков. Какие меры принимаются по их устранению?</a:t>
            </a:r>
          </a:p>
          <a:p>
            <a:pPr marL="0" lvl="0" indent="0" algn="just">
              <a:buNone/>
            </a:pPr>
            <a:r>
              <a:rPr lang="ru-RU" sz="3600" dirty="0"/>
              <a:t>3). Каким образом руководство программы выявляет, анализирует и оценивает потенциальные риски для организации и для её отдельных видов деятельности?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CE4A8624-180A-432A-B0F3-960EC94FA944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22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8FBEBA7-BD07-4A2B-91FF-8D0DA70FB98D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2267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1.12.</a:t>
            </a:r>
          </a:p>
        </p:txBody>
      </p:sp>
    </p:spTree>
    <p:extLst>
      <p:ext uri="{BB962C8B-B14F-4D97-AF65-F5344CB8AC3E}">
        <p14:creationId xmlns:p14="http://schemas.microsoft.com/office/powerpoint/2010/main" val="3636104662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53B0A9-8C92-4A50-87F4-C08826293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744"/>
            <a:ext cx="10550236" cy="5179995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4600" dirty="0"/>
              <a:t>4). Что такое риск для программы? Например, как оценивается риск снижения количества или качества контингента обучающихся, ППС программы? </a:t>
            </a:r>
            <a:r>
              <a:rPr lang="ru-RU" sz="4600" dirty="0" err="1"/>
              <a:t>Разра-батываются</a:t>
            </a:r>
            <a:r>
              <a:rPr lang="ru-RU" sz="4600" dirty="0"/>
              <a:t> ли планы по снижению влияния этих рисков? Как? Кем? На основе каких принципов, схем?</a:t>
            </a:r>
          </a:p>
          <a:p>
            <a:pPr marL="0" lvl="0" indent="0" algn="just">
              <a:buNone/>
            </a:pPr>
            <a:r>
              <a:rPr lang="ru-RU" sz="4600" dirty="0"/>
              <a:t>5). Какие изменения внутренней и внешней среды влияют на управления ООП?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772B33EF-3BB0-4775-9DBB-CED107593F90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23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DDDE31F-02DB-4F8E-8650-50445A603631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2267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1.12.</a:t>
            </a:r>
          </a:p>
        </p:txBody>
      </p:sp>
    </p:spTree>
    <p:extLst>
      <p:ext uri="{BB962C8B-B14F-4D97-AF65-F5344CB8AC3E}">
        <p14:creationId xmlns:p14="http://schemas.microsoft.com/office/powerpoint/2010/main" val="4053631511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EEA032-EC9C-440D-A68E-67F959F38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7" y="1260764"/>
            <a:ext cx="11152909" cy="527697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4000" dirty="0"/>
              <a:t>6). Какие исследования внутренней и внешней среды проводятся в вузе? Какова их частота? Какие из них касаются ООП?</a:t>
            </a:r>
          </a:p>
          <a:p>
            <a:pPr marL="0" lvl="0" indent="0">
              <a:buNone/>
            </a:pPr>
            <a:r>
              <a:rPr lang="ru-RU" sz="4000" dirty="0"/>
              <a:t>7). Каким образом на основе анализа информации выявляются и прогнозируются  риски?</a:t>
            </a:r>
          </a:p>
          <a:p>
            <a:pPr marL="0" lvl="0" indent="0">
              <a:buNone/>
            </a:pPr>
            <a:r>
              <a:rPr lang="ru-RU" sz="4000" dirty="0"/>
              <a:t>8). Какие методы анализа для этого используются?</a:t>
            </a:r>
          </a:p>
          <a:p>
            <a:pPr marL="0" lvl="0" indent="0">
              <a:buNone/>
            </a:pPr>
            <a:r>
              <a:rPr lang="ru-RU" sz="4000" dirty="0"/>
              <a:t>9). Приведите примеры подобного анализа.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7DD6EA02-7FAE-497D-B9CA-200CF84C39BE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24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CB0ACD2-B84E-4034-9A11-3AAE3F07680A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2267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1.12.</a:t>
            </a:r>
          </a:p>
        </p:txBody>
      </p:sp>
    </p:spTree>
    <p:extLst>
      <p:ext uri="{BB962C8B-B14F-4D97-AF65-F5344CB8AC3E}">
        <p14:creationId xmlns:p14="http://schemas.microsoft.com/office/powerpoint/2010/main" val="4098329025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C941CD-69BD-476A-811E-FA41535FD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09" y="1246908"/>
            <a:ext cx="11236036" cy="52908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400" b="1" dirty="0"/>
              <a:t>	1.13. Руководство ООП должно обеспечить участие представителей заинтересованных лиц (работодателей, ППС, обучающихся) в составе коллегиальных органов управления основной образовательной программой, а также их репрезентативность при принятии решений по вопросам управления основной образовательной программой.</a:t>
            </a:r>
          </a:p>
          <a:p>
            <a:pPr marL="0" lvl="0" indent="0">
              <a:buNone/>
            </a:pPr>
            <a:r>
              <a:rPr lang="ru-RU" sz="3200" dirty="0"/>
              <a:t>1). Какие органы управляют ООП?</a:t>
            </a:r>
          </a:p>
          <a:p>
            <a:pPr marL="0" lvl="0" indent="0">
              <a:buNone/>
            </a:pPr>
            <a:r>
              <a:rPr lang="ru-RU" sz="3200" dirty="0"/>
              <a:t>2). Имеются ли в составе органов, управляющих ООП, представители работодателей, студенчества, преподавателей, сотрудников?</a:t>
            </a:r>
          </a:p>
          <a:p>
            <a:pPr marL="0" indent="0">
              <a:buNone/>
            </a:pPr>
            <a:endParaRPr lang="ru-RU" sz="3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10BF66E3-F4B7-4B1C-B945-D188BCCA52C8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25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5AAED89-5FAE-4C96-9899-C1DB0B67A329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2267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1.13.</a:t>
            </a:r>
          </a:p>
        </p:txBody>
      </p:sp>
    </p:spTree>
    <p:extLst>
      <p:ext uri="{BB962C8B-B14F-4D97-AF65-F5344CB8AC3E}">
        <p14:creationId xmlns:p14="http://schemas.microsoft.com/office/powerpoint/2010/main" val="3039994038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4D9457-EF91-47A5-9ADC-55DDD49F6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7" y="1371600"/>
            <a:ext cx="11222183" cy="51661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200" dirty="0"/>
              <a:t>3). Каким образом они выбирались или назначались для участия в этих органах?</a:t>
            </a:r>
          </a:p>
          <a:p>
            <a:pPr marL="0" lvl="0" indent="0">
              <a:buNone/>
            </a:pPr>
            <a:r>
              <a:rPr lang="ru-RU" sz="3200" dirty="0"/>
              <a:t>4). Имеют ли эти участники право голоса?</a:t>
            </a:r>
          </a:p>
          <a:p>
            <a:pPr marL="0" lvl="0" indent="0">
              <a:buNone/>
            </a:pPr>
            <a:r>
              <a:rPr lang="ru-RU" sz="3200" dirty="0"/>
              <a:t>5). Продемонстрируйте примеры их активного участия в работе заседаний коллегиальных органов.</a:t>
            </a:r>
          </a:p>
          <a:p>
            <a:pPr marL="0" lvl="0" indent="0">
              <a:buNone/>
            </a:pPr>
            <a:r>
              <a:rPr lang="ru-RU" sz="3200" dirty="0"/>
              <a:t>6). Какова цель привлечения этих участников к работе коллегиального органа?</a:t>
            </a:r>
          </a:p>
          <a:p>
            <a:pPr marL="0" lvl="0" indent="0">
              <a:buNone/>
            </a:pPr>
            <a:r>
              <a:rPr lang="ru-RU" sz="3200" dirty="0"/>
              <a:t>7). Каким образом руководство программы гарантирует репрезентативность заинтересованных лиц, участвующих в формировании и пересмотре плана развития ООП?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2E42612D-05A4-47E9-8BCE-36CB2A3F65B7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26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3DB81D8-AD63-40AB-8515-589DC4A21755}"/>
              </a:ext>
            </a:extLst>
          </p:cNvPr>
          <p:cNvSpPr txBox="1">
            <a:spLocks/>
          </p:cNvSpPr>
          <p:nvPr/>
        </p:nvSpPr>
        <p:spPr>
          <a:xfrm>
            <a:off x="1887681" y="98638"/>
            <a:ext cx="8742219" cy="72267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1.13.</a:t>
            </a:r>
          </a:p>
        </p:txBody>
      </p:sp>
    </p:spTree>
    <p:extLst>
      <p:ext uri="{BB962C8B-B14F-4D97-AF65-F5344CB8AC3E}">
        <p14:creationId xmlns:p14="http://schemas.microsoft.com/office/powerpoint/2010/main" val="3479676149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B58C41-EE82-4BC2-A5DE-34FE978F9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1177636"/>
            <a:ext cx="11180618" cy="53601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200" b="1" dirty="0"/>
              <a:t>	1.14. Вуз должен продемонстрировать управление инновациями в рамках ООП, в том числе анализ и внедрение инновационных предложений.</a:t>
            </a:r>
          </a:p>
          <a:p>
            <a:pPr marL="0" lvl="0" indent="0">
              <a:buNone/>
            </a:pPr>
            <a:r>
              <a:rPr lang="ru-RU" sz="3200" dirty="0"/>
              <a:t>1). Каким образом анализируются, изучаются процессы изменений, реализуемые на программе?</a:t>
            </a:r>
          </a:p>
          <a:p>
            <a:pPr marL="0" lvl="0" indent="0">
              <a:buNone/>
            </a:pPr>
            <a:r>
              <a:rPr lang="ru-RU" sz="3200" dirty="0"/>
              <a:t>2). Каким образом оценивается результативность, эффективность изменений и какие действия предпринимаются на основе этих данных?</a:t>
            </a:r>
          </a:p>
          <a:p>
            <a:pPr marL="0" lvl="0" indent="0">
              <a:buNone/>
            </a:pPr>
            <a:r>
              <a:rPr lang="ru-RU" sz="3200" dirty="0"/>
              <a:t>3). Каковы критерии эффективности изменений?</a:t>
            </a:r>
          </a:p>
          <a:p>
            <a:pPr marL="0" lvl="0" indent="0">
              <a:buNone/>
            </a:pPr>
            <a:r>
              <a:rPr lang="ru-RU" sz="3200" dirty="0"/>
              <a:t>4). Каковы механизмы мониторинга за реализуемыми изменениями?</a:t>
            </a:r>
          </a:p>
          <a:p>
            <a:pPr marL="0" indent="0">
              <a:buNone/>
            </a:pPr>
            <a:r>
              <a:rPr lang="ru-RU" sz="3200" dirty="0"/>
              <a:t>5). Каким образом осуществляется внедрение инноваций?</a:t>
            </a: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9E83D1B5-3D12-415F-AD67-81EC7F7B95BA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27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1BD40AB-5876-4FD4-9845-AEF2AED49563}"/>
              </a:ext>
            </a:extLst>
          </p:cNvPr>
          <p:cNvSpPr txBox="1">
            <a:spLocks/>
          </p:cNvSpPr>
          <p:nvPr/>
        </p:nvSpPr>
        <p:spPr>
          <a:xfrm>
            <a:off x="1995053" y="10247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1.14.</a:t>
            </a:r>
          </a:p>
        </p:txBody>
      </p:sp>
    </p:spTree>
    <p:extLst>
      <p:ext uri="{BB962C8B-B14F-4D97-AF65-F5344CB8AC3E}">
        <p14:creationId xmlns:p14="http://schemas.microsoft.com/office/powerpoint/2010/main" val="1405607844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9440A6F-9A70-495F-8726-FC7E816FA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0" y="1316182"/>
            <a:ext cx="11374582" cy="522155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400" dirty="0"/>
              <a:t>6). Опишите подходы к внедрению инноваций.</a:t>
            </a:r>
          </a:p>
          <a:p>
            <a:pPr marL="0" lvl="0" indent="0">
              <a:buNone/>
            </a:pPr>
            <a:r>
              <a:rPr lang="ru-RU" sz="3400" dirty="0"/>
              <a:t>7). Приведите примеры внедрения инноваций.</a:t>
            </a:r>
          </a:p>
          <a:p>
            <a:pPr marL="0" lvl="0" indent="0">
              <a:buNone/>
            </a:pPr>
            <a:r>
              <a:rPr lang="ru-RU" sz="3400" dirty="0"/>
              <a:t>8). Каким образом инновационные предложения от заинтересованных лиц поступают руководству?</a:t>
            </a:r>
          </a:p>
          <a:p>
            <a:pPr marL="0" lvl="0" indent="0">
              <a:buNone/>
            </a:pPr>
            <a:r>
              <a:rPr lang="ru-RU" sz="3400" dirty="0"/>
              <a:t>9). Что происходит с этими предложениями?</a:t>
            </a:r>
          </a:p>
          <a:p>
            <a:pPr marL="0" lvl="0" indent="0">
              <a:buNone/>
            </a:pPr>
            <a:r>
              <a:rPr lang="ru-RU" sz="3400" dirty="0"/>
              <a:t>10). Кто принимает решение о внедрении?</a:t>
            </a:r>
          </a:p>
          <a:p>
            <a:pPr marL="0" lvl="0" indent="0">
              <a:buNone/>
            </a:pPr>
            <a:r>
              <a:rPr lang="ru-RU" sz="3400" dirty="0"/>
              <a:t>11). Приведите примеры внедрения инновационных предложений.</a:t>
            </a:r>
          </a:p>
          <a:p>
            <a:pPr marL="0" lvl="0" indent="0">
              <a:buNone/>
            </a:pPr>
            <a:r>
              <a:rPr lang="ru-RU" sz="3400" dirty="0"/>
              <a:t>12). Какая доля предложений реализуется на практике? Поясните причины отказа от внедрения предложений.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6B07E84-2E37-4032-9711-831483CC398B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28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C8DDFA6-6C35-47B7-8F96-28C7120F80F8}"/>
              </a:ext>
            </a:extLst>
          </p:cNvPr>
          <p:cNvSpPr txBox="1">
            <a:spLocks/>
          </p:cNvSpPr>
          <p:nvPr/>
        </p:nvSpPr>
        <p:spPr>
          <a:xfrm>
            <a:off x="1995053" y="10247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1.14.</a:t>
            </a:r>
          </a:p>
        </p:txBody>
      </p:sp>
    </p:spTree>
    <p:extLst>
      <p:ext uri="{BB962C8B-B14F-4D97-AF65-F5344CB8AC3E}">
        <p14:creationId xmlns:p14="http://schemas.microsoft.com/office/powerpoint/2010/main" val="768652637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E8058C-F36E-4689-BDF8-B970B360B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233056"/>
            <a:ext cx="11055927" cy="5304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	1.15. Руководство ООП должно продемонстрировать доказательства открытости и доступности для обучающихся, ППС, работодателей и других заинтересованных лиц.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1). Насколько доступно руководство всем заинтересованным лицам? Имеется ли блоги у руководителей вуза? Как часто они используются?</a:t>
            </a:r>
          </a:p>
          <a:p>
            <a:pPr marL="0" lvl="0" indent="0">
              <a:buNone/>
            </a:pPr>
            <a:r>
              <a:rPr lang="ru-RU" dirty="0"/>
              <a:t>2). Имеют ли руководители часы приёма для посетителей - насколько эффективны часы приёма: проводил ли 00, например, исследование удовлетворённости посетителей?</a:t>
            </a:r>
          </a:p>
          <a:p>
            <a:pPr marL="0" lvl="0" indent="0">
              <a:buNone/>
            </a:pPr>
            <a:r>
              <a:rPr lang="ru-RU" dirty="0"/>
              <a:t>3). Каким образом практикуется обратная связь на программе/в вузе? С какой целью практикуется обратная связь: например, для изменения механизмов или бизнес- процессов ООП с целью её большей ориентированности на клиентов?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21E1D543-291F-487F-A103-6A60B4DB065B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29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19856BD-FA2A-4F4E-B40A-A9C9A81C3FEB}"/>
              </a:ext>
            </a:extLst>
          </p:cNvPr>
          <p:cNvSpPr txBox="1">
            <a:spLocks/>
          </p:cNvSpPr>
          <p:nvPr/>
        </p:nvSpPr>
        <p:spPr>
          <a:xfrm>
            <a:off x="1960419" y="10247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1.15.</a:t>
            </a:r>
          </a:p>
        </p:txBody>
      </p:sp>
    </p:spTree>
    <p:extLst>
      <p:ext uri="{BB962C8B-B14F-4D97-AF65-F5344CB8AC3E}">
        <p14:creationId xmlns:p14="http://schemas.microsoft.com/office/powerpoint/2010/main" val="160495946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E8BD8E-189E-4414-B8B0-E4FE0DF5B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490" y="1427018"/>
            <a:ext cx="10707755" cy="4488873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ru-RU" sz="4200" b="1" dirty="0">
                <a:cs typeface="Times New Roman" panose="02020603050405020304" pitchFamily="18" charset="0"/>
              </a:rPr>
              <a:t>	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1.1.</a:t>
            </a:r>
            <a:r>
              <a:rPr lang="ru-RU" sz="4200" b="1" dirty="0">
                <a:cs typeface="Times New Roman" panose="02020603050405020304" pitchFamily="18" charset="0"/>
              </a:rPr>
              <a:t> </a:t>
            </a:r>
            <a:r>
              <a:rPr lang="ru-RU" sz="4200" b="1" dirty="0">
                <a:solidFill>
                  <a:srgbClr val="FF0000"/>
                </a:solidFill>
                <a:cs typeface="Times New Roman" panose="02020603050405020304" pitchFamily="18" charset="0"/>
              </a:rPr>
              <a:t>Вуз должен иметь опубликованную политику гарантии качества.</a:t>
            </a:r>
          </a:p>
          <a:p>
            <a:pPr marL="0" lvl="0" indent="442913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1). В каких документах отражена политика гарантии качества? </a:t>
            </a:r>
          </a:p>
          <a:p>
            <a:pPr marL="0" lvl="0" indent="442913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2). Где она опубликована? </a:t>
            </a:r>
          </a:p>
          <a:p>
            <a:pPr marL="0" lvl="0" indent="442913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3). Размещена ли она на открытых ресурсах или только на внутренних?</a:t>
            </a:r>
          </a:p>
          <a:p>
            <a:pPr marL="0" lvl="0" indent="442913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4). Доступна ли политика гарантии качества ППС, работникам и обучающимся? </a:t>
            </a:r>
          </a:p>
          <a:p>
            <a:pPr marL="0" lvl="0" indent="442913" algn="just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5). Известна и доступна ли она работодателям и другим заинтересованным лицам?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Скругленный прямоугольник 3">
            <a:extLst>
              <a:ext uri="{FF2B5EF4-FFF2-40B4-BE49-F238E27FC236}">
                <a16:creationId xmlns:a16="http://schemas.microsoft.com/office/drawing/2014/main" id="{FA6765F4-C72B-46C9-93EC-6B4A88516A4E}"/>
              </a:ext>
            </a:extLst>
          </p:cNvPr>
          <p:cNvSpPr/>
          <p:nvPr/>
        </p:nvSpPr>
        <p:spPr>
          <a:xfrm>
            <a:off x="269927" y="306407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B51BB6B-5BC4-495B-9DBD-4E5B0E9AE701}"/>
              </a:ext>
            </a:extLst>
          </p:cNvPr>
          <p:cNvSpPr txBox="1">
            <a:spLocks/>
          </p:cNvSpPr>
          <p:nvPr/>
        </p:nvSpPr>
        <p:spPr>
          <a:xfrm>
            <a:off x="1925781" y="314087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1.1.</a:t>
            </a:r>
          </a:p>
        </p:txBody>
      </p:sp>
    </p:spTree>
    <p:extLst>
      <p:ext uri="{BB962C8B-B14F-4D97-AF65-F5344CB8AC3E}">
        <p14:creationId xmlns:p14="http://schemas.microsoft.com/office/powerpoint/2010/main" val="3395289162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15A86B-02E7-4912-A892-14EB8E8D1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1288472"/>
            <a:ext cx="11249891" cy="524926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3200" dirty="0"/>
              <a:t>4). Каким образом обучающийся получает обратную связь от преподавателей касательно успехов обучающегося в процессе учёбы?</a:t>
            </a:r>
          </a:p>
          <a:p>
            <a:pPr marL="0" lvl="0" indent="0" algn="just">
              <a:buNone/>
            </a:pPr>
            <a:r>
              <a:rPr lang="ru-RU" sz="3200" dirty="0"/>
              <a:t>5). Каким образом руководство обеспечивает обратную связь на все запросы, поступающие к нему от обучающихся, работников, представителей внешней среды?</a:t>
            </a:r>
          </a:p>
          <a:p>
            <a:pPr marL="0" lvl="0" indent="0" algn="just">
              <a:buNone/>
            </a:pPr>
            <a:r>
              <a:rPr lang="ru-RU" sz="3200" dirty="0"/>
              <a:t>6). Имеется ли положение по правилам, формам и срокам обратной связи в вузе - на какую целевую аудиторию оно рассчитано?</a:t>
            </a:r>
          </a:p>
          <a:p>
            <a:pPr marL="0" lvl="0" indent="0" algn="just">
              <a:buNone/>
            </a:pPr>
            <a:r>
              <a:rPr lang="ru-RU" sz="3200" dirty="0"/>
              <a:t>7). Как руководство программы/вуза использует предложения и другую информацию, полученную в рамках обратной связи? Какая доля информации и предложений, полученных в рамках обратной связи, используется в руководстве программой/вузом? Докажите.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29A0AF9-E381-4485-B25D-49280677FDA0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30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F1E5A7B-D396-4F79-9509-4EAAA10A1206}"/>
              </a:ext>
            </a:extLst>
          </p:cNvPr>
          <p:cNvSpPr txBox="1">
            <a:spLocks/>
          </p:cNvSpPr>
          <p:nvPr/>
        </p:nvSpPr>
        <p:spPr>
          <a:xfrm>
            <a:off x="1932709" y="9863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1.15.</a:t>
            </a:r>
          </a:p>
        </p:txBody>
      </p:sp>
    </p:spTree>
    <p:extLst>
      <p:ext uri="{BB962C8B-B14F-4D97-AF65-F5344CB8AC3E}">
        <p14:creationId xmlns:p14="http://schemas.microsoft.com/office/powerpoint/2010/main" val="2459196177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10B430-3AB1-4749-96B1-E68DE7E3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1149927"/>
            <a:ext cx="11014364" cy="538781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sz="4000" b="1" dirty="0"/>
              <a:t>1.16. Руководство ООП должно пройти обучение по программам менеджмента образования.</a:t>
            </a:r>
          </a:p>
          <a:p>
            <a:pPr marL="0" lvl="0" indent="0" algn="just">
              <a:buNone/>
            </a:pPr>
            <a:r>
              <a:rPr lang="ru-RU" sz="4000" dirty="0"/>
              <a:t>1). Каким образом обеспечено обучение руководства по программам менеджмента образования?</a:t>
            </a:r>
          </a:p>
          <a:p>
            <a:pPr marL="0" lvl="0" indent="0" algn="just">
              <a:buNone/>
            </a:pPr>
            <a:r>
              <a:rPr lang="ru-RU" sz="4000" dirty="0"/>
              <a:t>2). Представьте доказательства прохождения обучения руководством.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EF074507-CB4F-47B5-986C-9B7F9AF3078E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31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3AAA8B8-8A9E-456D-A5B1-6963A941220D}"/>
              </a:ext>
            </a:extLst>
          </p:cNvPr>
          <p:cNvSpPr txBox="1">
            <a:spLocks/>
          </p:cNvSpPr>
          <p:nvPr/>
        </p:nvSpPr>
        <p:spPr>
          <a:xfrm>
            <a:off x="1932709" y="9479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1.16.</a:t>
            </a:r>
          </a:p>
        </p:txBody>
      </p:sp>
    </p:spTree>
    <p:extLst>
      <p:ext uri="{BB962C8B-B14F-4D97-AF65-F5344CB8AC3E}">
        <p14:creationId xmlns:p14="http://schemas.microsoft.com/office/powerpoint/2010/main" val="2290094397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077DF4-CB39-4B0C-826C-020C998B9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1177636"/>
            <a:ext cx="11499272" cy="53601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sz="3600" b="1" dirty="0"/>
              <a:t>1.17. Руководство ООП должно стремиться к тому, чтобы прогресс, достигнутый со времени последней процедуры внешнего обеспечения качества, принимался во внимание при подготовке к следующей процедуре.</a:t>
            </a:r>
          </a:p>
          <a:p>
            <a:pPr marL="0" lvl="0" indent="0">
              <a:buNone/>
            </a:pPr>
            <a:r>
              <a:rPr lang="ru-RU" sz="3700" dirty="0"/>
              <a:t>1). Каким образом вуз отслеживает изменения, произошедшие со времени последней процедуры обеспечения качества?</a:t>
            </a:r>
          </a:p>
          <a:p>
            <a:pPr marL="0" lvl="0" indent="0">
              <a:buNone/>
            </a:pPr>
            <a:r>
              <a:rPr lang="ru-RU" sz="3700" dirty="0"/>
              <a:t>2). В каких процедурах внешнего обеспечения качества вуз принимал участие?</a:t>
            </a:r>
          </a:p>
          <a:p>
            <a:pPr marL="0" lvl="0" indent="0">
              <a:buNone/>
            </a:pPr>
            <a:r>
              <a:rPr lang="ru-RU" sz="3700" dirty="0"/>
              <a:t>3). Какие действия были предприняты вузом с целью достижения прогресса?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5E98EA37-97C2-4F75-B35E-CBEA0A948D58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32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B245555-66FB-4C0B-93CD-0E0860D7CE5B}"/>
              </a:ext>
            </a:extLst>
          </p:cNvPr>
          <p:cNvSpPr txBox="1">
            <a:spLocks/>
          </p:cNvSpPr>
          <p:nvPr/>
        </p:nvSpPr>
        <p:spPr>
          <a:xfrm>
            <a:off x="1939635" y="103331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1.17.</a:t>
            </a:r>
          </a:p>
        </p:txBody>
      </p:sp>
    </p:spTree>
    <p:extLst>
      <p:ext uri="{BB962C8B-B14F-4D97-AF65-F5344CB8AC3E}">
        <p14:creationId xmlns:p14="http://schemas.microsoft.com/office/powerpoint/2010/main" val="373608101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58FAC6B-E84E-4442-86FD-ED9F4220A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136073"/>
            <a:ext cx="11166763" cy="5181600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3600" dirty="0"/>
              <a:t>4). Какие рекомендации и предложения были предложены вузу/руководству ООП по итогам последней процедуры обеспечения качества? Какие решения были приняты в вузе по итогам последней процедуры внешнего обеспечения качества? Каким образом и насколько они реализованы?</a:t>
            </a:r>
          </a:p>
          <a:p>
            <a:pPr marL="0" lvl="0" indent="0" algn="just">
              <a:buNone/>
            </a:pPr>
            <a:r>
              <a:rPr lang="ru-RU" sz="3600" dirty="0"/>
              <a:t>5). Каким образом изменения принимаются во внимание при подготовке к предстоящей процедуре внешней оценки?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BF82F5A5-C2FF-4B1A-9DD8-548F18BF196E}"/>
              </a:ext>
            </a:extLst>
          </p:cNvPr>
          <p:cNvSpPr/>
          <p:nvPr/>
        </p:nvSpPr>
        <p:spPr>
          <a:xfrm>
            <a:off x="142739" y="94798"/>
            <a:ext cx="1215006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33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3D616E2-4E59-4D5D-9801-83010725E2EE}"/>
              </a:ext>
            </a:extLst>
          </p:cNvPr>
          <p:cNvSpPr txBox="1">
            <a:spLocks/>
          </p:cNvSpPr>
          <p:nvPr/>
        </p:nvSpPr>
        <p:spPr>
          <a:xfrm>
            <a:off x="1939635" y="10247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1.17.</a:t>
            </a:r>
          </a:p>
        </p:txBody>
      </p:sp>
    </p:spTree>
    <p:extLst>
      <p:ext uri="{BB962C8B-B14F-4D97-AF65-F5344CB8AC3E}">
        <p14:creationId xmlns:p14="http://schemas.microsoft.com/office/powerpoint/2010/main" val="367852724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EB8375-9D67-4BFA-A330-EAFA32A14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987637"/>
          </a:xfrm>
        </p:spPr>
        <p:txBody>
          <a:bodyPr>
            <a:normAutofit fontScale="77500" lnSpcReduction="20000"/>
          </a:bodyPr>
          <a:lstStyle/>
          <a:p>
            <a:pPr marL="0" lvl="1" indent="0" algn="just">
              <a:spcAft>
                <a:spcPts val="600"/>
              </a:spcAft>
              <a:buNone/>
            </a:pPr>
            <a:r>
              <a:rPr lang="ru-RU" sz="4400" b="1" dirty="0">
                <a:cs typeface="Times New Roman" panose="02020603050405020304" pitchFamily="18" charset="0"/>
              </a:rPr>
              <a:t>	</a:t>
            </a:r>
            <a:r>
              <a:rPr lang="ru-RU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1.2.</a:t>
            </a:r>
            <a:r>
              <a:rPr lang="ru-RU" sz="4600" b="1" dirty="0">
                <a:cs typeface="Times New Roman" panose="02020603050405020304" pitchFamily="18" charset="0"/>
              </a:rPr>
              <a:t> </a:t>
            </a:r>
            <a:r>
              <a:rPr lang="ru-RU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Политика гарантии качества должна отражать связь между научными исследованиями, преподаванием и обучением. </a:t>
            </a:r>
          </a:p>
          <a:p>
            <a:pPr marL="0" lvl="0" indent="360363">
              <a:spcBef>
                <a:spcPts val="1200"/>
              </a:spcBef>
              <a:buNone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1). Каким образом отражается в политике гарантии качества связь между научными исследованиями, преподаванием и обучением?</a:t>
            </a:r>
          </a:p>
          <a:p>
            <a:pPr marL="0" lvl="0" indent="0">
              <a:buNone/>
              <a:tabLst>
                <a:tab pos="360363" algn="l"/>
              </a:tabLst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2). Предусмотрено ли в политике качества взаимодействие между бизнес- сообществом, научной общественностью, ППС и обучающимся?</a:t>
            </a:r>
          </a:p>
          <a:p>
            <a:pPr marL="0" lvl="0" indent="360363">
              <a:buNone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3). С помощью каких механизмов претворяется в жизнь эта взаимосвязь. Приведите примеры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indent="0" algn="just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EEF2492-5E64-4277-8861-BEF6F9F9D19B}"/>
              </a:ext>
            </a:extLst>
          </p:cNvPr>
          <p:cNvSpPr/>
          <p:nvPr/>
        </p:nvSpPr>
        <p:spPr>
          <a:xfrm>
            <a:off x="218256" y="320261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A0AD035-ACD3-4D69-89FF-56577A865BCD}"/>
              </a:ext>
            </a:extLst>
          </p:cNvPr>
          <p:cNvSpPr txBox="1">
            <a:spLocks/>
          </p:cNvSpPr>
          <p:nvPr/>
        </p:nvSpPr>
        <p:spPr>
          <a:xfrm>
            <a:off x="2064327" y="320261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1.2.</a:t>
            </a:r>
          </a:p>
        </p:txBody>
      </p:sp>
    </p:spTree>
    <p:extLst>
      <p:ext uri="{BB962C8B-B14F-4D97-AF65-F5344CB8AC3E}">
        <p14:creationId xmlns:p14="http://schemas.microsoft.com/office/powerpoint/2010/main" val="98037360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E36289-2A86-450D-9FEB-B004BC40A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401" y="1551709"/>
            <a:ext cx="10604015" cy="462525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3900" b="1" dirty="0">
                <a:solidFill>
                  <a:srgbClr val="FF0000"/>
                </a:solidFill>
                <a:cs typeface="Times New Roman" panose="02020603050405020304" pitchFamily="18" charset="0"/>
              </a:rPr>
              <a:t>1.3. Вуз должен продемонстрировать развитие культуры гарантии качества, в том числе в разрезе ООП.</a:t>
            </a:r>
          </a:p>
          <a:p>
            <a:pPr marL="0" lvl="0" indent="360363">
              <a:buNone/>
            </a:pPr>
            <a:r>
              <a:rPr lang="ru-RU" sz="3600" dirty="0"/>
              <a:t>1). Какие изменения произошли в организации образования и в практике руководства ООП?</a:t>
            </a:r>
          </a:p>
          <a:p>
            <a:pPr marL="0" lvl="0" indent="360363">
              <a:buNone/>
            </a:pPr>
            <a:r>
              <a:rPr lang="ru-RU" sz="3600" dirty="0"/>
              <a:t>2). Опишите, каким образом происходило изменение политики гарантии качества.</a:t>
            </a:r>
          </a:p>
          <a:p>
            <a:pPr marL="0" lvl="0" indent="360363">
              <a:buNone/>
            </a:pPr>
            <a:r>
              <a:rPr lang="ru-RU" sz="3600" dirty="0"/>
              <a:t>3). Продемонстрируйте результаты оценки удовлетворенности.</a:t>
            </a:r>
          </a:p>
          <a:p>
            <a:pPr marL="0" indent="360363">
              <a:buNone/>
            </a:pPr>
            <a:r>
              <a:rPr lang="ru-RU" sz="3600" dirty="0"/>
              <a:t>4). Покажите влияние изменений на имидж организации образования и ООП.</a:t>
            </a:r>
            <a:endParaRPr lang="ru-RU" dirty="0"/>
          </a:p>
        </p:txBody>
      </p:sp>
      <p:sp>
        <p:nvSpPr>
          <p:cNvPr id="7" name="Скругленный прямоугольник 3">
            <a:extLst>
              <a:ext uri="{FF2B5EF4-FFF2-40B4-BE49-F238E27FC236}">
                <a16:creationId xmlns:a16="http://schemas.microsoft.com/office/drawing/2014/main" id="{0378EA70-E99B-439A-8E47-DB6C083E4527}"/>
              </a:ext>
            </a:extLst>
          </p:cNvPr>
          <p:cNvSpPr/>
          <p:nvPr/>
        </p:nvSpPr>
        <p:spPr>
          <a:xfrm>
            <a:off x="162838" y="320261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7584D59-459F-48D4-B9B5-978889ED052E}"/>
              </a:ext>
            </a:extLst>
          </p:cNvPr>
          <p:cNvSpPr txBox="1">
            <a:spLocks/>
          </p:cNvSpPr>
          <p:nvPr/>
        </p:nvSpPr>
        <p:spPr>
          <a:xfrm>
            <a:off x="1939635" y="320260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1.3.</a:t>
            </a:r>
          </a:p>
        </p:txBody>
      </p:sp>
    </p:spTree>
    <p:extLst>
      <p:ext uri="{BB962C8B-B14F-4D97-AF65-F5344CB8AC3E}">
        <p14:creationId xmlns:p14="http://schemas.microsoft.com/office/powerpoint/2010/main" val="373827694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8C39AD-2BE6-415D-ACA5-6AF2FBCD4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39" y="1302326"/>
            <a:ext cx="11866324" cy="54232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	</a:t>
            </a:r>
            <a:r>
              <a:rPr lang="ru-RU" sz="3500" b="1" dirty="0">
                <a:solidFill>
                  <a:srgbClr val="FF0000"/>
                </a:solidFill>
              </a:rPr>
              <a:t>1.4. Приверженность к гарантии качества должна относиться к любой деятельности, выполняемой подрядчиками и партнерами (аутсорсингу), в том числе при реализации совместного / </a:t>
            </a:r>
            <a:r>
              <a:rPr lang="ru-RU" sz="3500" b="1" dirty="0" err="1">
                <a:solidFill>
                  <a:srgbClr val="FF0000"/>
                </a:solidFill>
              </a:rPr>
              <a:t>двудип-ломного</a:t>
            </a:r>
            <a:r>
              <a:rPr lang="ru-RU" sz="3500" b="1" dirty="0">
                <a:solidFill>
                  <a:srgbClr val="FF0000"/>
                </a:solidFill>
              </a:rPr>
              <a:t> образования и академической мобильности.</a:t>
            </a:r>
          </a:p>
          <a:p>
            <a:pPr marL="0" indent="0">
              <a:buNone/>
            </a:pPr>
            <a:endParaRPr lang="ru-RU" sz="1400" b="1" dirty="0">
              <a:solidFill>
                <a:srgbClr val="FF0000"/>
              </a:solidFill>
            </a:endParaRPr>
          </a:p>
          <a:p>
            <a:pPr marL="0" lvl="0" indent="360363">
              <a:buNone/>
            </a:pPr>
            <a:r>
              <a:rPr lang="ru-RU" sz="3400" dirty="0"/>
              <a:t>1). Опишите действующую в вузе систему обеспечения качества. Каким образом она применяется в ходе реализации ООП?</a:t>
            </a:r>
          </a:p>
          <a:p>
            <a:pPr marL="0" lvl="0" indent="360363">
              <a:buNone/>
            </a:pPr>
            <a:r>
              <a:rPr lang="ru-RU" sz="3400" dirty="0"/>
              <a:t>2). Каким образом обеспечивается ее постоянное улучшение?</a:t>
            </a:r>
          </a:p>
          <a:p>
            <a:pPr marL="0" lvl="0" indent="360363">
              <a:buNone/>
            </a:pPr>
            <a:r>
              <a:rPr lang="ru-RU" sz="3400" dirty="0"/>
              <a:t>3). Какие виды деятельности переданы на аутсорсинг?</a:t>
            </a:r>
          </a:p>
          <a:p>
            <a:pPr marL="0" lvl="0" indent="360363">
              <a:buNone/>
            </a:pPr>
            <a:r>
              <a:rPr lang="ru-RU" sz="3400" dirty="0"/>
              <a:t>4). Какие виды деятельности выполняются подрядчиками и партнерами?</a:t>
            </a:r>
          </a:p>
          <a:p>
            <a:pPr marL="0" lvl="0" indent="360363">
              <a:buNone/>
            </a:pPr>
            <a:r>
              <a:rPr lang="ru-RU" sz="3400" dirty="0"/>
              <a:t>5). Какие требования к ним предъявляются?</a:t>
            </a:r>
          </a:p>
          <a:p>
            <a:pPr marL="0" lvl="0" indent="360363">
              <a:buNone/>
            </a:pPr>
            <a:r>
              <a:rPr lang="ru-RU" sz="3400" dirty="0"/>
              <a:t>6). В каких документах зафиксированы эти требования?</a:t>
            </a:r>
          </a:p>
          <a:p>
            <a:pPr marL="0" lvl="0" indent="360363">
              <a:buNone/>
            </a:pPr>
            <a:r>
              <a:rPr lang="ru-RU" sz="3400" dirty="0"/>
              <a:t>7). Каким образом осуществляется мониторинг их соблюдения?</a:t>
            </a:r>
            <a:endParaRPr lang="ru-RU" sz="34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44B5D446-5A3F-4417-93F3-866D905CD7B1}"/>
              </a:ext>
            </a:extLst>
          </p:cNvPr>
          <p:cNvSpPr/>
          <p:nvPr/>
        </p:nvSpPr>
        <p:spPr>
          <a:xfrm>
            <a:off x="162838" y="132472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F165E1F-A340-4BB1-8F3D-073592A8E8F7}"/>
              </a:ext>
            </a:extLst>
          </p:cNvPr>
          <p:cNvSpPr txBox="1">
            <a:spLocks/>
          </p:cNvSpPr>
          <p:nvPr/>
        </p:nvSpPr>
        <p:spPr>
          <a:xfrm>
            <a:off x="1856508" y="126399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1.4.</a:t>
            </a:r>
          </a:p>
        </p:txBody>
      </p:sp>
    </p:spTree>
    <p:extLst>
      <p:ext uri="{BB962C8B-B14F-4D97-AF65-F5344CB8AC3E}">
        <p14:creationId xmlns:p14="http://schemas.microsoft.com/office/powerpoint/2010/main" val="157623981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54ED58-D2C8-47F2-A8B0-4BB2403C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1149927"/>
            <a:ext cx="11543107" cy="538781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4800" b="1" dirty="0"/>
              <a:t>	</a:t>
            </a:r>
            <a:r>
              <a:rPr lang="ru-RU" sz="3000" b="1" dirty="0"/>
              <a:t>1.5. </a:t>
            </a:r>
            <a:r>
              <a:rPr lang="ru-RU" sz="3000" b="1" dirty="0">
                <a:solidFill>
                  <a:srgbClr val="FF0000"/>
                </a:solidFill>
              </a:rPr>
              <a:t>Руководство</a:t>
            </a:r>
            <a:r>
              <a:rPr lang="ru-RU" sz="3000" b="1" dirty="0"/>
              <a:t> ООП </a:t>
            </a:r>
            <a:r>
              <a:rPr lang="ru-RU" sz="3000" b="1" dirty="0">
                <a:solidFill>
                  <a:srgbClr val="FF0000"/>
                </a:solidFill>
              </a:rPr>
              <a:t>обеспечивает</a:t>
            </a:r>
            <a:r>
              <a:rPr lang="ru-RU" sz="3000" b="1" dirty="0"/>
              <a:t> </a:t>
            </a:r>
            <a:r>
              <a:rPr lang="ru-RU" sz="3000" b="1" dirty="0">
                <a:solidFill>
                  <a:srgbClr val="FF0000"/>
                </a:solidFill>
              </a:rPr>
              <a:t>прозрачность</a:t>
            </a:r>
            <a:r>
              <a:rPr lang="ru-RU" sz="3000" b="1" dirty="0"/>
              <a:t> </a:t>
            </a:r>
            <a:r>
              <a:rPr lang="ru-RU" sz="3000" b="1" dirty="0">
                <a:solidFill>
                  <a:srgbClr val="00B050"/>
                </a:solidFill>
              </a:rPr>
              <a:t>разработки плана развития ООП</a:t>
            </a:r>
            <a:r>
              <a:rPr lang="ru-RU" sz="3000" b="1" dirty="0"/>
              <a:t> на </a:t>
            </a:r>
            <a:r>
              <a:rPr lang="ru-RU" sz="3000" b="1" dirty="0">
                <a:solidFill>
                  <a:srgbClr val="00B050"/>
                </a:solidFill>
              </a:rPr>
              <a:t>основе анализа ее функционирования</a:t>
            </a:r>
            <a:r>
              <a:rPr lang="ru-RU" sz="3000" b="1" dirty="0"/>
              <a:t>, </a:t>
            </a:r>
            <a:r>
              <a:rPr lang="ru-RU" sz="3000" b="1" dirty="0">
                <a:solidFill>
                  <a:srgbClr val="00B050"/>
                </a:solidFill>
              </a:rPr>
              <a:t>реального позиционирования </a:t>
            </a:r>
            <a:r>
              <a:rPr lang="ru-RU" sz="3000" b="1" dirty="0"/>
              <a:t>вуза и направленности его деятельности на </a:t>
            </a:r>
            <a:r>
              <a:rPr lang="ru-RU" sz="3000" b="1" dirty="0">
                <a:solidFill>
                  <a:srgbClr val="00B050"/>
                </a:solidFill>
              </a:rPr>
              <a:t>удовлетворение</a:t>
            </a:r>
            <a:r>
              <a:rPr lang="ru-RU" sz="3000" b="1" dirty="0"/>
              <a:t> потребностей </a:t>
            </a:r>
            <a:r>
              <a:rPr lang="ru-RU" sz="3000" b="1" dirty="0">
                <a:solidFill>
                  <a:srgbClr val="FF0000"/>
                </a:solidFill>
              </a:rPr>
              <a:t>государства</a:t>
            </a:r>
            <a:r>
              <a:rPr lang="ru-RU" sz="3000" b="1" dirty="0"/>
              <a:t>, </a:t>
            </a:r>
            <a:r>
              <a:rPr lang="ru-RU" sz="3000" b="1" dirty="0">
                <a:solidFill>
                  <a:srgbClr val="FF0000"/>
                </a:solidFill>
              </a:rPr>
              <a:t>работодателей</a:t>
            </a:r>
            <a:r>
              <a:rPr lang="ru-RU" sz="3000" b="1" dirty="0"/>
              <a:t>, </a:t>
            </a:r>
            <a:r>
              <a:rPr lang="ru-RU" sz="3000" b="1" dirty="0">
                <a:solidFill>
                  <a:srgbClr val="FF0000"/>
                </a:solidFill>
              </a:rPr>
              <a:t>заинтересованных лиц</a:t>
            </a:r>
            <a:r>
              <a:rPr lang="ru-RU" sz="3000" b="1" dirty="0"/>
              <a:t> и обучающихся.</a:t>
            </a:r>
          </a:p>
          <a:p>
            <a:pPr marL="0" indent="360363" algn="just">
              <a:buNone/>
            </a:pPr>
            <a:r>
              <a:rPr lang="ru-RU" sz="3300" dirty="0"/>
              <a:t>1). Проводился ли в вузе анализ реального позиционирования ООП? Как, кем и с какой целью проводился анализ? Каковы были результаты анализа и как были использованы эти результаты в целях стратегического планирования?</a:t>
            </a:r>
          </a:p>
          <a:p>
            <a:pPr marL="0" lvl="0" indent="360363" algn="just">
              <a:buNone/>
            </a:pPr>
            <a:r>
              <a:rPr lang="ru-RU" sz="3300" dirty="0"/>
              <a:t>2). Какие именно потребности государства, заинтересованных лиц и обучающихся удовлетворяют цели ООП? Каким образом </a:t>
            </a:r>
            <a:r>
              <a:rPr lang="en-US" sz="3300" dirty="0"/>
              <a:t>OO</a:t>
            </a:r>
            <a:r>
              <a:rPr lang="ru-RU" sz="3300" dirty="0"/>
              <a:t> выяснила, установила, определила потребности государства, работодателей, бизнес-сообщества, других заинтересованных лиц и обучающихся? Кто входит в круг заинтересованных лиц ОО и почему?</a:t>
            </a:r>
          </a:p>
          <a:p>
            <a:pPr marL="0" lvl="0" indent="360363" algn="just">
              <a:buNone/>
            </a:pPr>
            <a:r>
              <a:rPr lang="ru-RU" sz="3300" dirty="0"/>
              <a:t>3). Какую долю ООП занимает на рынке? Какие перспективы определяют ее развитие?</a:t>
            </a:r>
          </a:p>
          <a:p>
            <a:pPr marL="0" indent="0" algn="just">
              <a:buNone/>
            </a:pPr>
            <a:endParaRPr lang="ru-RU" sz="5500" b="1" dirty="0"/>
          </a:p>
        </p:txBody>
      </p:sp>
      <p:sp>
        <p:nvSpPr>
          <p:cNvPr id="8" name="Скругленный прямоугольник 3">
            <a:extLst>
              <a:ext uri="{FF2B5EF4-FFF2-40B4-BE49-F238E27FC236}">
                <a16:creationId xmlns:a16="http://schemas.microsoft.com/office/drawing/2014/main" id="{ADA7C08E-FE0F-4038-ADBB-1E859D163507}"/>
              </a:ext>
            </a:extLst>
          </p:cNvPr>
          <p:cNvSpPr/>
          <p:nvPr/>
        </p:nvSpPr>
        <p:spPr>
          <a:xfrm>
            <a:off x="142739" y="94798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C380FB7-2985-4368-97DD-F346BBF52146}"/>
              </a:ext>
            </a:extLst>
          </p:cNvPr>
          <p:cNvSpPr txBox="1">
            <a:spLocks/>
          </p:cNvSpPr>
          <p:nvPr/>
        </p:nvSpPr>
        <p:spPr>
          <a:xfrm>
            <a:off x="1939635" y="94798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1.5.</a:t>
            </a:r>
          </a:p>
        </p:txBody>
      </p:sp>
    </p:spTree>
    <p:extLst>
      <p:ext uri="{BB962C8B-B14F-4D97-AF65-F5344CB8AC3E}">
        <p14:creationId xmlns:p14="http://schemas.microsoft.com/office/powerpoint/2010/main" val="276299031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EFCA75-001D-445F-B619-8D38CBEBD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49927"/>
            <a:ext cx="10827327" cy="5430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	1.6. Руководство ООП демонстрирует функционирование механизмов формирования н регулярного пересмотра плана развития ООП и мониторинга его реализации, оценки достижения целей обучения, соответствия потребностям обучающихся, работодателей и общества, принятия решений, направленных на постоянное улучшение ООП.</a:t>
            </a:r>
          </a:p>
          <a:p>
            <a:pPr marL="0" indent="0">
              <a:buNone/>
            </a:pPr>
            <a:r>
              <a:rPr lang="ru-RU" dirty="0"/>
              <a:t>1). Каким образом руководство ООП отслеживает реализацию плана развития ООП и эффективность претворения плана в жизнь? Имеется ли формально утверждённая процедура?</a:t>
            </a:r>
          </a:p>
          <a:p>
            <a:pPr marL="0" indent="0">
              <a:buNone/>
            </a:pPr>
            <a:r>
              <a:rPr lang="ru-RU" dirty="0"/>
              <a:t>2). По какой форме составляются отчёты о реализации и эффективности претворения в жизнь плана? Как часто составляются отчёты и кому они предназначены, кому передаются для рассмотрения?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F7294094-8CB3-4276-954F-78419B66CB7C}"/>
              </a:ext>
            </a:extLst>
          </p:cNvPr>
          <p:cNvSpPr/>
          <p:nvPr/>
        </p:nvSpPr>
        <p:spPr>
          <a:xfrm>
            <a:off x="142739" y="94798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8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9A8EE36-AC24-4F5D-AC65-0925735598BB}"/>
              </a:ext>
            </a:extLst>
          </p:cNvPr>
          <p:cNvSpPr txBox="1">
            <a:spLocks/>
          </p:cNvSpPr>
          <p:nvPr/>
        </p:nvSpPr>
        <p:spPr>
          <a:xfrm>
            <a:off x="1911926" y="167961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1.6.</a:t>
            </a:r>
          </a:p>
        </p:txBody>
      </p:sp>
    </p:spTree>
    <p:extLst>
      <p:ext uri="{BB962C8B-B14F-4D97-AF65-F5344CB8AC3E}">
        <p14:creationId xmlns:p14="http://schemas.microsoft.com/office/powerpoint/2010/main" val="417342233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1ED127-924D-4346-BC79-5451A126F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399308"/>
            <a:ext cx="11042071" cy="513843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/>
              <a:t>3). Каким образом используются результаты оценки эффективности претворения в жизнь плана развития ООП?</a:t>
            </a:r>
          </a:p>
          <a:p>
            <a:pPr marL="0" lvl="0" indent="0">
              <a:buNone/>
            </a:pPr>
            <a:r>
              <a:rPr lang="ru-RU" dirty="0"/>
              <a:t>4). Как часто за последнее время пересматривался план?</a:t>
            </a:r>
          </a:p>
          <a:p>
            <a:pPr marL="0" lvl="0" indent="0">
              <a:buNone/>
            </a:pPr>
            <a:r>
              <a:rPr lang="ru-RU" dirty="0"/>
              <a:t>5). Кто и каким образом занимается мониторингом реализации плана развития ООП?</a:t>
            </a:r>
          </a:p>
          <a:p>
            <a:pPr marL="0" indent="0">
              <a:buNone/>
            </a:pPr>
            <a:r>
              <a:rPr lang="ru-RU" dirty="0"/>
              <a:t>6). Каким образом проводился анализ имеющихся в наличии ресурсов (финансовых, информационных, кадрового состава, материально-технической базы) и в какой форме представлены результаты этого анализа? Например, каким образом 00 определяет, достаточность аудиторий, лабораторий, компьютеров и т.п. для обучения нового контингента обучающихся в начале учебного года? Проводился ли анализ того, насколько оценка достаточности аудиторий и т.п. была адекватной, точной?</a:t>
            </a: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B7797A9F-3895-4315-BFCB-0A481E7DA192}"/>
              </a:ext>
            </a:extLst>
          </p:cNvPr>
          <p:cNvSpPr/>
          <p:nvPr/>
        </p:nvSpPr>
        <p:spPr>
          <a:xfrm>
            <a:off x="142739" y="94798"/>
            <a:ext cx="921563" cy="7265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>
                <a:solidFill>
                  <a:srgbClr val="FF0000"/>
                </a:solidFill>
                <a:latin typeface="Arial Black" panose="020B0A04020102020204" pitchFamily="34" charset="0"/>
              </a:rPr>
              <a:t>9</a:t>
            </a:r>
            <a:endParaRPr lang="ru-RU" sz="5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B425755-8E54-4391-AFB4-EA3F20B6C51E}"/>
              </a:ext>
            </a:extLst>
          </p:cNvPr>
          <p:cNvSpPr txBox="1">
            <a:spLocks/>
          </p:cNvSpPr>
          <p:nvPr/>
        </p:nvSpPr>
        <p:spPr>
          <a:xfrm>
            <a:off x="1870362" y="73163"/>
            <a:ext cx="8742219" cy="71883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1. Критерий 1.6.</a:t>
            </a:r>
          </a:p>
        </p:txBody>
      </p:sp>
    </p:spTree>
    <p:extLst>
      <p:ext uri="{BB962C8B-B14F-4D97-AF65-F5344CB8AC3E}">
        <p14:creationId xmlns:p14="http://schemas.microsoft.com/office/powerpoint/2010/main" val="166762004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1312</Words>
  <Application>Microsoft Office PowerPoint</Application>
  <PresentationFormat>Широкоэкранный</PresentationFormat>
  <Paragraphs>191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Arial Black</vt:lpstr>
      <vt:lpstr>Calibri</vt:lpstr>
      <vt:lpstr>Calibri Light</vt:lpstr>
      <vt:lpstr>Times New Roman</vt:lpstr>
      <vt:lpstr>Тема Office</vt:lpstr>
      <vt:lpstr>Стандарт 1. НААР. Управление основной образовательной программой</vt:lpstr>
      <vt:lpstr>План развития ООП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Өздүк баалоонун отчетторун жана «Эл баасы» аккредитациялык агенттигинин эксперттерин даярдоо боюнча тренингдин ПРОГРАММАСЫ</dc:title>
  <dc:creator>Adam</dc:creator>
  <cp:lastModifiedBy>Sopiev</cp:lastModifiedBy>
  <cp:revision>234</cp:revision>
  <dcterms:created xsi:type="dcterms:W3CDTF">2017-06-14T05:18:35Z</dcterms:created>
  <dcterms:modified xsi:type="dcterms:W3CDTF">2019-10-01T09:33:21Z</dcterms:modified>
</cp:coreProperties>
</file>