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89" r:id="rId2"/>
    <p:sldId id="288" r:id="rId3"/>
    <p:sldId id="256" r:id="rId4"/>
    <p:sldId id="280" r:id="rId5"/>
    <p:sldId id="282" r:id="rId6"/>
    <p:sldId id="283" r:id="rId7"/>
    <p:sldId id="284" r:id="rId8"/>
    <p:sldId id="285" r:id="rId9"/>
    <p:sldId id="287" r:id="rId10"/>
    <p:sldId id="290" r:id="rId11"/>
    <p:sldId id="291" r:id="rId12"/>
    <p:sldId id="292" r:id="rId13"/>
    <p:sldId id="29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66FF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pPr/>
              <a:t>10/1/2019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974230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pPr/>
              <a:t>10/1/2019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738042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pPr/>
              <a:t>10/1/2019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23728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pPr/>
              <a:t>10/1/2019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97201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pPr/>
              <a:t>10/1/2019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821940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pPr/>
              <a:t>10/1/2019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7850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pPr/>
              <a:t>10/1/2019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720341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pPr/>
              <a:t>10/1/2019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794120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pPr/>
              <a:t>10/1/2019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796578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pPr/>
              <a:t>10/1/2019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63928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pPr/>
              <a:t>10/1/2019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638673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pPr/>
              <a:t>10/1/2019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99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spd="slow">
    <p:push dir="u"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aar.kz/ru/" TargetMode="External"/><Relationship Id="rId2" Type="http://schemas.openxmlformats.org/officeDocument/2006/relationships/hyperlink" Target="mailto:iaar@inbox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A47361-4757-45C2-BD5C-48D16220C2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921" y="494676"/>
            <a:ext cx="11842230" cy="5951094"/>
          </a:xfrm>
        </p:spPr>
        <p:txBody>
          <a:bodyPr>
            <a:noAutofit/>
          </a:bodyPr>
          <a:lstStyle/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lang="ru-RU" b="1" dirty="0">
                <a:solidFill>
                  <a:srgbClr val="FF0000"/>
                </a:solidFill>
                <a:latin typeface="+mn-lt"/>
              </a:rPr>
              <a:t>Независимое агентство </a:t>
            </a:r>
            <a:br>
              <a:rPr lang="ru-RU" b="1" dirty="0">
                <a:solidFill>
                  <a:srgbClr val="FF0000"/>
                </a:solidFill>
                <a:latin typeface="+mn-lt"/>
              </a:rPr>
            </a:br>
            <a:r>
              <a:rPr lang="ru-RU" b="1" dirty="0">
                <a:solidFill>
                  <a:srgbClr val="FF0000"/>
                </a:solidFill>
                <a:latin typeface="+mn-lt"/>
              </a:rPr>
              <a:t>аккредитациии рейтинга (НААР)</a:t>
            </a:r>
            <a:br>
              <a:rPr lang="ru-RU" b="1" dirty="0">
                <a:solidFill>
                  <a:srgbClr val="FF0000"/>
                </a:solidFill>
                <a:latin typeface="+mn-lt"/>
              </a:rPr>
            </a:br>
            <a:br>
              <a:rPr lang="ru-RU" sz="1600" b="1" dirty="0">
                <a:solidFill>
                  <a:srgbClr val="FF0000"/>
                </a:solidFill>
                <a:latin typeface="+mn-lt"/>
              </a:rPr>
            </a:br>
            <a:r>
              <a:rPr lang="ru-RU" sz="3600" b="1" dirty="0">
                <a:solidFill>
                  <a:srgbClr val="00B050"/>
                </a:solidFill>
                <a:latin typeface="+mn-lt"/>
              </a:rPr>
              <a:t>Республика Казахстан,</a:t>
            </a:r>
            <a:br>
              <a:rPr lang="ru-RU" sz="3600" b="1" dirty="0">
                <a:solidFill>
                  <a:srgbClr val="00B050"/>
                </a:solidFill>
                <a:latin typeface="+mn-lt"/>
              </a:rPr>
            </a:br>
            <a:r>
              <a:rPr lang="ru-RU" sz="3600" b="1" dirty="0">
                <a:solidFill>
                  <a:srgbClr val="00B050"/>
                </a:solidFill>
                <a:latin typeface="+mn-lt"/>
              </a:rPr>
              <a:t>г. Астана, пр. Кабанай батыра, 42;</a:t>
            </a:r>
            <a:br>
              <a:rPr lang="ru-RU" sz="3600" b="1" dirty="0">
                <a:solidFill>
                  <a:srgbClr val="00B050"/>
                </a:solidFill>
                <a:latin typeface="+mn-lt"/>
              </a:rPr>
            </a:br>
            <a:r>
              <a:rPr lang="ru-RU" sz="3600" b="1" dirty="0">
                <a:latin typeface="+mn-lt"/>
              </a:rPr>
              <a:t>Телефон: +7(7172) 76-85-63</a:t>
            </a:r>
            <a:br>
              <a:rPr lang="ru-RU" sz="3600" b="1" dirty="0">
                <a:latin typeface="+mn-lt"/>
              </a:rPr>
            </a:br>
            <a:r>
              <a:rPr lang="ru-RU" sz="3600" b="1" dirty="0">
                <a:latin typeface="+mn-lt"/>
              </a:rPr>
              <a:t>эл. почта: </a:t>
            </a:r>
            <a:r>
              <a:rPr lang="ru-RU" sz="3600" b="1" u="sng" dirty="0">
                <a:latin typeface="+mn-lt"/>
                <a:hlinkClick r:id="rId2"/>
              </a:rPr>
              <a:t>iaar@inbox.ru</a:t>
            </a:r>
            <a:br>
              <a:rPr lang="ru-RU" sz="3600" b="1" u="sng" dirty="0">
                <a:latin typeface="+mn-lt"/>
              </a:rPr>
            </a:br>
            <a:br>
              <a:rPr lang="ru-RU" sz="800" b="1" u="sng" dirty="0">
                <a:latin typeface="+mn-lt"/>
              </a:rPr>
            </a:br>
            <a:br>
              <a:rPr lang="ru-RU" sz="800" b="1" u="sng" dirty="0">
                <a:latin typeface="+mn-lt"/>
              </a:rPr>
            </a:br>
            <a:r>
              <a:rPr lang="ru-RU" sz="3600" b="1" u="sng" dirty="0">
                <a:solidFill>
                  <a:srgbClr val="FF0000"/>
                </a:solidFill>
                <a:latin typeface="Arial Black" panose="020B0A040201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http://iaar.kz/ru/</a:t>
            </a:r>
            <a:br>
              <a:rPr lang="ru-RU" sz="3600" b="1" u="sng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br>
              <a:rPr lang="ru-RU" sz="1200" b="1" u="sng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3600" b="1" u="sng" dirty="0"/>
              <a:t>(апрель 2017 - апрель 2022)</a:t>
            </a:r>
            <a:br>
              <a:rPr lang="ru-RU" sz="3600" b="1" dirty="0">
                <a:latin typeface="+mn-lt"/>
              </a:rPr>
            </a:br>
            <a:endParaRPr lang="ru-RU" sz="3600" b="1" dirty="0">
              <a:latin typeface="+mn-lt"/>
            </a:endParaRPr>
          </a:p>
        </p:txBody>
      </p:sp>
      <p:sp>
        <p:nvSpPr>
          <p:cNvPr id="4" name="Скругленный прямоугольник 3">
            <a:extLst>
              <a:ext uri="{FF2B5EF4-FFF2-40B4-BE49-F238E27FC236}">
                <a16:creationId xmlns:a16="http://schemas.microsoft.com/office/drawing/2014/main" id="{08C220F8-2050-424E-B220-133ADCFF80B7}"/>
              </a:ext>
            </a:extLst>
          </p:cNvPr>
          <p:cNvSpPr/>
          <p:nvPr/>
        </p:nvSpPr>
        <p:spPr>
          <a:xfrm>
            <a:off x="229849" y="6000069"/>
            <a:ext cx="921563" cy="7265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08319913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CB79526-D2B8-4405-9898-3347FE0A3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744" y="1094282"/>
            <a:ext cx="11482466" cy="576371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3800" b="1" dirty="0"/>
              <a:t>Отчёт должен быть написан в следующем формате:</a:t>
            </a:r>
          </a:p>
          <a:p>
            <a:pPr marL="449263" indent="-88900">
              <a:spcBef>
                <a:spcPts val="0"/>
              </a:spcBef>
              <a:buFont typeface="+mj-lt"/>
              <a:buAutoNum type="arabicPeriod"/>
            </a:pPr>
            <a:r>
              <a:rPr lang="ru-RU" sz="3400" b="1" dirty="0"/>
              <a:t> </a:t>
            </a:r>
            <a:r>
              <a:rPr lang="ru-RU" sz="3200" b="1" i="1" dirty="0"/>
              <a:t>Тип шрифта – </a:t>
            </a:r>
            <a:r>
              <a:rPr lang="en-US" sz="3200" b="1" i="1" dirty="0">
                <a:solidFill>
                  <a:srgbClr val="FF0000"/>
                </a:solidFill>
              </a:rPr>
              <a:t>Times</a:t>
            </a:r>
            <a:r>
              <a:rPr lang="ru-RU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>
                <a:solidFill>
                  <a:srgbClr val="FF0000"/>
                </a:solidFill>
              </a:rPr>
              <a:t>New</a:t>
            </a:r>
            <a:r>
              <a:rPr lang="ru-RU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>
                <a:solidFill>
                  <a:srgbClr val="FF0000"/>
                </a:solidFill>
              </a:rPr>
              <a:t>Roman</a:t>
            </a:r>
            <a:r>
              <a:rPr lang="ru-RU" sz="3200" b="1" i="1" dirty="0">
                <a:solidFill>
                  <a:srgbClr val="FF0000"/>
                </a:solidFill>
              </a:rPr>
              <a:t>, </a:t>
            </a:r>
          </a:p>
          <a:p>
            <a:pPr marL="449263" indent="-88900">
              <a:spcBef>
                <a:spcPts val="0"/>
              </a:spcBef>
              <a:buFont typeface="+mj-lt"/>
              <a:buAutoNum type="arabicPeriod"/>
            </a:pPr>
            <a:r>
              <a:rPr lang="ru-RU" sz="3200" b="1" i="1" dirty="0"/>
              <a:t> </a:t>
            </a:r>
            <a:r>
              <a:rPr lang="ru-RU" sz="3400" b="1" i="1" dirty="0"/>
              <a:t>Размер шрифта - </a:t>
            </a:r>
            <a:r>
              <a:rPr lang="ru-RU" sz="3400" b="1" i="1" dirty="0">
                <a:solidFill>
                  <a:srgbClr val="FF0000"/>
                </a:solidFill>
              </a:rPr>
              <a:t>12 </a:t>
            </a:r>
            <a:r>
              <a:rPr lang="ru-RU" sz="3400" b="1" i="1" dirty="0" err="1">
                <a:solidFill>
                  <a:srgbClr val="FF0000"/>
                </a:solidFill>
              </a:rPr>
              <a:t>пт</a:t>
            </a:r>
            <a:r>
              <a:rPr lang="ru-RU" sz="3400" b="1" i="1" dirty="0">
                <a:solidFill>
                  <a:srgbClr val="FF0000"/>
                </a:solidFill>
              </a:rPr>
              <a:t> (</a:t>
            </a:r>
            <a:r>
              <a:rPr lang="ru-RU" sz="3400" b="1" i="1" dirty="0">
                <a:solidFill>
                  <a:srgbClr val="00B050"/>
                </a:solidFill>
              </a:rPr>
              <a:t>1 пункт (</a:t>
            </a:r>
            <a:r>
              <a:rPr lang="ru-RU" sz="3400" b="1" i="1" dirty="0" err="1">
                <a:solidFill>
                  <a:srgbClr val="00B050"/>
                </a:solidFill>
              </a:rPr>
              <a:t>пт</a:t>
            </a:r>
            <a:r>
              <a:rPr lang="ru-RU" sz="3400" b="1" i="1" dirty="0">
                <a:solidFill>
                  <a:srgbClr val="00B050"/>
                </a:solidFill>
              </a:rPr>
              <a:t>)=0,376 мм</a:t>
            </a:r>
            <a:r>
              <a:rPr lang="ru-RU" sz="3400" dirty="0"/>
              <a:t>.)</a:t>
            </a:r>
            <a:r>
              <a:rPr lang="ru-RU" sz="3400" b="1" i="1" dirty="0">
                <a:solidFill>
                  <a:srgbClr val="FF0000"/>
                </a:solidFill>
              </a:rPr>
              <a:t>, </a:t>
            </a:r>
          </a:p>
          <a:p>
            <a:pPr marL="449263" indent="-88900">
              <a:spcBef>
                <a:spcPts val="0"/>
              </a:spcBef>
              <a:buFont typeface="+mj-lt"/>
              <a:buAutoNum type="arabicPeriod"/>
            </a:pPr>
            <a:r>
              <a:rPr lang="ru-RU" sz="3400" b="1" i="1"/>
              <a:t> Интервал </a:t>
            </a:r>
            <a:r>
              <a:rPr lang="ru-RU" sz="3400" b="1" i="1" dirty="0"/>
              <a:t>между строчками - </a:t>
            </a:r>
            <a:r>
              <a:rPr lang="ru-RU" sz="3400" b="1" i="1" dirty="0">
                <a:solidFill>
                  <a:srgbClr val="FF0000"/>
                </a:solidFill>
              </a:rPr>
              <a:t>1.5 </a:t>
            </a:r>
            <a:r>
              <a:rPr lang="ru-RU" sz="3400" b="1" i="1" dirty="0" err="1">
                <a:solidFill>
                  <a:srgbClr val="FF0000"/>
                </a:solidFill>
              </a:rPr>
              <a:t>пт</a:t>
            </a:r>
            <a:r>
              <a:rPr lang="ru-RU" sz="3400" b="1" i="1" dirty="0">
                <a:solidFill>
                  <a:srgbClr val="FF0000"/>
                </a:solidFill>
              </a:rPr>
              <a:t>,</a:t>
            </a:r>
            <a:r>
              <a:rPr lang="ru-RU" sz="3400" b="1" i="1" dirty="0"/>
              <a:t> </a:t>
            </a:r>
          </a:p>
          <a:p>
            <a:pPr marL="449263" indent="-88900">
              <a:spcBef>
                <a:spcPts val="0"/>
              </a:spcBef>
              <a:buFont typeface="+mj-lt"/>
              <a:buAutoNum type="arabicPeriod"/>
            </a:pPr>
            <a:r>
              <a:rPr lang="ru-RU" sz="3400" b="1" i="1" dirty="0"/>
              <a:t> Интервал абзаца до и после заглавий - </a:t>
            </a:r>
            <a:r>
              <a:rPr lang="ru-RU" sz="3400" b="1" i="1" dirty="0">
                <a:solidFill>
                  <a:srgbClr val="FF0000"/>
                </a:solidFill>
              </a:rPr>
              <a:t>не более 6 </a:t>
            </a:r>
            <a:r>
              <a:rPr lang="ru-RU" sz="3400" b="1" i="1" dirty="0" err="1">
                <a:solidFill>
                  <a:srgbClr val="FF0000"/>
                </a:solidFill>
              </a:rPr>
              <a:t>пт</a:t>
            </a:r>
            <a:r>
              <a:rPr lang="ru-RU" sz="3400" b="1" i="1" dirty="0"/>
              <a:t>, </a:t>
            </a:r>
          </a:p>
          <a:p>
            <a:pPr marL="449263" indent="-88900" algn="just">
              <a:spcBef>
                <a:spcPts val="0"/>
              </a:spcBef>
              <a:buFont typeface="+mj-lt"/>
              <a:buAutoNum type="arabicPeriod"/>
            </a:pPr>
            <a:r>
              <a:rPr lang="ru-RU" sz="3400" b="1" i="1" dirty="0"/>
              <a:t> В </a:t>
            </a:r>
            <a:r>
              <a:rPr lang="ru-RU" sz="3400" b="1" i="1" dirty="0">
                <a:solidFill>
                  <a:srgbClr val="FF0000"/>
                </a:solidFill>
              </a:rPr>
              <a:t>начале</a:t>
            </a:r>
            <a:r>
              <a:rPr lang="ru-RU" sz="3400" b="1" i="1" dirty="0"/>
              <a:t> отчёта должно быть приведено </a:t>
            </a:r>
            <a:r>
              <a:rPr lang="ru-RU" sz="3400" b="1" i="1" dirty="0">
                <a:solidFill>
                  <a:srgbClr val="FF0000"/>
                </a:solidFill>
              </a:rPr>
              <a:t>автоматически редактируемое встроенное оглавление, номера страниц</a:t>
            </a:r>
            <a:r>
              <a:rPr lang="ru-RU" sz="3400" b="1" i="1" dirty="0"/>
              <a:t>. </a:t>
            </a:r>
          </a:p>
          <a:p>
            <a:pPr marL="449263" indent="-88900">
              <a:spcBef>
                <a:spcPts val="0"/>
              </a:spcBef>
              <a:buFont typeface="+mj-lt"/>
              <a:buAutoNum type="arabicPeriod"/>
            </a:pPr>
            <a:r>
              <a:rPr lang="ru-RU" sz="3400" b="1" i="1" dirty="0"/>
              <a:t> Печать отчёта осуществляется в формате </a:t>
            </a:r>
            <a:r>
              <a:rPr lang="ru-RU" sz="3400" b="1" i="1" dirty="0">
                <a:solidFill>
                  <a:srgbClr val="FF0000"/>
                </a:solidFill>
              </a:rPr>
              <a:t>А4 с книжной ориентацией</a:t>
            </a:r>
            <a:r>
              <a:rPr lang="ru-RU" sz="3400" b="1" i="1" dirty="0"/>
              <a:t>, </a:t>
            </a:r>
          </a:p>
          <a:p>
            <a:pPr marL="449263" indent="-88900">
              <a:spcBef>
                <a:spcPts val="0"/>
              </a:spcBef>
              <a:buFont typeface="+mj-lt"/>
              <a:buAutoNum type="arabicPeriod"/>
            </a:pPr>
            <a:r>
              <a:rPr lang="ru-RU" sz="3400" b="1" i="1" dirty="0"/>
              <a:t> В приложениях </a:t>
            </a:r>
            <a:r>
              <a:rPr lang="ru-RU" sz="3400" b="1" i="1" dirty="0">
                <a:solidFill>
                  <a:srgbClr val="FF0000"/>
                </a:solidFill>
              </a:rPr>
              <a:t>возможно</a:t>
            </a:r>
            <a:r>
              <a:rPr lang="ru-RU" sz="3400" b="1" i="1" dirty="0"/>
              <a:t> также </a:t>
            </a:r>
            <a:r>
              <a:rPr lang="ru-RU" sz="3400" b="1" i="1" dirty="0">
                <a:solidFill>
                  <a:srgbClr val="FF0000"/>
                </a:solidFill>
              </a:rPr>
              <a:t>применение альбомной ориентации</a:t>
            </a:r>
            <a:r>
              <a:rPr lang="ru-RU" sz="3400" b="1" i="1" dirty="0"/>
              <a:t>.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256D9774-2426-4520-B212-7267205BECA4}"/>
              </a:ext>
            </a:extLst>
          </p:cNvPr>
          <p:cNvSpPr txBox="1">
            <a:spLocks/>
          </p:cNvSpPr>
          <p:nvPr/>
        </p:nvSpPr>
        <p:spPr>
          <a:xfrm>
            <a:off x="1787236" y="320261"/>
            <a:ext cx="8049492" cy="538721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отчета. Продолжение</a:t>
            </a:r>
          </a:p>
        </p:txBody>
      </p:sp>
      <p:sp>
        <p:nvSpPr>
          <p:cNvPr id="5" name="Скругленный прямоугольник 3">
            <a:extLst>
              <a:ext uri="{FF2B5EF4-FFF2-40B4-BE49-F238E27FC236}">
                <a16:creationId xmlns:a16="http://schemas.microsoft.com/office/drawing/2014/main" id="{C80B719F-7D1B-4EC0-9554-162017981BB6}"/>
              </a:ext>
            </a:extLst>
          </p:cNvPr>
          <p:cNvSpPr/>
          <p:nvPr/>
        </p:nvSpPr>
        <p:spPr>
          <a:xfrm>
            <a:off x="142739" y="94798"/>
            <a:ext cx="1339697" cy="7265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790639936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FCB558A-A175-484B-9878-14C4F7E9D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695" y="1319134"/>
            <a:ext cx="11512445" cy="49167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200" b="1" dirty="0">
                <a:solidFill>
                  <a:srgbClr val="FF0000"/>
                </a:solidFill>
              </a:rPr>
              <a:t>Первое приложение к отчёту должно содержать текст</a:t>
            </a:r>
            <a:r>
              <a:rPr lang="ru-RU" sz="4200" b="1" dirty="0"/>
              <a:t>, подтверждающий </a:t>
            </a:r>
            <a:r>
              <a:rPr lang="ru-RU" sz="4200" b="1" dirty="0">
                <a:solidFill>
                  <a:srgbClr val="FF0000"/>
                </a:solidFill>
              </a:rPr>
              <a:t>достоверность</a:t>
            </a:r>
            <a:r>
              <a:rPr lang="ru-RU" sz="4200" b="1" dirty="0"/>
              <a:t>, </a:t>
            </a:r>
            <a:r>
              <a:rPr lang="ru-RU" sz="4200" b="1" dirty="0">
                <a:solidFill>
                  <a:srgbClr val="FF0000"/>
                </a:solidFill>
              </a:rPr>
              <a:t>исчерпывающий</a:t>
            </a:r>
            <a:r>
              <a:rPr lang="ru-RU" sz="4200" b="1" dirty="0"/>
              <a:t> характер и </a:t>
            </a:r>
            <a:r>
              <a:rPr lang="ru-RU" sz="4200" b="1" dirty="0">
                <a:solidFill>
                  <a:srgbClr val="FF0000"/>
                </a:solidFill>
              </a:rPr>
              <a:t>точность</a:t>
            </a:r>
            <a:r>
              <a:rPr lang="ru-RU" sz="4200" b="1" dirty="0"/>
              <a:t> всех представленных </a:t>
            </a:r>
            <a:r>
              <a:rPr lang="ru-RU" sz="4200" b="1" dirty="0">
                <a:solidFill>
                  <a:srgbClr val="FF0000"/>
                </a:solidFill>
              </a:rPr>
              <a:t>данных</a:t>
            </a:r>
            <a:r>
              <a:rPr lang="ru-RU" sz="4200" b="1" dirty="0"/>
              <a:t>, подписанный руководителем ОО и </a:t>
            </a:r>
            <a:r>
              <a:rPr lang="ru-RU" sz="4200" b="1" dirty="0">
                <a:solidFill>
                  <a:srgbClr val="FF0000"/>
                </a:solidFill>
              </a:rPr>
              <a:t>исполнителями</a:t>
            </a:r>
            <a:r>
              <a:rPr lang="ru-RU" sz="4200" b="1" dirty="0"/>
              <a:t>, </a:t>
            </a:r>
            <a:r>
              <a:rPr lang="ru-RU" sz="4200" b="1" dirty="0">
                <a:solidFill>
                  <a:srgbClr val="FF0000"/>
                </a:solidFill>
              </a:rPr>
              <a:t>составлявшими</a:t>
            </a:r>
            <a:r>
              <a:rPr lang="ru-RU" sz="4200" b="1" dirty="0"/>
              <a:t> отчёт </a:t>
            </a:r>
            <a:r>
              <a:rPr lang="ru-RU" sz="4200" b="1" dirty="0">
                <a:solidFill>
                  <a:srgbClr val="FF0000"/>
                </a:solidFill>
              </a:rPr>
              <a:t>с приведением контактных данных составителей отчёта</a:t>
            </a:r>
            <a:r>
              <a:rPr lang="ru-RU" sz="4200" b="1" dirty="0"/>
              <a:t> для </a:t>
            </a:r>
            <a:r>
              <a:rPr lang="ru-RU" sz="4200" b="1" dirty="0">
                <a:solidFill>
                  <a:srgbClr val="FF0000"/>
                </a:solidFill>
              </a:rPr>
              <a:t>дальнейших</a:t>
            </a:r>
            <a:r>
              <a:rPr lang="ru-RU" sz="4200" b="1" dirty="0"/>
              <a:t> </a:t>
            </a:r>
            <a:r>
              <a:rPr lang="ru-RU" sz="4200" b="1" dirty="0">
                <a:solidFill>
                  <a:srgbClr val="FF0000"/>
                </a:solidFill>
              </a:rPr>
              <a:t>консультаций</a:t>
            </a:r>
            <a:r>
              <a:rPr lang="ru-RU" sz="4200" b="1" dirty="0"/>
              <a:t> при необходимости: 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F43D560D-5E68-4B51-8ADD-63399E23F17F}"/>
              </a:ext>
            </a:extLst>
          </p:cNvPr>
          <p:cNvSpPr txBox="1">
            <a:spLocks/>
          </p:cNvSpPr>
          <p:nvPr/>
        </p:nvSpPr>
        <p:spPr>
          <a:xfrm>
            <a:off x="1723868" y="274413"/>
            <a:ext cx="9458793" cy="726511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bg1"/>
                </a:solidFill>
              </a:rPr>
              <a:t>Приложение к отчёту </a:t>
            </a:r>
          </a:p>
        </p:txBody>
      </p:sp>
      <p:sp>
        <p:nvSpPr>
          <p:cNvPr id="5" name="Скругленный прямоугольник 3">
            <a:extLst>
              <a:ext uri="{FF2B5EF4-FFF2-40B4-BE49-F238E27FC236}">
                <a16:creationId xmlns:a16="http://schemas.microsoft.com/office/drawing/2014/main" id="{09CEF4E7-E879-42E8-8118-92D94D20573E}"/>
              </a:ext>
            </a:extLst>
          </p:cNvPr>
          <p:cNvSpPr/>
          <p:nvPr/>
        </p:nvSpPr>
        <p:spPr>
          <a:xfrm>
            <a:off x="162838" y="256041"/>
            <a:ext cx="1255606" cy="7265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772576924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FA61175-D499-4259-8B36-59C52D101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4184"/>
            <a:ext cx="10515600" cy="54714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/>
              <a:t>«</a:t>
            </a:r>
            <a:r>
              <a:rPr lang="ru-RU" sz="3600" dirty="0">
                <a:solidFill>
                  <a:srgbClr val="FF0000"/>
                </a:solidFill>
              </a:rPr>
              <a:t>Я,</a:t>
            </a:r>
            <a:r>
              <a:rPr lang="ru-RU" sz="3600" dirty="0"/>
              <a:t> [ФИО руководителя организации], </a:t>
            </a:r>
            <a:r>
              <a:rPr lang="ru-RU" sz="3600" dirty="0">
                <a:solidFill>
                  <a:srgbClr val="FF0000"/>
                </a:solidFill>
              </a:rPr>
              <a:t>подтверждаю</a:t>
            </a:r>
            <a:r>
              <a:rPr lang="ru-RU" sz="3600" dirty="0"/>
              <a:t>, что в данном </a:t>
            </a:r>
            <a:r>
              <a:rPr lang="ru-RU" sz="3600" dirty="0">
                <a:solidFill>
                  <a:srgbClr val="FF0000"/>
                </a:solidFill>
              </a:rPr>
              <a:t>отчёте</a:t>
            </a:r>
            <a:r>
              <a:rPr lang="ru-RU" sz="3600" dirty="0"/>
              <a:t> по самооценке [аккредитуемых основных образовательных программ, название организации образования], </a:t>
            </a:r>
            <a:r>
              <a:rPr lang="ru-RU" sz="3600" dirty="0">
                <a:solidFill>
                  <a:srgbClr val="FF0000"/>
                </a:solidFill>
              </a:rPr>
              <a:t>содержащем</a:t>
            </a:r>
            <a:r>
              <a:rPr lang="ru-RU" sz="3600" dirty="0"/>
              <a:t> [количество страниц основной части отчёта, т.е. без приложений] страниц, предоставлены </a:t>
            </a:r>
            <a:r>
              <a:rPr lang="ru-RU" sz="3600" dirty="0">
                <a:solidFill>
                  <a:srgbClr val="FF0000"/>
                </a:solidFill>
              </a:rPr>
              <a:t>абсолютно</a:t>
            </a:r>
            <a:r>
              <a:rPr lang="ru-RU" sz="3600" dirty="0"/>
              <a:t> </a:t>
            </a:r>
            <a:r>
              <a:rPr lang="ru-RU" sz="3600" dirty="0">
                <a:solidFill>
                  <a:srgbClr val="FF0000"/>
                </a:solidFill>
              </a:rPr>
              <a:t>достоверные</a:t>
            </a:r>
            <a:r>
              <a:rPr lang="ru-RU" sz="3600" dirty="0"/>
              <a:t>, </a:t>
            </a:r>
            <a:r>
              <a:rPr lang="ru-RU" sz="3600" dirty="0">
                <a:solidFill>
                  <a:srgbClr val="FF0000"/>
                </a:solidFill>
              </a:rPr>
              <a:t>точные</a:t>
            </a:r>
            <a:r>
              <a:rPr lang="ru-RU" sz="3600" dirty="0"/>
              <a:t> и исчерпывающие </a:t>
            </a:r>
            <a:r>
              <a:rPr lang="ru-RU" sz="3600" dirty="0">
                <a:solidFill>
                  <a:srgbClr val="FF0000"/>
                </a:solidFill>
              </a:rPr>
              <a:t>данные</a:t>
            </a:r>
            <a:r>
              <a:rPr lang="ru-RU" sz="3600" dirty="0"/>
              <a:t>, которые адекватно и в полной мере характеризуют деятельность организации образования по реализации основной образовательной программы в вузе»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12A4222C-07A3-423E-9AB9-7423A748F3DA}"/>
              </a:ext>
            </a:extLst>
          </p:cNvPr>
          <p:cNvSpPr txBox="1">
            <a:spLocks/>
          </p:cNvSpPr>
          <p:nvPr/>
        </p:nvSpPr>
        <p:spPr>
          <a:xfrm>
            <a:off x="1723868" y="274413"/>
            <a:ext cx="9458793" cy="726511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bg1"/>
                </a:solidFill>
              </a:rPr>
              <a:t>Приложение к отчёту </a:t>
            </a:r>
          </a:p>
        </p:txBody>
      </p:sp>
      <p:sp>
        <p:nvSpPr>
          <p:cNvPr id="5" name="Скругленный прямоугольник 3">
            <a:extLst>
              <a:ext uri="{FF2B5EF4-FFF2-40B4-BE49-F238E27FC236}">
                <a16:creationId xmlns:a16="http://schemas.microsoft.com/office/drawing/2014/main" id="{6C4C7D40-914A-459A-AF7F-4CFB1E52C5E3}"/>
              </a:ext>
            </a:extLst>
          </p:cNvPr>
          <p:cNvSpPr/>
          <p:nvPr/>
        </p:nvSpPr>
        <p:spPr>
          <a:xfrm>
            <a:off x="162838" y="256041"/>
            <a:ext cx="1255606" cy="7265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337622494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DEEE468-0277-4A5B-A7A9-FB766C98E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657" y="1304144"/>
            <a:ext cx="11364601" cy="514162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600" b="1" dirty="0">
                <a:solidFill>
                  <a:srgbClr val="FF0000"/>
                </a:solidFill>
              </a:rPr>
              <a:t>Объем отчета </a:t>
            </a:r>
            <a:r>
              <a:rPr lang="ru-RU" sz="3600" b="1" dirty="0"/>
              <a:t>составляет не более </a:t>
            </a:r>
            <a:r>
              <a:rPr lang="ru-RU" sz="3600" b="1" dirty="0">
                <a:solidFill>
                  <a:srgbClr val="FF0000"/>
                </a:solidFill>
              </a:rPr>
              <a:t>150 страниц </a:t>
            </a:r>
            <a:r>
              <a:rPr lang="ru-RU" sz="3600" b="1" dirty="0"/>
              <a:t>основного текста. Также предоставляется дополнительный пакет документов в виде приложений.</a:t>
            </a:r>
          </a:p>
          <a:p>
            <a:pPr marL="0" indent="0" algn="just">
              <a:buNone/>
            </a:pPr>
            <a:r>
              <a:rPr lang="ru-RU" sz="3600" b="1" dirty="0">
                <a:solidFill>
                  <a:srgbClr val="FF0000"/>
                </a:solidFill>
              </a:rPr>
              <a:t>Отчёт должен </a:t>
            </a:r>
            <a:r>
              <a:rPr lang="ru-RU" sz="3600" b="1" dirty="0"/>
              <a:t>быть предоставлен </a:t>
            </a:r>
            <a:r>
              <a:rPr lang="ru-RU" sz="3600" b="1" dirty="0">
                <a:solidFill>
                  <a:srgbClr val="FF0000"/>
                </a:solidFill>
              </a:rPr>
              <a:t>со всеми приложениями</a:t>
            </a:r>
            <a:r>
              <a:rPr lang="ru-RU" sz="3600" b="1" dirty="0"/>
              <a:t> в Агентство </a:t>
            </a:r>
            <a:r>
              <a:rPr lang="ru-RU" sz="3600" b="1" dirty="0">
                <a:solidFill>
                  <a:srgbClr val="FF0000"/>
                </a:solidFill>
              </a:rPr>
              <a:t>на русском и английском языках в электронной форме </a:t>
            </a:r>
            <a:r>
              <a:rPr lang="ru-RU" sz="3600" b="1" dirty="0"/>
              <a:t>по адресу электронной почты </a:t>
            </a:r>
            <a:r>
              <a:rPr lang="ru-RU" sz="3600" b="1" dirty="0" err="1">
                <a:solidFill>
                  <a:srgbClr val="FF0000"/>
                </a:solidFill>
              </a:rPr>
              <a:t>iaa</a:t>
            </a:r>
            <a:r>
              <a:rPr lang="en-US" sz="3600" b="1" dirty="0">
                <a:solidFill>
                  <a:srgbClr val="FF0000"/>
                </a:solidFill>
              </a:rPr>
              <a:t>r</a:t>
            </a:r>
            <a:r>
              <a:rPr lang="ru-RU" sz="3600" b="1" dirty="0">
                <a:solidFill>
                  <a:srgbClr val="FF0000"/>
                </a:solidFill>
              </a:rPr>
              <a:t>@inbox.ru</a:t>
            </a:r>
            <a:r>
              <a:rPr lang="ru-RU" sz="3600" b="1" dirty="0"/>
              <a:t>, а также на бумажных носителях с подписью руководителя организации и составителей отчёта в 1 (одном) экземпляре для каждого из языков.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9B8F0A6B-AEA5-43C5-B80C-622F40AD0A07}"/>
              </a:ext>
            </a:extLst>
          </p:cNvPr>
          <p:cNvSpPr txBox="1">
            <a:spLocks/>
          </p:cNvSpPr>
          <p:nvPr/>
        </p:nvSpPr>
        <p:spPr>
          <a:xfrm>
            <a:off x="1993688" y="274413"/>
            <a:ext cx="9458793" cy="726511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bg1"/>
                </a:solidFill>
              </a:rPr>
              <a:t>Объем отчёта </a:t>
            </a:r>
          </a:p>
        </p:txBody>
      </p:sp>
      <p:sp>
        <p:nvSpPr>
          <p:cNvPr id="5" name="Скругленный прямоугольник 3">
            <a:extLst>
              <a:ext uri="{FF2B5EF4-FFF2-40B4-BE49-F238E27FC236}">
                <a16:creationId xmlns:a16="http://schemas.microsoft.com/office/drawing/2014/main" id="{0A4091E7-B728-4602-9758-7A9BF1FC2300}"/>
              </a:ext>
            </a:extLst>
          </p:cNvPr>
          <p:cNvSpPr/>
          <p:nvPr/>
        </p:nvSpPr>
        <p:spPr>
          <a:xfrm>
            <a:off x="432658" y="256041"/>
            <a:ext cx="1255606" cy="7265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1</a:t>
            </a:r>
            <a:r>
              <a:rPr lang="en-US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3</a:t>
            </a:r>
            <a:endParaRPr lang="ru-RU" sz="5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13207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46FC8E-4F96-4AA7-9C29-788CF5FDA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3868" y="274413"/>
            <a:ext cx="9458793" cy="726511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Таблица стандартов и критериев НААР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89D745F-C63D-48FF-9AA5-D83ECCDE52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36" y="1000924"/>
            <a:ext cx="11452271" cy="5921048"/>
          </a:xfrm>
          <a:prstGeom prst="rect">
            <a:avLst/>
          </a:prstGeom>
        </p:spPr>
      </p:pic>
      <p:sp>
        <p:nvSpPr>
          <p:cNvPr id="8" name="Скругленный прямоугольник 3">
            <a:extLst>
              <a:ext uri="{FF2B5EF4-FFF2-40B4-BE49-F238E27FC236}">
                <a16:creationId xmlns:a16="http://schemas.microsoft.com/office/drawing/2014/main" id="{37F927C2-75AB-49C9-A25E-60AA038A2671}"/>
              </a:ext>
            </a:extLst>
          </p:cNvPr>
          <p:cNvSpPr/>
          <p:nvPr/>
        </p:nvSpPr>
        <p:spPr>
          <a:xfrm>
            <a:off x="162838" y="256041"/>
            <a:ext cx="1255606" cy="7265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0924519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9134" y="329785"/>
            <a:ext cx="10710027" cy="707886"/>
          </a:xfrm>
          <a:solidFill>
            <a:srgbClr val="0070C0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42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 формат отчёта по самооценке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2838" y="311161"/>
            <a:ext cx="921563" cy="7265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530B8C7-DC5D-4206-B7D0-8FCC64492119}"/>
              </a:ext>
            </a:extLst>
          </p:cNvPr>
          <p:cNvSpPr/>
          <p:nvPr/>
        </p:nvSpPr>
        <p:spPr>
          <a:xfrm>
            <a:off x="1199214" y="1894079"/>
            <a:ext cx="106967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AC01293-BD8E-4BB8-962B-98E3193E4A9D}"/>
              </a:ext>
            </a:extLst>
          </p:cNvPr>
          <p:cNvSpPr/>
          <p:nvPr/>
        </p:nvSpPr>
        <p:spPr>
          <a:xfrm>
            <a:off x="408709" y="1288474"/>
            <a:ext cx="11374582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4000" b="1" dirty="0">
                <a:latin typeface="Times New Roman" panose="02020603050405020304" pitchFamily="18" charset="0"/>
              </a:rPr>
              <a:t>		</a:t>
            </a:r>
            <a:r>
              <a:rPr lang="ru-RU" sz="4000" b="1" dirty="0">
                <a:solidFill>
                  <a:srgbClr val="FF0000"/>
                </a:solidFill>
              </a:rPr>
              <a:t>Структура отчёта </a:t>
            </a:r>
            <a:r>
              <a:rPr lang="ru-RU" sz="4000" b="1" dirty="0"/>
              <a:t>по </a:t>
            </a:r>
            <a:r>
              <a:rPr lang="ru-RU" sz="4000" b="1" dirty="0">
                <a:solidFill>
                  <a:srgbClr val="FF0000"/>
                </a:solidFill>
              </a:rPr>
              <a:t>самооценке</a:t>
            </a:r>
            <a:r>
              <a:rPr lang="ru-RU" sz="4000" b="1" dirty="0"/>
              <a:t> должна в общем виде </a:t>
            </a:r>
            <a:r>
              <a:rPr lang="ru-RU" sz="4000" b="1" dirty="0">
                <a:solidFill>
                  <a:srgbClr val="FF0000"/>
                </a:solidFill>
              </a:rPr>
              <a:t>соответствовать</a:t>
            </a:r>
            <a:r>
              <a:rPr lang="ru-RU" sz="4000" b="1" dirty="0"/>
              <a:t> </a:t>
            </a:r>
            <a:r>
              <a:rPr lang="ru-RU" sz="4000" b="1" dirty="0">
                <a:solidFill>
                  <a:srgbClr val="FF0000"/>
                </a:solidFill>
              </a:rPr>
              <a:t>структуре стандартов Агентства</a:t>
            </a:r>
            <a:r>
              <a:rPr lang="ru-RU" sz="4000" b="1" dirty="0"/>
              <a:t> программы. </a:t>
            </a:r>
          </a:p>
          <a:p>
            <a:pPr algn="just">
              <a:lnSpc>
                <a:spcPct val="80000"/>
              </a:lnSpc>
            </a:pPr>
            <a:r>
              <a:rPr lang="ru-RU" sz="4000" b="1" dirty="0"/>
              <a:t>		</a:t>
            </a:r>
            <a:r>
              <a:rPr lang="ru-RU" sz="4000" b="1" dirty="0">
                <a:solidFill>
                  <a:srgbClr val="FF0000"/>
                </a:solidFill>
              </a:rPr>
              <a:t>Основная часть отчета </a:t>
            </a:r>
            <a:r>
              <a:rPr lang="ru-RU" sz="4000" b="1" dirty="0"/>
              <a:t>должна </a:t>
            </a:r>
            <a:r>
              <a:rPr lang="ru-RU" sz="4000" b="1" dirty="0">
                <a:solidFill>
                  <a:srgbClr val="FF0000"/>
                </a:solidFill>
              </a:rPr>
              <a:t>состоять</a:t>
            </a:r>
            <a:r>
              <a:rPr lang="ru-RU" sz="4000" b="1" dirty="0"/>
              <a:t> как минимум из </a:t>
            </a:r>
            <a:r>
              <a:rPr lang="ru-RU" sz="4000" b="1" dirty="0">
                <a:solidFill>
                  <a:srgbClr val="FF0000"/>
                </a:solidFill>
              </a:rPr>
              <a:t>10 глав</a:t>
            </a:r>
            <a:r>
              <a:rPr lang="ru-RU" sz="4000" b="1" dirty="0"/>
              <a:t>, в которых будет отражена </a:t>
            </a:r>
            <a:r>
              <a:rPr lang="ru-RU" sz="4000" b="1" dirty="0">
                <a:solidFill>
                  <a:srgbClr val="FF0000"/>
                </a:solidFill>
              </a:rPr>
              <a:t>качественная</a:t>
            </a:r>
            <a:r>
              <a:rPr lang="ru-RU" sz="4000" b="1" dirty="0"/>
              <a:t> и </a:t>
            </a:r>
            <a:r>
              <a:rPr lang="ru-RU" sz="4000" b="1" dirty="0">
                <a:solidFill>
                  <a:srgbClr val="FF0000"/>
                </a:solidFill>
              </a:rPr>
              <a:t>количественная оценка деятельности основной образовательной программы</a:t>
            </a:r>
            <a:r>
              <a:rPr lang="ru-RU" sz="4000" b="1" dirty="0"/>
              <a:t> в разрезе </a:t>
            </a:r>
            <a:r>
              <a:rPr lang="ru-RU" sz="4000" b="1" dirty="0">
                <a:solidFill>
                  <a:srgbClr val="FF0000"/>
                </a:solidFill>
              </a:rPr>
              <a:t>отдельных стандартов</a:t>
            </a:r>
            <a:r>
              <a:rPr lang="ru-RU" sz="4000" b="1" dirty="0"/>
              <a:t>.</a:t>
            </a:r>
          </a:p>
          <a:p>
            <a:pPr algn="just">
              <a:lnSpc>
                <a:spcPct val="80000"/>
              </a:lnSpc>
            </a:pPr>
            <a:r>
              <a:rPr lang="ru-RU" dirty="0"/>
              <a:t>		</a:t>
            </a:r>
            <a:r>
              <a:rPr lang="ru-RU" sz="4000" b="1" dirty="0">
                <a:solidFill>
                  <a:srgbClr val="FF0000"/>
                </a:solidFill>
              </a:rPr>
              <a:t>Последний раздел отчета </a:t>
            </a:r>
            <a:r>
              <a:rPr lang="ru-RU" sz="4000" b="1" dirty="0"/>
              <a:t>по самооценке должен включать заполненную таблицу </a:t>
            </a:r>
            <a:r>
              <a:rPr lang="ru-RU" sz="4000" b="1" dirty="0">
                <a:solidFill>
                  <a:srgbClr val="FF0000"/>
                </a:solidFill>
              </a:rPr>
              <a:t>«Заключение комиссии по самооценке».</a:t>
            </a:r>
          </a:p>
          <a:p>
            <a:pPr algn="just"/>
            <a:endParaRPr lang="ru-RU" sz="4000" b="1" dirty="0">
              <a:latin typeface="Times New Roman" panose="02020603050405020304" pitchFamily="18" charset="0"/>
            </a:endParaRPr>
          </a:p>
          <a:p>
            <a:pPr algn="just"/>
            <a:endParaRPr lang="ru-RU" sz="3600" b="1" dirty="0">
              <a:latin typeface="Times New Roman" panose="02020603050405020304" pitchFamily="18" charset="0"/>
            </a:endParaRPr>
          </a:p>
          <a:p>
            <a:pPr algn="just"/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30272502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8FC4C66-9AB7-4A9B-AF4E-1F8A48069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80656"/>
            <a:ext cx="11390243" cy="54570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b="1" dirty="0">
                <a:latin typeface="Times New Roman" panose="02020603050405020304" pitchFamily="18" charset="0"/>
              </a:rPr>
              <a:t>	</a:t>
            </a:r>
            <a:r>
              <a:rPr lang="ru-RU" sz="4000" b="1" dirty="0">
                <a:solidFill>
                  <a:srgbClr val="FF0000"/>
                </a:solidFill>
              </a:rPr>
              <a:t>Количественные показатели оценки </a:t>
            </a:r>
            <a:r>
              <a:rPr lang="ru-RU" sz="4000" b="1" dirty="0"/>
              <a:t>каждого стандарта, отмеченные в таблице, </a:t>
            </a:r>
            <a:r>
              <a:rPr lang="ru-RU" sz="4000" b="1" dirty="0">
                <a:solidFill>
                  <a:srgbClr val="FF0000"/>
                </a:solidFill>
              </a:rPr>
              <a:t>должны приводиться в конце каждого раздела </a:t>
            </a:r>
            <a:r>
              <a:rPr lang="ru-RU" sz="4000" b="1" dirty="0"/>
              <a:t>текста отчета по самооценке.</a:t>
            </a:r>
          </a:p>
          <a:p>
            <a:pPr marL="0" indent="0" algn="just">
              <a:buNone/>
            </a:pPr>
            <a:r>
              <a:rPr lang="ru-RU" sz="4000" b="1" dirty="0"/>
              <a:t>	</a:t>
            </a:r>
            <a:r>
              <a:rPr lang="ru-RU" sz="4000" b="1" dirty="0">
                <a:solidFill>
                  <a:srgbClr val="00B050"/>
                </a:solidFill>
              </a:rPr>
              <a:t>Образец:</a:t>
            </a:r>
            <a:r>
              <a:rPr lang="ru-RU" sz="4000" b="1" dirty="0"/>
              <a:t> «По стандарту «Управление основной образовательной программой» </a:t>
            </a:r>
            <a:r>
              <a:rPr lang="ru-RU" sz="4000" b="1" dirty="0">
                <a:solidFill>
                  <a:srgbClr val="FF0000"/>
                </a:solidFill>
              </a:rPr>
              <a:t>раскрыты 17 критерий</a:t>
            </a:r>
            <a:r>
              <a:rPr lang="ru-RU" sz="4000" b="1" dirty="0"/>
              <a:t>, из которых </a:t>
            </a:r>
            <a:r>
              <a:rPr lang="ru-RU" sz="4000" b="1" dirty="0">
                <a:solidFill>
                  <a:srgbClr val="FF0000"/>
                </a:solidFill>
              </a:rPr>
              <a:t>7 имеют сильную позицию</a:t>
            </a:r>
            <a:r>
              <a:rPr lang="ru-RU" sz="4000" b="1" dirty="0"/>
              <a:t>, </a:t>
            </a:r>
            <a:r>
              <a:rPr lang="ru-RU" sz="4000" b="1" dirty="0">
                <a:solidFill>
                  <a:srgbClr val="FF0000"/>
                </a:solidFill>
              </a:rPr>
              <a:t>7 - удовлетворительную </a:t>
            </a:r>
            <a:r>
              <a:rPr lang="ru-RU" sz="4000" b="1" dirty="0"/>
              <a:t>и </a:t>
            </a:r>
            <a:r>
              <a:rPr lang="ru-RU" sz="4000" b="1" dirty="0">
                <a:solidFill>
                  <a:srgbClr val="FF0000"/>
                </a:solidFill>
              </a:rPr>
              <a:t>3 - предполагают улучшения</a:t>
            </a:r>
            <a:r>
              <a:rPr lang="ru-RU" sz="4000" b="1" dirty="0"/>
              <a:t>».</a:t>
            </a:r>
          </a:p>
        </p:txBody>
      </p:sp>
      <p:sp>
        <p:nvSpPr>
          <p:cNvPr id="10" name="Скругленный прямоугольник 3">
            <a:extLst>
              <a:ext uri="{FF2B5EF4-FFF2-40B4-BE49-F238E27FC236}">
                <a16:creationId xmlns:a16="http://schemas.microsoft.com/office/drawing/2014/main" id="{AE12DB2B-568A-4B60-9242-E05F530599DE}"/>
              </a:ext>
            </a:extLst>
          </p:cNvPr>
          <p:cNvSpPr/>
          <p:nvPr/>
        </p:nvSpPr>
        <p:spPr>
          <a:xfrm>
            <a:off x="162838" y="140829"/>
            <a:ext cx="921563" cy="7265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FD96B498-26FB-446A-9E36-9510DE7F5D5F}"/>
              </a:ext>
            </a:extLst>
          </p:cNvPr>
          <p:cNvSpPr txBox="1">
            <a:spLocks/>
          </p:cNvSpPr>
          <p:nvPr/>
        </p:nvSpPr>
        <p:spPr>
          <a:xfrm>
            <a:off x="1319134" y="205090"/>
            <a:ext cx="10710027" cy="707886"/>
          </a:xfrm>
          <a:prstGeom prst="rect">
            <a:avLst/>
          </a:prstGeom>
          <a:solidFill>
            <a:srgbClr val="0070C0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200" b="1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 формат отчёта по самооценке</a:t>
            </a:r>
            <a:endParaRPr lang="ru-RU" sz="4200" b="1" dirty="0">
              <a:solidFill>
                <a:schemeClr val="bg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19397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1E8BD8E-189E-4414-B8B0-E4FE0DF5B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928" y="1205346"/>
            <a:ext cx="11629318" cy="5332394"/>
          </a:xfrm>
        </p:spPr>
        <p:txBody>
          <a:bodyPr>
            <a:normAutofit fontScale="85000" lnSpcReduction="20000"/>
          </a:bodyPr>
          <a:lstStyle/>
          <a:p>
            <a:pPr marL="0" lvl="1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200" b="1" dirty="0">
                <a:cs typeface="Times New Roman" panose="02020603050405020304" pitchFamily="18" charset="0"/>
              </a:rPr>
              <a:t>	При оценке </a:t>
            </a:r>
            <a:r>
              <a:rPr lang="ru-RU" sz="4200" b="1" dirty="0">
                <a:solidFill>
                  <a:srgbClr val="FF0000"/>
                </a:solidFill>
                <a:cs typeface="Times New Roman" panose="02020603050405020304" pitchFamily="18" charset="0"/>
              </a:rPr>
              <a:t>Стандарта в разрезе отдельных специальностей </a:t>
            </a:r>
            <a:r>
              <a:rPr lang="ru-RU" sz="4200" b="1" dirty="0">
                <a:cs typeface="Times New Roman" panose="02020603050405020304" pitchFamily="18" charset="0"/>
              </a:rPr>
              <a:t>рабочая группа оценивает раздел согласно </a:t>
            </a:r>
            <a:r>
              <a:rPr lang="ru-RU" sz="4200" b="1" dirty="0">
                <a:solidFill>
                  <a:srgbClr val="FF0000"/>
                </a:solidFill>
                <a:cs typeface="Times New Roman" panose="02020603050405020304" pitchFamily="18" charset="0"/>
              </a:rPr>
              <a:t>направлению аккредитуемых программ.</a:t>
            </a:r>
          </a:p>
          <a:p>
            <a:pPr marL="0" lvl="1" indent="0" algn="just">
              <a:lnSpc>
                <a:spcPct val="70000"/>
              </a:lnSpc>
              <a:spcBef>
                <a:spcPts val="0"/>
              </a:spcBef>
              <a:buNone/>
            </a:pPr>
            <a:endParaRPr lang="ru-RU" sz="42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0" lvl="1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200" b="1" dirty="0">
                <a:cs typeface="Times New Roman" panose="02020603050405020304" pitchFamily="18" charset="0"/>
              </a:rPr>
              <a:t>	</a:t>
            </a:r>
            <a:r>
              <a:rPr lang="ru-RU" sz="4200" b="1" dirty="0">
                <a:solidFill>
                  <a:srgbClr val="FF0000"/>
                </a:solidFill>
                <a:cs typeface="Times New Roman" panose="02020603050405020304" pitchFamily="18" charset="0"/>
              </a:rPr>
              <a:t>В первой части каждого раздела </a:t>
            </a:r>
            <a:r>
              <a:rPr lang="ru-RU" sz="4200" b="1" dirty="0">
                <a:cs typeface="Times New Roman" panose="02020603050405020304" pitchFamily="18" charset="0"/>
              </a:rPr>
              <a:t>- </a:t>
            </a:r>
            <a:r>
              <a:rPr lang="ru-RU" sz="4200" b="1" dirty="0">
                <a:solidFill>
                  <a:srgbClr val="00B050"/>
                </a:solidFill>
                <a:cs typeface="Times New Roman" panose="02020603050405020304" pitchFamily="18" charset="0"/>
              </a:rPr>
              <a:t>«Общие положения»</a:t>
            </a:r>
            <a:r>
              <a:rPr lang="ru-RU" sz="4200" b="1" dirty="0">
                <a:cs typeface="Times New Roman" panose="02020603050405020304" pitchFamily="18" charset="0"/>
              </a:rPr>
              <a:t> - приводятся </a:t>
            </a:r>
            <a:r>
              <a:rPr lang="ru-RU" sz="4200" b="1" dirty="0">
                <a:solidFill>
                  <a:srgbClr val="FF0000"/>
                </a:solidFill>
                <a:cs typeface="Times New Roman" panose="02020603050405020304" pitchFamily="18" charset="0"/>
              </a:rPr>
              <a:t>общая логика </a:t>
            </a:r>
            <a:r>
              <a:rPr lang="ru-RU" sz="4200" b="1" dirty="0">
                <a:cs typeface="Times New Roman" panose="02020603050405020304" pitchFamily="18" charset="0"/>
              </a:rPr>
              <a:t>и </a:t>
            </a:r>
            <a:r>
              <a:rPr lang="ru-RU" sz="4200" b="1" dirty="0">
                <a:solidFill>
                  <a:srgbClr val="FF0000"/>
                </a:solidFill>
                <a:cs typeface="Times New Roman" panose="02020603050405020304" pitchFamily="18" charset="0"/>
              </a:rPr>
              <a:t>принципы представленных</a:t>
            </a:r>
            <a:r>
              <a:rPr lang="ru-RU" sz="4200" b="1" dirty="0">
                <a:cs typeface="Times New Roman" panose="02020603050405020304" pitchFamily="18" charset="0"/>
              </a:rPr>
              <a:t> в разделе стандартов, чтобы у организаций образования было более </a:t>
            </a:r>
            <a:r>
              <a:rPr lang="ru-RU" sz="4200" b="1" dirty="0">
                <a:solidFill>
                  <a:srgbClr val="00B050"/>
                </a:solidFill>
                <a:cs typeface="Times New Roman" panose="02020603050405020304" pitchFamily="18" charset="0"/>
              </a:rPr>
              <a:t>глубокое представление</a:t>
            </a:r>
            <a:r>
              <a:rPr lang="ru-RU" sz="4200" b="1" dirty="0">
                <a:cs typeface="Times New Roman" panose="02020603050405020304" pitchFamily="18" charset="0"/>
              </a:rPr>
              <a:t> о </a:t>
            </a:r>
            <a:r>
              <a:rPr lang="ru-RU" sz="4200" b="1" dirty="0">
                <a:solidFill>
                  <a:srgbClr val="FF0000"/>
                </a:solidFill>
                <a:cs typeface="Times New Roman" panose="02020603050405020304" pitchFamily="18" charset="0"/>
              </a:rPr>
              <a:t>содержании</a:t>
            </a:r>
            <a:r>
              <a:rPr lang="ru-RU" sz="4200" b="1" dirty="0">
                <a:cs typeface="Times New Roman" panose="02020603050405020304" pitchFamily="18" charset="0"/>
              </a:rPr>
              <a:t> и </a:t>
            </a:r>
            <a:r>
              <a:rPr lang="ru-RU" sz="4200" b="1" dirty="0">
                <a:solidFill>
                  <a:srgbClr val="FF0000"/>
                </a:solidFill>
                <a:cs typeface="Times New Roman" panose="02020603050405020304" pitchFamily="18" charset="0"/>
              </a:rPr>
              <a:t>контексте</a:t>
            </a:r>
            <a:r>
              <a:rPr lang="ru-RU" sz="4200" b="1" dirty="0">
                <a:cs typeface="Times New Roman" panose="02020603050405020304" pitchFamily="18" charset="0"/>
              </a:rPr>
              <a:t> тех или иных </a:t>
            </a:r>
            <a:r>
              <a:rPr lang="ru-RU" sz="4200" b="1" dirty="0">
                <a:solidFill>
                  <a:srgbClr val="FF0000"/>
                </a:solidFill>
                <a:cs typeface="Times New Roman" panose="02020603050405020304" pitchFamily="18" charset="0"/>
              </a:rPr>
              <a:t>стандартов</a:t>
            </a:r>
            <a:r>
              <a:rPr lang="ru-RU" sz="4200" b="1" dirty="0">
                <a:cs typeface="Times New Roman" panose="02020603050405020304" pitchFamily="18" charset="0"/>
              </a:rPr>
              <a:t>, что, в свою очередь, ведёт к </a:t>
            </a:r>
            <a:r>
              <a:rPr lang="ru-RU" sz="4200" b="1" dirty="0">
                <a:solidFill>
                  <a:srgbClr val="FF0000"/>
                </a:solidFill>
                <a:cs typeface="Times New Roman" panose="02020603050405020304" pitchFamily="18" charset="0"/>
              </a:rPr>
              <a:t>более эффективному исполнению требований</a:t>
            </a:r>
            <a:r>
              <a:rPr lang="ru-RU" sz="4200" b="1" dirty="0">
                <a:cs typeface="Times New Roman" panose="02020603050405020304" pitchFamily="18" charset="0"/>
              </a:rPr>
              <a:t> стандарта. .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21365DA-4E2F-42BF-8F27-C39B3B824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8182" y="320261"/>
            <a:ext cx="8409709" cy="621848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</a:t>
            </a:r>
          </a:p>
        </p:txBody>
      </p:sp>
      <p:sp>
        <p:nvSpPr>
          <p:cNvPr id="6" name="Скругленный прямоугольник 3">
            <a:extLst>
              <a:ext uri="{FF2B5EF4-FFF2-40B4-BE49-F238E27FC236}">
                <a16:creationId xmlns:a16="http://schemas.microsoft.com/office/drawing/2014/main" id="{FA6765F4-C72B-46C9-93EC-6B4A88516A4E}"/>
              </a:ext>
            </a:extLst>
          </p:cNvPr>
          <p:cNvSpPr/>
          <p:nvPr/>
        </p:nvSpPr>
        <p:spPr>
          <a:xfrm>
            <a:off x="269927" y="306407"/>
            <a:ext cx="921563" cy="7265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39528916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1EB8375-9D67-4BFA-A330-EAFA32A14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1330036"/>
            <a:ext cx="11526981" cy="5347855"/>
          </a:xfrm>
        </p:spPr>
        <p:txBody>
          <a:bodyPr>
            <a:normAutofit fontScale="92500" lnSpcReduction="20000"/>
          </a:bodyPr>
          <a:lstStyle/>
          <a:p>
            <a:pPr marL="0" lvl="1" indent="0" algn="just">
              <a:spcAft>
                <a:spcPts val="600"/>
              </a:spcAft>
              <a:buNone/>
            </a:pPr>
            <a:r>
              <a:rPr lang="ru-RU" sz="4400" b="1" dirty="0">
                <a:cs typeface="Times New Roman" panose="02020603050405020304" pitchFamily="18" charset="0"/>
              </a:rPr>
              <a:t>	</a:t>
            </a:r>
            <a:r>
              <a:rPr lang="ru-RU" sz="4600" b="1" dirty="0">
                <a:cs typeface="Times New Roman" panose="02020603050405020304" pitchFamily="18" charset="0"/>
              </a:rPr>
              <a:t>Во второй части - «</a:t>
            </a:r>
            <a:r>
              <a:rPr lang="ru-RU" sz="4600" b="1" dirty="0">
                <a:solidFill>
                  <a:srgbClr val="FF0000"/>
                </a:solidFill>
                <a:cs typeface="Times New Roman" panose="02020603050405020304" pitchFamily="18" charset="0"/>
              </a:rPr>
              <a:t>Критерии оценки</a:t>
            </a:r>
            <a:r>
              <a:rPr lang="ru-RU" sz="4600" b="1" dirty="0">
                <a:cs typeface="Times New Roman" panose="02020603050405020304" pitchFamily="18" charset="0"/>
              </a:rPr>
              <a:t>» - </a:t>
            </a:r>
            <a:r>
              <a:rPr lang="ru-RU" sz="4600" b="1" dirty="0">
                <a:solidFill>
                  <a:srgbClr val="00B050"/>
                </a:solidFill>
                <a:cs typeface="Times New Roman" panose="02020603050405020304" pitchFamily="18" charset="0"/>
              </a:rPr>
              <a:t>приводятся</a:t>
            </a:r>
            <a:r>
              <a:rPr lang="ru-RU" sz="4600" b="1" dirty="0">
                <a:cs typeface="Times New Roman" panose="02020603050405020304" pitchFamily="18" charset="0"/>
              </a:rPr>
              <a:t> </a:t>
            </a:r>
            <a:r>
              <a:rPr lang="ru-RU" sz="4600" b="1" dirty="0">
                <a:solidFill>
                  <a:srgbClr val="FF0000"/>
                </a:solidFill>
                <a:cs typeface="Times New Roman" panose="02020603050405020304" pitchFamily="18" charset="0"/>
              </a:rPr>
              <a:t>конкретные критерии</a:t>
            </a:r>
            <a:r>
              <a:rPr lang="ru-RU" sz="4600" b="1" dirty="0">
                <a:cs typeface="Times New Roman" panose="02020603050405020304" pitchFamily="18" charset="0"/>
              </a:rPr>
              <a:t>, на основе которых будет </a:t>
            </a:r>
            <a:r>
              <a:rPr lang="ru-RU" sz="4600" b="1" dirty="0">
                <a:solidFill>
                  <a:srgbClr val="FF0000"/>
                </a:solidFill>
                <a:cs typeface="Times New Roman" panose="02020603050405020304" pitchFamily="18" charset="0"/>
              </a:rPr>
              <a:t>проводиться экспертная оценка </a:t>
            </a:r>
            <a:r>
              <a:rPr lang="ru-RU" sz="4600" b="1" dirty="0">
                <a:cs typeface="Times New Roman" panose="02020603050405020304" pitchFamily="18" charset="0"/>
              </a:rPr>
              <a:t>и, соответственно, которые найдут </a:t>
            </a:r>
            <a:r>
              <a:rPr lang="ru-RU" sz="4600" b="1" dirty="0">
                <a:solidFill>
                  <a:srgbClr val="FF0000"/>
                </a:solidFill>
                <a:cs typeface="Times New Roman" panose="02020603050405020304" pitchFamily="18" charset="0"/>
              </a:rPr>
              <a:t>отражение в отчете</a:t>
            </a:r>
            <a:r>
              <a:rPr lang="ru-RU" sz="4600" b="1" dirty="0">
                <a:cs typeface="Times New Roman" panose="02020603050405020304" pitchFamily="18" charset="0"/>
              </a:rPr>
              <a:t> по самооценке. </a:t>
            </a:r>
          </a:p>
          <a:p>
            <a:pPr marL="0" lvl="1" indent="0" algn="just">
              <a:spcAft>
                <a:spcPts val="600"/>
              </a:spcAft>
              <a:buNone/>
            </a:pPr>
            <a:r>
              <a:rPr lang="ru-RU" sz="4600" b="1" dirty="0">
                <a:cs typeface="Times New Roman" panose="02020603050405020304" pitchFamily="18" charset="0"/>
              </a:rPr>
              <a:t>	Эти критерии </a:t>
            </a:r>
            <a:r>
              <a:rPr lang="ru-RU" sz="4600" b="1" dirty="0">
                <a:solidFill>
                  <a:srgbClr val="FF0000"/>
                </a:solidFill>
                <a:cs typeface="Times New Roman" panose="02020603050405020304" pitchFamily="18" charset="0"/>
              </a:rPr>
              <a:t>дополняются вопросами</a:t>
            </a:r>
            <a:r>
              <a:rPr lang="ru-RU" sz="4600" b="1" dirty="0">
                <a:cs typeface="Times New Roman" panose="02020603050405020304" pitchFamily="18" charset="0"/>
              </a:rPr>
              <a:t>, ответы на которые </a:t>
            </a:r>
            <a:r>
              <a:rPr lang="ru-RU" sz="4600" b="1" dirty="0">
                <a:solidFill>
                  <a:srgbClr val="FF0000"/>
                </a:solidFill>
                <a:cs typeface="Times New Roman" panose="02020603050405020304" pitchFamily="18" charset="0"/>
              </a:rPr>
              <a:t>смогут сориентировать авторов отчёта</a:t>
            </a:r>
            <a:r>
              <a:rPr lang="ru-RU" sz="4600" b="1" dirty="0">
                <a:cs typeface="Times New Roman" panose="02020603050405020304" pitchFamily="18" charset="0"/>
              </a:rPr>
              <a:t> и </a:t>
            </a:r>
            <a:r>
              <a:rPr lang="ru-RU" sz="4600" b="1" dirty="0">
                <a:solidFill>
                  <a:srgbClr val="FF0000"/>
                </a:solidFill>
                <a:cs typeface="Times New Roman" panose="02020603050405020304" pitchFamily="18" charset="0"/>
              </a:rPr>
              <a:t>позволят более исчерпывающе оценить </a:t>
            </a:r>
            <a:r>
              <a:rPr lang="ru-RU" sz="4600" b="1" dirty="0">
                <a:solidFill>
                  <a:srgbClr val="00B050"/>
                </a:solidFill>
                <a:cs typeface="Times New Roman" panose="02020603050405020304" pitchFamily="18" charset="0"/>
              </a:rPr>
              <a:t>состояние </a:t>
            </a:r>
            <a:r>
              <a:rPr lang="ru-RU" sz="4600" b="1" dirty="0">
                <a:cs typeface="Times New Roman" panose="02020603050405020304" pitchFamily="18" charset="0"/>
              </a:rPr>
              <a:t>аккредитуемой основной образовательной программы.</a:t>
            </a:r>
          </a:p>
        </p:txBody>
      </p:sp>
      <p:sp>
        <p:nvSpPr>
          <p:cNvPr id="5" name="Скругленный прямоугольник 3">
            <a:extLst>
              <a:ext uri="{FF2B5EF4-FFF2-40B4-BE49-F238E27FC236}">
                <a16:creationId xmlns:a16="http://schemas.microsoft.com/office/drawing/2014/main" id="{4EEF2492-5E64-4277-8861-BEF6F9F9D19B}"/>
              </a:ext>
            </a:extLst>
          </p:cNvPr>
          <p:cNvSpPr/>
          <p:nvPr/>
        </p:nvSpPr>
        <p:spPr>
          <a:xfrm>
            <a:off x="218256" y="320261"/>
            <a:ext cx="921563" cy="7265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AAF9874C-57B1-4FD6-BFEC-9FEC1AA99D7B}"/>
              </a:ext>
            </a:extLst>
          </p:cNvPr>
          <p:cNvSpPr txBox="1">
            <a:spLocks/>
          </p:cNvSpPr>
          <p:nvPr/>
        </p:nvSpPr>
        <p:spPr>
          <a:xfrm>
            <a:off x="2078182" y="320261"/>
            <a:ext cx="8409709" cy="621848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оценки</a:t>
            </a:r>
          </a:p>
        </p:txBody>
      </p:sp>
    </p:spTree>
    <p:extLst>
      <p:ext uri="{BB962C8B-B14F-4D97-AF65-F5344CB8AC3E}">
        <p14:creationId xmlns:p14="http://schemas.microsoft.com/office/powerpoint/2010/main" val="980373602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6E36289-2A86-450D-9FEB-B004BC40A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056" y="1343891"/>
            <a:ext cx="11430000" cy="5193848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dirty="0"/>
              <a:t>	</a:t>
            </a:r>
            <a:r>
              <a:rPr lang="ru-RU" sz="6500" b="1" dirty="0">
                <a:cs typeface="Times New Roman" panose="02020603050405020304" pitchFamily="18" charset="0"/>
              </a:rPr>
              <a:t>Основная образовательная программа может быть </a:t>
            </a:r>
            <a:r>
              <a:rPr lang="ru-RU" sz="6500" b="1" dirty="0">
                <a:solidFill>
                  <a:srgbClr val="FF0000"/>
                </a:solidFill>
                <a:cs typeface="Times New Roman" panose="02020603050405020304" pitchFamily="18" charset="0"/>
              </a:rPr>
              <a:t>аккредитована</a:t>
            </a:r>
            <a:r>
              <a:rPr lang="ru-RU" sz="6500" b="1" dirty="0">
                <a:cs typeface="Times New Roman" panose="02020603050405020304" pitchFamily="18" charset="0"/>
              </a:rPr>
              <a:t> при </a:t>
            </a:r>
            <a:r>
              <a:rPr lang="ru-RU" sz="6500" b="1" dirty="0">
                <a:solidFill>
                  <a:srgbClr val="FF0000"/>
                </a:solidFill>
                <a:cs typeface="Times New Roman" panose="02020603050405020304" pitchFamily="18" charset="0"/>
              </a:rPr>
              <a:t>условии соответствия всем перечисленным в стандартах обязательным критериям.</a:t>
            </a:r>
          </a:p>
          <a:p>
            <a:pPr marL="0" indent="0">
              <a:buNone/>
            </a:pPr>
            <a:r>
              <a:rPr lang="ru-RU" sz="6200" b="1" dirty="0">
                <a:cs typeface="Times New Roman" panose="02020603050405020304" pitchFamily="18" charset="0"/>
              </a:rPr>
              <a:t>Критерии устанавливают </a:t>
            </a:r>
            <a:r>
              <a:rPr lang="ru-RU" sz="6200" b="1" dirty="0">
                <a:solidFill>
                  <a:srgbClr val="FF0000"/>
                </a:solidFill>
                <a:cs typeface="Times New Roman" panose="02020603050405020304" pitchFamily="18" charset="0"/>
              </a:rPr>
              <a:t>различные уровни требований</a:t>
            </a:r>
            <a:r>
              <a:rPr lang="ru-RU" sz="6200" b="1" dirty="0">
                <a:cs typeface="Times New Roman" panose="02020603050405020304" pitchFamily="18" charset="0"/>
              </a:rPr>
              <a:t>:</a:t>
            </a:r>
          </a:p>
          <a:p>
            <a:r>
              <a:rPr lang="ru-RU" sz="5800" b="1" dirty="0">
                <a:solidFill>
                  <a:srgbClr val="FF0000"/>
                </a:solidFill>
                <a:cs typeface="Times New Roman" panose="02020603050405020304" pitchFamily="18" charset="0"/>
              </a:rPr>
              <a:t>«должен», «необходимо» </a:t>
            </a:r>
            <a:r>
              <a:rPr lang="ru-RU" sz="5800" b="1" dirty="0">
                <a:cs typeface="Times New Roman" panose="02020603050405020304" pitchFamily="18" charset="0"/>
              </a:rPr>
              <a:t>означают требование, выполнение которого </a:t>
            </a:r>
            <a:r>
              <a:rPr lang="ru-RU" sz="5800" b="1" dirty="0">
                <a:solidFill>
                  <a:srgbClr val="FF0000"/>
                </a:solidFill>
                <a:cs typeface="Times New Roman" panose="02020603050405020304" pitchFamily="18" charset="0"/>
              </a:rPr>
              <a:t>обязательно</a:t>
            </a:r>
            <a:r>
              <a:rPr lang="ru-RU" sz="5800" b="1" dirty="0">
                <a:cs typeface="Times New Roman" panose="02020603050405020304" pitchFamily="18" charset="0"/>
              </a:rPr>
              <a:t> для аккредитации программы;</a:t>
            </a:r>
          </a:p>
          <a:p>
            <a:pPr lvl="0"/>
            <a:r>
              <a:rPr lang="ru-RU" sz="6200" b="1" dirty="0">
                <a:solidFill>
                  <a:srgbClr val="FF0000"/>
                </a:solidFill>
                <a:cs typeface="Times New Roman" panose="02020603050405020304" pitchFamily="18" charset="0"/>
              </a:rPr>
              <a:t>«важный фактор» </a:t>
            </a:r>
            <a:r>
              <a:rPr lang="ru-RU" sz="6200" b="1" dirty="0">
                <a:cs typeface="Times New Roman" panose="02020603050405020304" pitchFamily="18" charset="0"/>
              </a:rPr>
              <a:t>означает желательное требование, выполнение которого является </a:t>
            </a:r>
            <a:r>
              <a:rPr lang="ru-RU" sz="6200" b="1" dirty="0">
                <a:solidFill>
                  <a:srgbClr val="FF0000"/>
                </a:solidFill>
                <a:cs typeface="Times New Roman" panose="02020603050405020304" pitchFamily="18" charset="0"/>
              </a:rPr>
              <a:t>преимуществом</a:t>
            </a:r>
            <a:r>
              <a:rPr lang="ru-RU" sz="6200" b="1" dirty="0">
                <a:cs typeface="Times New Roman" panose="02020603050405020304" pitchFamily="18" charset="0"/>
              </a:rPr>
              <a:t> при принятии аккредитационного решения;</a:t>
            </a:r>
          </a:p>
          <a:p>
            <a:r>
              <a:rPr lang="ru-RU" sz="6200" b="1" dirty="0">
                <a:solidFill>
                  <a:srgbClr val="FF0000"/>
                </a:solidFill>
                <a:cs typeface="Times New Roman" panose="02020603050405020304" pitchFamily="18" charset="0"/>
              </a:rPr>
              <a:t>«может» </a:t>
            </a:r>
            <a:r>
              <a:rPr lang="ru-RU" sz="6200" b="1" dirty="0">
                <a:cs typeface="Times New Roman" panose="02020603050405020304" pitchFamily="18" charset="0"/>
              </a:rPr>
              <a:t>применяется там, где приводятся </a:t>
            </a:r>
            <a:r>
              <a:rPr lang="ru-RU" sz="6200" b="1" dirty="0">
                <a:solidFill>
                  <a:srgbClr val="FF0000"/>
                </a:solidFill>
                <a:cs typeface="Times New Roman" panose="02020603050405020304" pitchFamily="18" charset="0"/>
              </a:rPr>
              <a:t>примеры возможных вариантов выполнения</a:t>
            </a:r>
            <a:r>
              <a:rPr lang="ru-RU" sz="6200" b="1" dirty="0">
                <a:cs typeface="Times New Roman" panose="02020603050405020304" pitchFamily="18" charset="0"/>
              </a:rPr>
              <a:t> критерия.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C007B22-AD99-4B01-918F-924F27B8B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8908" y="320261"/>
            <a:ext cx="8229601" cy="885084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уровни требований</a:t>
            </a:r>
          </a:p>
        </p:txBody>
      </p:sp>
      <p:sp>
        <p:nvSpPr>
          <p:cNvPr id="7" name="Скругленный прямоугольник 3">
            <a:extLst>
              <a:ext uri="{FF2B5EF4-FFF2-40B4-BE49-F238E27FC236}">
                <a16:creationId xmlns:a16="http://schemas.microsoft.com/office/drawing/2014/main" id="{0378EA70-E99B-439A-8E47-DB6C083E4527}"/>
              </a:ext>
            </a:extLst>
          </p:cNvPr>
          <p:cNvSpPr/>
          <p:nvPr/>
        </p:nvSpPr>
        <p:spPr>
          <a:xfrm>
            <a:off x="162838" y="320261"/>
            <a:ext cx="921563" cy="7265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73827694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68C39AD-2BE6-415D-ACA5-6AF2FBCD4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839" y="983674"/>
            <a:ext cx="11866324" cy="555406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3500" b="1" dirty="0"/>
              <a:t>Отчет должен начинаться с </a:t>
            </a:r>
            <a:r>
              <a:rPr lang="ru-RU" sz="3500" b="1" dirty="0">
                <a:solidFill>
                  <a:srgbClr val="FF0000"/>
                </a:solidFill>
              </a:rPr>
              <a:t>общей информации </a:t>
            </a:r>
            <a:r>
              <a:rPr lang="ru-RU" sz="3500" b="1" dirty="0"/>
              <a:t>(про файла), включающего следующие пункты: </a:t>
            </a:r>
          </a:p>
          <a:p>
            <a:pPr marL="984250" indent="-514350" algn="just">
              <a:buFont typeface="+mj-lt"/>
              <a:buAutoNum type="arabicPeriod"/>
            </a:pPr>
            <a:r>
              <a:rPr lang="ru-RU" sz="3500" b="1" i="1" dirty="0"/>
              <a:t>Название организации образования, </a:t>
            </a:r>
          </a:p>
          <a:p>
            <a:pPr marL="984250" indent="-514350" algn="just">
              <a:buFont typeface="+mj-lt"/>
              <a:buAutoNum type="arabicPeriod"/>
            </a:pPr>
            <a:r>
              <a:rPr lang="ru-RU" sz="3500" b="1" i="1" dirty="0"/>
              <a:t>Юридические реквизиты, </a:t>
            </a:r>
          </a:p>
          <a:p>
            <a:pPr marL="984250" indent="-514350" algn="just">
              <a:buFont typeface="+mj-lt"/>
              <a:buAutoNum type="arabicPeriod"/>
            </a:pPr>
            <a:r>
              <a:rPr lang="ru-RU" sz="3500" b="1" i="1" dirty="0"/>
              <a:t>ФИО руководителя, </a:t>
            </a:r>
          </a:p>
          <a:p>
            <a:pPr marL="984250" indent="-514350" algn="just">
              <a:buFont typeface="+mj-lt"/>
              <a:buAutoNum type="arabicPeriod"/>
            </a:pPr>
            <a:r>
              <a:rPr lang="ru-RU" sz="3500" b="1" i="1" dirty="0"/>
              <a:t>Сведения об учредителе, </a:t>
            </a:r>
          </a:p>
          <a:p>
            <a:pPr marL="984250" indent="-514350" algn="just">
              <a:buFont typeface="+mj-lt"/>
              <a:buAutoNum type="arabicPeriod"/>
            </a:pPr>
            <a:r>
              <a:rPr lang="ru-RU" sz="3500" b="1" i="1" dirty="0"/>
              <a:t>Контактная информация, </a:t>
            </a:r>
          </a:p>
          <a:p>
            <a:pPr marL="984250" indent="-514350" algn="just">
              <a:buFont typeface="+mj-lt"/>
              <a:buAutoNum type="arabicPeriod"/>
            </a:pPr>
            <a:r>
              <a:rPr lang="ru-RU" sz="3500" b="1" i="1" dirty="0"/>
              <a:t>Дата предоставления отчета о самооценке, </a:t>
            </a:r>
          </a:p>
          <a:p>
            <a:pPr marL="984250" indent="-514350" algn="just">
              <a:buFont typeface="+mj-lt"/>
              <a:buAutoNum type="arabicPeriod"/>
            </a:pPr>
            <a:r>
              <a:rPr lang="ru-RU" sz="3500" b="1" i="1" dirty="0"/>
              <a:t>ФИО контактного лица по подготовке отчета, </a:t>
            </a:r>
          </a:p>
          <a:p>
            <a:pPr marL="984250" indent="-514350" algn="just">
              <a:buFont typeface="+mj-lt"/>
              <a:buAutoNum type="arabicPeriod"/>
            </a:pPr>
            <a:r>
              <a:rPr lang="ru-RU" sz="3500" b="1" i="1" dirty="0"/>
              <a:t>Перечень основных образовательных программ, </a:t>
            </a:r>
          </a:p>
          <a:p>
            <a:pPr marL="984250" indent="-514350" algn="just">
              <a:buFont typeface="+mj-lt"/>
              <a:buAutoNum type="arabicPeriod"/>
            </a:pPr>
            <a:r>
              <a:rPr lang="ru-RU" sz="3500" b="1" i="1" dirty="0"/>
              <a:t>Информация о группе проводившей самооценку. </a:t>
            </a:r>
          </a:p>
          <a:p>
            <a:pPr marL="984250" indent="-514350" algn="just">
              <a:buFont typeface="+mj-lt"/>
              <a:buAutoNum type="arabicPeriod"/>
            </a:pPr>
            <a:r>
              <a:rPr lang="ru-RU" sz="3500" b="1" i="1" dirty="0"/>
              <a:t>Все заявления, суждения, предположения отчета должны быть подкреплены необходимыми документами </a:t>
            </a:r>
            <a:r>
              <a:rPr lang="ru-RU" sz="3500" b="1" dirty="0"/>
              <a:t>в основной части текста и приложениях.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E3C8AAB-329F-496A-83CD-0C386759E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7236" y="320261"/>
            <a:ext cx="8049492" cy="538721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отчета </a:t>
            </a:r>
          </a:p>
        </p:txBody>
      </p:sp>
      <p:sp>
        <p:nvSpPr>
          <p:cNvPr id="5" name="Скругленный прямоугольник 3">
            <a:extLst>
              <a:ext uri="{FF2B5EF4-FFF2-40B4-BE49-F238E27FC236}">
                <a16:creationId xmlns:a16="http://schemas.microsoft.com/office/drawing/2014/main" id="{44B5D446-5A3F-4417-93F3-866D905CD7B1}"/>
              </a:ext>
            </a:extLst>
          </p:cNvPr>
          <p:cNvSpPr/>
          <p:nvPr/>
        </p:nvSpPr>
        <p:spPr>
          <a:xfrm>
            <a:off x="162838" y="132472"/>
            <a:ext cx="921563" cy="7265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57623981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554ED58-D2C8-47F2-A8B0-4BB2403CA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073" y="1149927"/>
            <a:ext cx="11543107" cy="538781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4800" b="1" dirty="0"/>
              <a:t>	</a:t>
            </a:r>
            <a:r>
              <a:rPr lang="ru-RU" sz="3400" b="1" dirty="0">
                <a:solidFill>
                  <a:srgbClr val="FF0000"/>
                </a:solidFill>
              </a:rPr>
              <a:t>Отчёт</a:t>
            </a:r>
            <a:r>
              <a:rPr lang="ru-RU" sz="3400" b="1" dirty="0"/>
              <a:t> </a:t>
            </a:r>
            <a:r>
              <a:rPr lang="ru-RU" sz="3400" b="1" dirty="0">
                <a:solidFill>
                  <a:srgbClr val="FF0000"/>
                </a:solidFill>
              </a:rPr>
              <a:t>должен</a:t>
            </a:r>
            <a:r>
              <a:rPr lang="ru-RU" sz="3400" b="1" dirty="0"/>
              <a:t> быть </a:t>
            </a:r>
            <a:r>
              <a:rPr lang="ru-RU" sz="3400" b="1" dirty="0">
                <a:solidFill>
                  <a:srgbClr val="FF0000"/>
                </a:solidFill>
              </a:rPr>
              <a:t>составлен</a:t>
            </a:r>
            <a:r>
              <a:rPr lang="ru-RU" sz="3400" b="1" dirty="0"/>
              <a:t> в форме </a:t>
            </a:r>
            <a:r>
              <a:rPr lang="ru-RU" sz="3400" b="1" dirty="0">
                <a:solidFill>
                  <a:srgbClr val="FF0000"/>
                </a:solidFill>
              </a:rPr>
              <a:t>связанного</a:t>
            </a:r>
            <a:r>
              <a:rPr lang="ru-RU" sz="3400" b="1" dirty="0"/>
              <a:t>, </a:t>
            </a:r>
            <a:r>
              <a:rPr lang="ru-RU" sz="3400" b="1" dirty="0">
                <a:solidFill>
                  <a:srgbClr val="FF0000"/>
                </a:solidFill>
              </a:rPr>
              <a:t>логичного</a:t>
            </a:r>
            <a:r>
              <a:rPr lang="ru-RU" sz="3400" b="1" dirty="0"/>
              <a:t> и </a:t>
            </a:r>
            <a:r>
              <a:rPr lang="ru-RU" sz="3400" b="1" dirty="0">
                <a:solidFill>
                  <a:srgbClr val="FF0000"/>
                </a:solidFill>
              </a:rPr>
              <a:t>имеющего единое форматирование </a:t>
            </a:r>
            <a:r>
              <a:rPr lang="ru-RU" sz="3400" b="1" dirty="0"/>
              <a:t>и структуру текста с таблицами, графиками, рисунками, где уместно и </a:t>
            </a:r>
            <a:r>
              <a:rPr lang="ru-RU" sz="3400" b="1" dirty="0">
                <a:solidFill>
                  <a:srgbClr val="FF0000"/>
                </a:solidFill>
              </a:rPr>
              <a:t>приложениями</a:t>
            </a:r>
            <a:r>
              <a:rPr lang="ru-RU" sz="3400" b="1" dirty="0"/>
              <a:t>, в которые </a:t>
            </a:r>
            <a:r>
              <a:rPr lang="ru-RU" sz="3400" b="1" dirty="0">
                <a:solidFill>
                  <a:srgbClr val="FF0000"/>
                </a:solidFill>
              </a:rPr>
              <a:t>выносятся большие по объёму таблицы </a:t>
            </a:r>
            <a:r>
              <a:rPr lang="ru-RU" sz="3400" b="1" dirty="0"/>
              <a:t>(</a:t>
            </a:r>
            <a:r>
              <a:rPr lang="ru-RU" sz="3400" b="1" dirty="0">
                <a:solidFill>
                  <a:srgbClr val="00B050"/>
                </a:solidFill>
              </a:rPr>
              <a:t>занимающие более половины листа форматом А4</a:t>
            </a:r>
            <a:r>
              <a:rPr lang="ru-RU" sz="3400" b="1" dirty="0"/>
              <a:t>) и другие </a:t>
            </a:r>
            <a:r>
              <a:rPr lang="ru-RU" sz="3400" b="1" dirty="0">
                <a:solidFill>
                  <a:srgbClr val="FF0000"/>
                </a:solidFill>
              </a:rPr>
              <a:t>цельные</a:t>
            </a:r>
            <a:r>
              <a:rPr lang="ru-RU" sz="3400" b="1" dirty="0"/>
              <a:t> и </a:t>
            </a:r>
            <a:r>
              <a:rPr lang="ru-RU" sz="3400" b="1" dirty="0">
                <a:solidFill>
                  <a:srgbClr val="FF0000"/>
                </a:solidFill>
              </a:rPr>
              <a:t>масштабные источники </a:t>
            </a:r>
            <a:r>
              <a:rPr lang="ru-RU" sz="3400" b="1" dirty="0"/>
              <a:t>информации. </a:t>
            </a:r>
          </a:p>
          <a:p>
            <a:pPr marL="0" indent="0" algn="just">
              <a:buNone/>
            </a:pPr>
            <a:r>
              <a:rPr lang="ru-RU" sz="3400" b="1" dirty="0"/>
              <a:t>	В связи с большим объемом файлов, </a:t>
            </a:r>
            <a:r>
              <a:rPr lang="ru-RU" sz="3400" b="1" dirty="0">
                <a:solidFill>
                  <a:srgbClr val="FF0000"/>
                </a:solidFill>
              </a:rPr>
              <a:t>графические изображения</a:t>
            </a:r>
            <a:r>
              <a:rPr lang="ru-RU" sz="3400" b="1" dirty="0"/>
              <a:t> перед экспортом в текст приложения необходимо предварительно </a:t>
            </a:r>
            <a:r>
              <a:rPr lang="ru-RU" sz="3400" b="1" dirty="0">
                <a:solidFill>
                  <a:srgbClr val="FF0000"/>
                </a:solidFill>
              </a:rPr>
              <a:t>сжимать до разрешения 96 точек на дюйм </a:t>
            </a:r>
            <a:r>
              <a:rPr lang="ru-RU" sz="3400" b="1" dirty="0"/>
              <a:t>(</a:t>
            </a:r>
            <a:r>
              <a:rPr lang="ru-RU" b="1" dirty="0"/>
              <a:t>1 дюйм = 2,54 см</a:t>
            </a:r>
            <a:r>
              <a:rPr lang="ru-RU" sz="3400" b="1" dirty="0"/>
              <a:t>). </a:t>
            </a:r>
          </a:p>
        </p:txBody>
      </p:sp>
      <p:sp>
        <p:nvSpPr>
          <p:cNvPr id="8" name="Скругленный прямоугольник 3">
            <a:extLst>
              <a:ext uri="{FF2B5EF4-FFF2-40B4-BE49-F238E27FC236}">
                <a16:creationId xmlns:a16="http://schemas.microsoft.com/office/drawing/2014/main" id="{ADA7C08E-FE0F-4038-ADBB-1E859D163507}"/>
              </a:ext>
            </a:extLst>
          </p:cNvPr>
          <p:cNvSpPr/>
          <p:nvPr/>
        </p:nvSpPr>
        <p:spPr>
          <a:xfrm>
            <a:off x="142739" y="94798"/>
            <a:ext cx="921563" cy="7265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9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68C9AEEB-18A8-4BE7-8317-8F5AEE6669D8}"/>
              </a:ext>
            </a:extLst>
          </p:cNvPr>
          <p:cNvSpPr txBox="1">
            <a:spLocks/>
          </p:cNvSpPr>
          <p:nvPr/>
        </p:nvSpPr>
        <p:spPr>
          <a:xfrm>
            <a:off x="1787236" y="320261"/>
            <a:ext cx="8049492" cy="538721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отчета. Продолжение</a:t>
            </a:r>
          </a:p>
        </p:txBody>
      </p:sp>
    </p:spTree>
    <p:extLst>
      <p:ext uri="{BB962C8B-B14F-4D97-AF65-F5344CB8AC3E}">
        <p14:creationId xmlns:p14="http://schemas.microsoft.com/office/powerpoint/2010/main" val="276299031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1011</TotalTime>
  <Words>398</Words>
  <Application>Microsoft Office PowerPoint</Application>
  <PresentationFormat>Широкоэкранный</PresentationFormat>
  <Paragraphs>67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Times New Roman</vt:lpstr>
      <vt:lpstr>Тема Office</vt:lpstr>
      <vt:lpstr>Независимое агентство  аккредитациии рейтинга (НААР)  Республика Казахстан, г. Астана, пр. Кабанай батыра, 42; Телефон: +7(7172) 76-85-63 эл. почта: iaar@inbox.ru   http://iaar.kz/ru/  (апрель 2017 - апрель 2022) </vt:lpstr>
      <vt:lpstr>Таблица стандартов и критериев НААР</vt:lpstr>
      <vt:lpstr>Структура и формат отчёта по самооценке</vt:lpstr>
      <vt:lpstr>Презентация PowerPoint</vt:lpstr>
      <vt:lpstr>Общие положения</vt:lpstr>
      <vt:lpstr>Презентация PowerPoint</vt:lpstr>
      <vt:lpstr>Различные уровни требований</vt:lpstr>
      <vt:lpstr>Формат отчета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Өздүк баалоонун отчетторун жана «Эл баасы» аккредитациялык агенттигинин эксперттерин даярдоо боюнча тренингдин ПРОГРАММАСЫ</dc:title>
  <dc:creator>Adam</dc:creator>
  <cp:lastModifiedBy>Sopiev</cp:lastModifiedBy>
  <cp:revision>239</cp:revision>
  <dcterms:created xsi:type="dcterms:W3CDTF">2017-06-14T05:18:35Z</dcterms:created>
  <dcterms:modified xsi:type="dcterms:W3CDTF">2019-10-01T09:46:12Z</dcterms:modified>
</cp:coreProperties>
</file>