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5770555909273586E-2"/>
          <c:y val="0.2753349800963999"/>
          <c:w val="0.4759863088545408"/>
          <c:h val="0.648596780043914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Успешно устр.на раб </c:v>
                </c:pt>
                <c:pt idx="1">
                  <c:v>устроил.не по спец.</c:v>
                </c:pt>
                <c:pt idx="2">
                  <c:v>не смог устр</c:v>
                </c:pt>
                <c:pt idx="3">
                  <c:v>устр на раб еще в процессе обуч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</c:v>
                </c:pt>
                <c:pt idx="1">
                  <c:v>9</c:v>
                </c:pt>
                <c:pt idx="2">
                  <c:v>4</c:v>
                </c:pt>
                <c:pt idx="3">
                  <c:v>12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000000000000013"/>
          <c:y val="0.57644812802518308"/>
          <c:w val="0.35000000000000003"/>
          <c:h val="0.4235518719748173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Незнаю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0.87000000000000011</c:v>
                </c:pt>
                <c:pt idx="1">
                  <c:v>3.2000000000000008E-2</c:v>
                </c:pt>
                <c:pt idx="2" formatCode="0%">
                  <c:v>0.1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Незнаю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0.89</c:v>
                </c:pt>
                <c:pt idx="1">
                  <c:v>2.0000000000000004E-2</c:v>
                </c:pt>
                <c:pt idx="2">
                  <c:v>9.0000000000000011E-2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Незнаю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0.98</c:v>
                </c:pt>
                <c:pt idx="1">
                  <c:v>0</c:v>
                </c:pt>
                <c:pt idx="2">
                  <c:v>1.0000000000000002E-2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 не поддерживаю</c:v>
                </c:pt>
                <c:pt idx="1">
                  <c:v>поддерживаю эпизодически</c:v>
                </c:pt>
                <c:pt idx="2">
                  <c:v>поддерживаю регулярно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 не поддерживаю</c:v>
                </c:pt>
                <c:pt idx="1">
                  <c:v>поддерживаю эпизодически</c:v>
                </c:pt>
                <c:pt idx="2">
                  <c:v>поддерживаю регулярно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34</c:v>
                </c:pt>
                <c:pt idx="1">
                  <c:v>34</c:v>
                </c:pt>
                <c:pt idx="2">
                  <c:v>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 не поддерживаю</c:v>
                </c:pt>
                <c:pt idx="1">
                  <c:v>поддерживаю эпизодически</c:v>
                </c:pt>
                <c:pt idx="2">
                  <c:v>поддерживаю регулярно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73264512"/>
        <c:axId val="73266304"/>
        <c:axId val="71316800"/>
      </c:bar3DChart>
      <c:catAx>
        <c:axId val="73264512"/>
        <c:scaling>
          <c:orientation val="minMax"/>
        </c:scaling>
        <c:axPos val="b"/>
        <c:tickLblPos val="nextTo"/>
        <c:crossAx val="73266304"/>
        <c:crosses val="autoZero"/>
        <c:auto val="1"/>
        <c:lblAlgn val="ctr"/>
        <c:lblOffset val="100"/>
      </c:catAx>
      <c:valAx>
        <c:axId val="73266304"/>
        <c:scaling>
          <c:orientation val="minMax"/>
        </c:scaling>
        <c:axPos val="l"/>
        <c:majorGridlines/>
        <c:numFmt formatCode="General" sourceLinked="1"/>
        <c:tickLblPos val="nextTo"/>
        <c:crossAx val="73264512"/>
        <c:crosses val="autoZero"/>
        <c:crossBetween val="between"/>
      </c:valAx>
      <c:serAx>
        <c:axId val="71316800"/>
        <c:scaling>
          <c:orientation val="minMax"/>
        </c:scaling>
        <c:axPos val="b"/>
        <c:tickLblPos val="nextTo"/>
        <c:crossAx val="7326630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Продолжение обучения на более высокой ступени(Аспирантуры)</c:v>
                </c:pt>
                <c:pt idx="1">
                  <c:v>Участие на конференциях, семинарах</c:v>
                </c:pt>
                <c:pt idx="2">
                  <c:v>Отдельные профессиональные курсы</c:v>
                </c:pt>
                <c:pt idx="3">
                  <c:v>Организация практики на базе университета</c:v>
                </c:pt>
                <c:pt idx="4">
                  <c:v>Орган.встреч с представителями отраслей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</c:v>
                </c:pt>
                <c:pt idx="1">
                  <c:v>20</c:v>
                </c:pt>
                <c:pt idx="2">
                  <c:v>20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</c:ser>
        <c:shape val="cylinder"/>
        <c:axId val="75561984"/>
        <c:axId val="75563776"/>
        <c:axId val="71319040"/>
      </c:bar3DChart>
      <c:catAx>
        <c:axId val="75561984"/>
        <c:scaling>
          <c:orientation val="minMax"/>
        </c:scaling>
        <c:axPos val="b"/>
        <c:tickLblPos val="nextTo"/>
        <c:crossAx val="75563776"/>
        <c:crosses val="autoZero"/>
        <c:auto val="1"/>
        <c:lblAlgn val="ctr"/>
        <c:lblOffset val="100"/>
      </c:catAx>
      <c:valAx>
        <c:axId val="75563776"/>
        <c:scaling>
          <c:orientation val="minMax"/>
        </c:scaling>
        <c:axPos val="l"/>
        <c:majorGridlines/>
        <c:numFmt formatCode="General" sourceLinked="1"/>
        <c:tickLblPos val="nextTo"/>
        <c:crossAx val="75561984"/>
        <c:crosses val="autoZero"/>
        <c:crossBetween val="between"/>
      </c:valAx>
      <c:serAx>
        <c:axId val="71319040"/>
        <c:scaling>
          <c:orientation val="minMax"/>
        </c:scaling>
        <c:axPos val="b"/>
        <c:tickLblPos val="nextTo"/>
        <c:crossAx val="7556377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имеют 27</c:v>
                </c:pt>
                <c:pt idx="1">
                  <c:v>систематической обратной связи нет33</c:v>
                </c:pt>
                <c:pt idx="2">
                  <c:v>обратная связь с руководством практически отсутствует42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  <c:pt idx="1">
                  <c:v>33</c:v>
                </c:pt>
                <c:pt idx="2">
                  <c:v>42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 24</c:v>
                </c:pt>
                <c:pt idx="1">
                  <c:v>нет 35</c:v>
                </c:pt>
                <c:pt idx="2">
                  <c:v>незнаю 43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0.24</c:v>
                </c:pt>
                <c:pt idx="1">
                  <c:v>0.35</c:v>
                </c:pt>
                <c:pt idx="2">
                  <c:v>0.43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4456401283172935"/>
          <c:y val="0.37140537825872638"/>
          <c:w val="0.16284339457567804"/>
          <c:h val="0.283467628878097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Унив. Активно привлекает работодателей</c:v>
                </c:pt>
                <c:pt idx="1">
                  <c:v>иногда привлекает к чтению лекций</c:v>
                </c:pt>
                <c:pt idx="2">
                  <c:v>не вовлекает внешних партнеров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</c:v>
                </c:pt>
                <c:pt idx="1">
                  <c:v>46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Унив. Активно привлекает работодателей</c:v>
                </c:pt>
                <c:pt idx="1">
                  <c:v>иногда привлекает к чтению лекций</c:v>
                </c:pt>
                <c:pt idx="2">
                  <c:v>не вовлекает внешних партнеров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Унив. Активно привлекает работодателей</c:v>
                </c:pt>
                <c:pt idx="1">
                  <c:v>иногда привлекает к чтению лекций</c:v>
                </c:pt>
                <c:pt idx="2">
                  <c:v>не вовлекает внешних партнеров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overlap val="100"/>
        <c:axId val="76481664"/>
        <c:axId val="76483200"/>
      </c:barChart>
      <c:catAx>
        <c:axId val="76481664"/>
        <c:scaling>
          <c:orientation val="minMax"/>
        </c:scaling>
        <c:axPos val="b"/>
        <c:tickLblPos val="nextTo"/>
        <c:crossAx val="76483200"/>
        <c:crosses val="autoZero"/>
        <c:auto val="1"/>
        <c:lblAlgn val="ctr"/>
        <c:lblOffset val="100"/>
      </c:catAx>
      <c:valAx>
        <c:axId val="76483200"/>
        <c:scaling>
          <c:orientation val="minMax"/>
        </c:scaling>
        <c:axPos val="l"/>
        <c:majorGridlines/>
        <c:numFmt formatCode="General" sourceLinked="1"/>
        <c:tickLblPos val="nextTo"/>
        <c:crossAx val="764816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 работает эффективно 47</c:v>
                </c:pt>
                <c:pt idx="1">
                  <c:v>Да. Работает не эффективно 13</c:v>
                </c:pt>
                <c:pt idx="2">
                  <c:v>нет. Не существует 14</c:v>
                </c:pt>
                <c:pt idx="3">
                  <c:v>не знаю 28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</c:v>
                </c:pt>
                <c:pt idx="1">
                  <c:v>13</c:v>
                </c:pt>
                <c:pt idx="2">
                  <c:v>14</c:v>
                </c:pt>
                <c:pt idx="3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 работает эффективно 47</c:v>
                </c:pt>
                <c:pt idx="1">
                  <c:v>Да. Работает не эффективно 13</c:v>
                </c:pt>
                <c:pt idx="2">
                  <c:v>нет. Не существует 14</c:v>
                </c:pt>
                <c:pt idx="3">
                  <c:v>не знаю 28</c:v>
                </c:pt>
              </c:strCache>
            </c:strRef>
          </c:cat>
          <c:val>
            <c:numRef>
              <c:f>Лист1!$C$2:$C$5</c:f>
            </c:numRef>
          </c:val>
        </c:ser>
        <c:shape val="cylinder"/>
        <c:axId val="75645696"/>
        <c:axId val="76486528"/>
        <c:axId val="75506560"/>
      </c:bar3DChart>
      <c:catAx>
        <c:axId val="75645696"/>
        <c:scaling>
          <c:orientation val="minMax"/>
        </c:scaling>
        <c:axPos val="b"/>
        <c:tickLblPos val="nextTo"/>
        <c:crossAx val="76486528"/>
        <c:crosses val="autoZero"/>
        <c:auto val="1"/>
        <c:lblAlgn val="ctr"/>
        <c:lblOffset val="100"/>
      </c:catAx>
      <c:valAx>
        <c:axId val="76486528"/>
        <c:scaling>
          <c:orientation val="minMax"/>
        </c:scaling>
        <c:axPos val="l"/>
        <c:majorGridlines/>
        <c:numFmt formatCode="General" sourceLinked="1"/>
        <c:tickLblPos val="nextTo"/>
        <c:crossAx val="75645696"/>
        <c:crosses val="autoZero"/>
        <c:crossBetween val="between"/>
      </c:valAx>
      <c:serAx>
        <c:axId val="75506560"/>
        <c:scaling>
          <c:orientation val="minMax"/>
        </c:scaling>
        <c:axPos val="b"/>
        <c:tickLblPos val="nextTo"/>
        <c:crossAx val="76486528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3195659570331492E-2"/>
          <c:y val="3.0831228624714799E-2"/>
          <c:w val="0.6454578594342375"/>
          <c:h val="0.8157466156926161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 сущ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 не сущ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да только создается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53</c:v>
                </c:pt>
              </c:numCache>
            </c:numRef>
          </c:val>
        </c:ser>
        <c:axId val="76584832"/>
        <c:axId val="76586368"/>
      </c:barChart>
      <c:catAx>
        <c:axId val="76584832"/>
        <c:scaling>
          <c:orientation val="minMax"/>
        </c:scaling>
        <c:axPos val="b"/>
        <c:numFmt formatCode="General" sourceLinked="1"/>
        <c:tickLblPos val="nextTo"/>
        <c:crossAx val="76586368"/>
        <c:crosses val="autoZero"/>
        <c:auto val="1"/>
        <c:lblAlgn val="ctr"/>
        <c:lblOffset val="100"/>
      </c:catAx>
      <c:valAx>
        <c:axId val="76586368"/>
        <c:scaling>
          <c:orientation val="minMax"/>
        </c:scaling>
        <c:axPos val="l"/>
        <c:majorGridlines/>
        <c:numFmt formatCode="General" sourceLinked="1"/>
        <c:tickLblPos val="nextTo"/>
        <c:crossAx val="76584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теория</c:v>
                </c:pt>
                <c:pt idx="1">
                  <c:v>практика</c:v>
                </c:pt>
                <c:pt idx="2">
                  <c:v>коммуникац. Способ</c:v>
                </c:pt>
                <c:pt idx="3">
                  <c:v>исследоват.навыки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0.38000000000000006</c:v>
                </c:pt>
                <c:pt idx="1">
                  <c:v>0.25</c:v>
                </c:pt>
                <c:pt idx="2">
                  <c:v>0.2</c:v>
                </c:pt>
                <c:pt idx="3">
                  <c:v>0.15000000000000002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теория</c:v>
                </c:pt>
                <c:pt idx="1">
                  <c:v>практика</c:v>
                </c:pt>
                <c:pt idx="2">
                  <c:v>коммуникац. Способ</c:v>
                </c:pt>
                <c:pt idx="3">
                  <c:v>исследоват.навыки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0.45</c:v>
                </c:pt>
                <c:pt idx="1">
                  <c:v>0.60000000000000009</c:v>
                </c:pt>
                <c:pt idx="2">
                  <c:v>0.63000000000000012</c:v>
                </c:pt>
                <c:pt idx="3">
                  <c:v>0.33000000000000007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удовлет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теория</c:v>
                </c:pt>
                <c:pt idx="1">
                  <c:v>практика</c:v>
                </c:pt>
                <c:pt idx="2">
                  <c:v>коммуникац. Способ</c:v>
                </c:pt>
                <c:pt idx="3">
                  <c:v>исследоват.навыки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0.17</c:v>
                </c:pt>
                <c:pt idx="1">
                  <c:v>0.15000000000000002</c:v>
                </c:pt>
                <c:pt idx="2">
                  <c:v>0.17</c:v>
                </c:pt>
                <c:pt idx="3">
                  <c:v>0.52</c:v>
                </c:pt>
              </c:numCache>
            </c:numRef>
          </c:val>
        </c:ser>
        <c:shape val="cylinder"/>
        <c:axId val="81111296"/>
        <c:axId val="82526208"/>
        <c:axId val="0"/>
      </c:bar3DChart>
      <c:catAx>
        <c:axId val="81111296"/>
        <c:scaling>
          <c:orientation val="minMax"/>
        </c:scaling>
        <c:axPos val="b"/>
        <c:tickLblPos val="nextTo"/>
        <c:crossAx val="82526208"/>
        <c:crosses val="autoZero"/>
        <c:auto val="1"/>
        <c:lblAlgn val="ctr"/>
        <c:lblOffset val="100"/>
      </c:catAx>
      <c:valAx>
        <c:axId val="82526208"/>
        <c:scaling>
          <c:orientation val="minMax"/>
        </c:scaling>
        <c:axPos val="l"/>
        <c:majorGridlines/>
        <c:numFmt formatCode="0%" sourceLinked="1"/>
        <c:tickLblPos val="nextTo"/>
        <c:crossAx val="811112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31748-94AC-4687-8B0B-D77C81627042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После завершения ВУЗа и получения квалификации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285860"/>
          <a:ext cx="885828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9. Выбрали бы Вы данный ВУЗ для ПК</a:t>
            </a:r>
            <a:r>
              <a:rPr lang="en-US" dirty="0" smtClean="0"/>
              <a:t>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 </a:t>
            </a:r>
            <a:r>
              <a:rPr lang="ru-RU" dirty="0" smtClean="0"/>
              <a:t>Взяли бы Вы себе на работу выпускников данного ВУЗа</a:t>
            </a:r>
            <a:r>
              <a:rPr lang="en-US" dirty="0" smtClean="0"/>
              <a:t>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ru-RU" dirty="0" smtClean="0"/>
              <a:t>Рекомендуете ли Вы данный ВУЗ для обучения ваших родных</a:t>
            </a:r>
            <a:r>
              <a:rPr lang="en-US" dirty="0" smtClean="0"/>
              <a:t>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Поддерживаете ли Вы связь с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ОшГУ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после завершения обучения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ru-RU" dirty="0" smtClean="0"/>
              <a:t>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Какие виды взаимодействия с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универститетом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могут быть полезны как выпускнику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.Имеют ли  выпускники возможность внесения предложений по совершенствованию деятельности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ОшГУ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руководством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Проводилась ли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ОшГУ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самооценка его деятельности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6</a:t>
            </a:r>
            <a:r>
              <a:rPr lang="ru-RU" sz="3200" dirty="0" smtClean="0"/>
              <a:t>. Насколько вовлечены внешние партнеры университета организации в процесс обучения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.Существует ли центр карьеры и насколько эффективно он действует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</a:t>
            </a:r>
            <a:r>
              <a:rPr lang="ru-RU" dirty="0" smtClean="0"/>
              <a:t>Существует ли в ВУЗе Ассоциация выпускников</a:t>
            </a:r>
            <a:r>
              <a:rPr lang="en-US" dirty="0" smtClean="0"/>
              <a:t>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</a:t>
            </a:r>
            <a:r>
              <a:rPr lang="ru-RU" dirty="0" smtClean="0"/>
              <a:t>Оцените степень достижения Ваших целей во время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137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1. После завершения ВУЗа и получения квалификации</vt:lpstr>
      <vt:lpstr>2. Поддерживаете ли Вы связь с ОшГУ, после завершения обучения?</vt:lpstr>
      <vt:lpstr>3. Какие виды взаимодействия с универститетом могут быть полезны как выпускнику</vt:lpstr>
      <vt:lpstr>4.Имеют ли  выпускники возможность внесения предложений по совершенствованию деятельности ОшГУ  руководством</vt:lpstr>
      <vt:lpstr>5. Проводилась ли в ОшГУ самооценка его деятельности?</vt:lpstr>
      <vt:lpstr>6. Насколько вовлечены внешние партнеры университета организации в процесс обучения</vt:lpstr>
      <vt:lpstr>7.Существует ли центр карьеры и насколько эффективно он действует?</vt:lpstr>
      <vt:lpstr>8.Существует ли в ВУЗе Ассоциация выпускников?</vt:lpstr>
      <vt:lpstr>9.Оцените степень достижения Ваших целей во время обучения</vt:lpstr>
      <vt:lpstr>9. Выбрали бы Вы данный ВУЗ для ПК?</vt:lpstr>
      <vt:lpstr>11. Взяли бы Вы себе на работу выпускников данного ВУЗа?</vt:lpstr>
      <vt:lpstr>12. Рекомендуете ли Вы данный ВУЗ для обучения ваших родных?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После завершения ВУЗа и получения квалификации</dc:title>
  <dc:creator>XTreme.ws</dc:creator>
  <cp:lastModifiedBy>XTreme.ws</cp:lastModifiedBy>
  <cp:revision>33</cp:revision>
  <dcterms:created xsi:type="dcterms:W3CDTF">2017-02-10T03:08:19Z</dcterms:created>
  <dcterms:modified xsi:type="dcterms:W3CDTF">2017-03-30T08:21:24Z</dcterms:modified>
</cp:coreProperties>
</file>