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51B"/>
    <a:srgbClr val="1EC5E6"/>
    <a:srgbClr val="FF6600"/>
    <a:srgbClr val="3CC925"/>
    <a:srgbClr val="E74C2D"/>
    <a:srgbClr val="AA2270"/>
    <a:srgbClr val="0000CC"/>
    <a:srgbClr val="D63691"/>
    <a:srgbClr val="F169E7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216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59A22D-EBFD-40F2-9C1C-5F944B6A6C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CF9E5B-5E4E-466F-92AA-10515512C942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ky-KG" sz="2200" b="1" dirty="0" smtClean="0">
              <a:solidFill>
                <a:schemeClr val="bg1"/>
              </a:solidFill>
            </a:rPr>
            <a:t>ОшМУ өсүп-өнүгүүнүн 80 жылдык тарыхый жолунда Кыргызстандагы жогорку окуу жайларынын ичинен биринчи болуп “Даңк” орденин алган жана европалык стандарттар боюнча адистерди даярдоочу инновациялык университет. </a:t>
          </a:r>
          <a:endParaRPr lang="ru-RU" sz="2200" b="1" dirty="0">
            <a:solidFill>
              <a:schemeClr val="bg1"/>
            </a:solidFill>
          </a:endParaRPr>
        </a:p>
      </dgm:t>
    </dgm:pt>
    <dgm:pt modelId="{5D3F794F-13F8-4E26-B0F6-26ADD9863A4E}" type="parTrans" cxnId="{64AAB8F8-67B4-48CC-BB1F-99CCBFEAA155}">
      <dgm:prSet/>
      <dgm:spPr/>
      <dgm:t>
        <a:bodyPr/>
        <a:lstStyle/>
        <a:p>
          <a:endParaRPr lang="ru-RU"/>
        </a:p>
      </dgm:t>
    </dgm:pt>
    <dgm:pt modelId="{C9824EE9-6A37-4070-B3F9-2887F7BED53C}" type="sibTrans" cxnId="{64AAB8F8-67B4-48CC-BB1F-99CCBFEAA155}">
      <dgm:prSet/>
      <dgm:spPr/>
      <dgm:t>
        <a:bodyPr/>
        <a:lstStyle/>
        <a:p>
          <a:endParaRPr lang="ru-RU"/>
        </a:p>
      </dgm:t>
    </dgm:pt>
    <dgm:pt modelId="{131A84C6-ABC1-4106-A535-C5D53685C7AD}">
      <dgm:prSet phldrT="[Текст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y-KG" sz="2200" dirty="0" smtClean="0">
              <a:solidFill>
                <a:schemeClr val="bg1"/>
              </a:solidFill>
            </a:rPr>
            <a:t>ОшМУ 2018-жылдын 4-6-июнь күндөрү НААР стандарттары боюнча көз карандысыз институционалдык аккредитациядан ийгиликтүү өттү, Кыргызстандын ЖОЖдорунун рейтингинде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y-KG" sz="2200" b="1" dirty="0" smtClean="0">
              <a:solidFill>
                <a:schemeClr val="bg1"/>
              </a:solidFill>
            </a:rPr>
            <a:t>ОшМУ 1-орунга </a:t>
          </a:r>
          <a:r>
            <a:rPr lang="ky-KG" sz="2200" dirty="0" smtClean="0">
              <a:solidFill>
                <a:schemeClr val="bg1"/>
              </a:solidFill>
            </a:rPr>
            <a:t>ээ болду. </a:t>
          </a:r>
          <a:endParaRPr lang="ru-RU" sz="2200" dirty="0">
            <a:solidFill>
              <a:schemeClr val="bg1"/>
            </a:solidFill>
          </a:endParaRPr>
        </a:p>
      </dgm:t>
    </dgm:pt>
    <dgm:pt modelId="{3618FBE3-BE8C-40AC-9D48-D1790DA4BD97}" type="sibTrans" cxnId="{5ADDF318-AB87-48BE-BD4B-85071DC84BA4}">
      <dgm:prSet/>
      <dgm:spPr/>
      <dgm:t>
        <a:bodyPr/>
        <a:lstStyle/>
        <a:p>
          <a:endParaRPr lang="ru-RU"/>
        </a:p>
      </dgm:t>
    </dgm:pt>
    <dgm:pt modelId="{44BCE191-332B-4B30-AD86-AA8AA94EE1C6}" type="parTrans" cxnId="{5ADDF318-AB87-48BE-BD4B-85071DC84BA4}">
      <dgm:prSet/>
      <dgm:spPr/>
      <dgm:t>
        <a:bodyPr/>
        <a:lstStyle/>
        <a:p>
          <a:endParaRPr lang="ru-RU"/>
        </a:p>
      </dgm:t>
    </dgm:pt>
    <dgm:pt modelId="{8C04C7DE-1E31-432A-AD1F-2B2C817EFDBC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ky-KG" sz="2200" b="1" dirty="0" smtClean="0">
              <a:solidFill>
                <a:schemeClr val="bg1"/>
              </a:solidFill>
            </a:rPr>
            <a:t>ОшМУнун стратегиялык максаты: </a:t>
          </a:r>
          <a:r>
            <a:rPr lang="ky-KG" sz="2200" dirty="0" smtClean="0">
              <a:solidFill>
                <a:schemeClr val="bg1"/>
              </a:solidFill>
            </a:rPr>
            <a:t>Дүйнөнүн ТОП-700 изилдөөчү университеттеринин катарына кирүү, Борбордук Азиянын лидер университеттеринин бири болуу.</a:t>
          </a:r>
          <a:endParaRPr lang="ru-RU" sz="2200" dirty="0">
            <a:solidFill>
              <a:schemeClr val="bg1"/>
            </a:solidFill>
          </a:endParaRPr>
        </a:p>
      </dgm:t>
    </dgm:pt>
    <dgm:pt modelId="{0B2B2B67-5834-4BDD-8042-2A1D2342947A}" type="sibTrans" cxnId="{8D6E4F92-7ED0-4DA6-A137-4EB3488553DA}">
      <dgm:prSet/>
      <dgm:spPr/>
      <dgm:t>
        <a:bodyPr/>
        <a:lstStyle/>
        <a:p>
          <a:endParaRPr lang="ru-RU"/>
        </a:p>
      </dgm:t>
    </dgm:pt>
    <dgm:pt modelId="{4E5BBEE5-72C0-4356-948F-6D8DF9C44AF8}" type="parTrans" cxnId="{8D6E4F92-7ED0-4DA6-A137-4EB3488553DA}">
      <dgm:prSet/>
      <dgm:spPr/>
      <dgm:t>
        <a:bodyPr/>
        <a:lstStyle/>
        <a:p>
          <a:endParaRPr lang="ru-RU"/>
        </a:p>
      </dgm:t>
    </dgm:pt>
    <dgm:pt modelId="{ED813BF3-8A1F-4659-B89F-11CF950FEC28}" type="pres">
      <dgm:prSet presAssocID="{A359A22D-EBFD-40F2-9C1C-5F944B6A6C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189CF9-1F03-4ED8-9F8C-8A32F7E12E77}" type="pres">
      <dgm:prSet presAssocID="{C4CF9E5B-5E4E-466F-92AA-10515512C942}" presName="parentLin" presStyleCnt="0"/>
      <dgm:spPr/>
    </dgm:pt>
    <dgm:pt modelId="{E7267FE1-83C8-4D2D-94F4-BCB15857B3B9}" type="pres">
      <dgm:prSet presAssocID="{C4CF9E5B-5E4E-466F-92AA-10515512C94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9735796-A677-43E8-AE9F-F42DDE4A3D3E}" type="pres">
      <dgm:prSet presAssocID="{C4CF9E5B-5E4E-466F-92AA-10515512C942}" presName="parentText" presStyleLbl="node1" presStyleIdx="0" presStyleCnt="3" custScaleX="118987" custScaleY="935055" custLinFactNeighborX="-100000" custLinFactNeighborY="9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16E6C-D161-4F8F-ADE0-B5FFBCD7CD0F}" type="pres">
      <dgm:prSet presAssocID="{C4CF9E5B-5E4E-466F-92AA-10515512C942}" presName="negativeSpace" presStyleCnt="0"/>
      <dgm:spPr/>
    </dgm:pt>
    <dgm:pt modelId="{24DB92D8-5CB7-4BC9-932F-C78B380F3DF1}" type="pres">
      <dgm:prSet presAssocID="{C4CF9E5B-5E4E-466F-92AA-10515512C942}" presName="childText" presStyleLbl="conFgAcc1" presStyleIdx="0" presStyleCnt="3">
        <dgm:presLayoutVars>
          <dgm:bulletEnabled val="1"/>
        </dgm:presLayoutVars>
      </dgm:prSet>
      <dgm:spPr/>
    </dgm:pt>
    <dgm:pt modelId="{2AAC9587-A285-4E9B-B7AC-2B0A835AC669}" type="pres">
      <dgm:prSet presAssocID="{C9824EE9-6A37-4070-B3F9-2887F7BED53C}" presName="spaceBetweenRectangles" presStyleCnt="0"/>
      <dgm:spPr/>
    </dgm:pt>
    <dgm:pt modelId="{6345BB08-6023-4279-8560-461830AF5EBA}" type="pres">
      <dgm:prSet presAssocID="{8C04C7DE-1E31-432A-AD1F-2B2C817EFDBC}" presName="parentLin" presStyleCnt="0"/>
      <dgm:spPr/>
    </dgm:pt>
    <dgm:pt modelId="{33F65301-5FF2-4939-BC0E-19BCFCCD2FA5}" type="pres">
      <dgm:prSet presAssocID="{8C04C7DE-1E31-432A-AD1F-2B2C817EFD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7DD4D2E-8ADA-4AC8-83D3-DD3CEAC00558}" type="pres">
      <dgm:prSet presAssocID="{8C04C7DE-1E31-432A-AD1F-2B2C817EFDBC}" presName="parentText" presStyleLbl="node1" presStyleIdx="1" presStyleCnt="3" custScaleX="116984" custScaleY="757045" custLinFactNeighborX="64095" custLinFactNeighborY="5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6C26C-7E06-4872-A3DF-FD64FA95133F}" type="pres">
      <dgm:prSet presAssocID="{8C04C7DE-1E31-432A-AD1F-2B2C817EFDBC}" presName="negativeSpace" presStyleCnt="0"/>
      <dgm:spPr/>
    </dgm:pt>
    <dgm:pt modelId="{29553A4E-575C-4811-83CA-57C2B18601D8}" type="pres">
      <dgm:prSet presAssocID="{8C04C7DE-1E31-432A-AD1F-2B2C817EFDBC}" presName="childText" presStyleLbl="conFgAcc1" presStyleIdx="1" presStyleCnt="3">
        <dgm:presLayoutVars>
          <dgm:bulletEnabled val="1"/>
        </dgm:presLayoutVars>
      </dgm:prSet>
      <dgm:spPr/>
    </dgm:pt>
    <dgm:pt modelId="{38E20C35-C212-4334-8C8E-671CF632AE98}" type="pres">
      <dgm:prSet presAssocID="{0B2B2B67-5834-4BDD-8042-2A1D2342947A}" presName="spaceBetweenRectangles" presStyleCnt="0"/>
      <dgm:spPr/>
    </dgm:pt>
    <dgm:pt modelId="{0B37CCFD-A4AE-4FFF-AA43-777BB81E9F93}" type="pres">
      <dgm:prSet presAssocID="{131A84C6-ABC1-4106-A535-C5D53685C7AD}" presName="parentLin" presStyleCnt="0"/>
      <dgm:spPr/>
    </dgm:pt>
    <dgm:pt modelId="{61AAD92E-BEBD-4D8E-A4C3-A3449F1EECE4}" type="pres">
      <dgm:prSet presAssocID="{131A84C6-ABC1-4106-A535-C5D53685C7A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17DC36D-9D56-4C1C-817D-8260C3911589}" type="pres">
      <dgm:prSet presAssocID="{131A84C6-ABC1-4106-A535-C5D53685C7AD}" presName="parentText" presStyleLbl="node1" presStyleIdx="2" presStyleCnt="3" custScaleX="116503" custScaleY="805885" custLinFactX="11043" custLinFactNeighborX="100000" custLinFactNeighborY="-30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77D69-7A9A-41CE-B157-7C85215FA7DE}" type="pres">
      <dgm:prSet presAssocID="{131A84C6-ABC1-4106-A535-C5D53685C7AD}" presName="negativeSpace" presStyleCnt="0"/>
      <dgm:spPr/>
    </dgm:pt>
    <dgm:pt modelId="{70B17FF6-30C5-42F0-9182-CBC6AA1F4BB6}" type="pres">
      <dgm:prSet presAssocID="{131A84C6-ABC1-4106-A535-C5D53685C7A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DDF318-AB87-48BE-BD4B-85071DC84BA4}" srcId="{A359A22D-EBFD-40F2-9C1C-5F944B6A6CF4}" destId="{131A84C6-ABC1-4106-A535-C5D53685C7AD}" srcOrd="2" destOrd="0" parTransId="{44BCE191-332B-4B30-AD86-AA8AA94EE1C6}" sibTransId="{3618FBE3-BE8C-40AC-9D48-D1790DA4BD97}"/>
    <dgm:cxn modelId="{38860FFD-98AD-4EC3-B07C-990EA3B69BB9}" type="presOf" srcId="{131A84C6-ABC1-4106-A535-C5D53685C7AD}" destId="{C17DC36D-9D56-4C1C-817D-8260C3911589}" srcOrd="1" destOrd="0" presId="urn:microsoft.com/office/officeart/2005/8/layout/list1"/>
    <dgm:cxn modelId="{AA96090E-6FA4-45BC-9C00-3A9161403D61}" type="presOf" srcId="{8C04C7DE-1E31-432A-AD1F-2B2C817EFDBC}" destId="{E7DD4D2E-8ADA-4AC8-83D3-DD3CEAC00558}" srcOrd="1" destOrd="0" presId="urn:microsoft.com/office/officeart/2005/8/layout/list1"/>
    <dgm:cxn modelId="{928AD33F-F2B2-4EB6-9E22-F2383362F06C}" type="presOf" srcId="{8C04C7DE-1E31-432A-AD1F-2B2C817EFDBC}" destId="{33F65301-5FF2-4939-BC0E-19BCFCCD2FA5}" srcOrd="0" destOrd="0" presId="urn:microsoft.com/office/officeart/2005/8/layout/list1"/>
    <dgm:cxn modelId="{64AAB8F8-67B4-48CC-BB1F-99CCBFEAA155}" srcId="{A359A22D-EBFD-40F2-9C1C-5F944B6A6CF4}" destId="{C4CF9E5B-5E4E-466F-92AA-10515512C942}" srcOrd="0" destOrd="0" parTransId="{5D3F794F-13F8-4E26-B0F6-26ADD9863A4E}" sibTransId="{C9824EE9-6A37-4070-B3F9-2887F7BED53C}"/>
    <dgm:cxn modelId="{6824BE11-ADFB-4603-8120-A08F14985292}" type="presOf" srcId="{C4CF9E5B-5E4E-466F-92AA-10515512C942}" destId="{E7267FE1-83C8-4D2D-94F4-BCB15857B3B9}" srcOrd="0" destOrd="0" presId="urn:microsoft.com/office/officeart/2005/8/layout/list1"/>
    <dgm:cxn modelId="{CFB3DC9F-D380-4787-A5C2-DEAA890A0DF7}" type="presOf" srcId="{131A84C6-ABC1-4106-A535-C5D53685C7AD}" destId="{61AAD92E-BEBD-4D8E-A4C3-A3449F1EECE4}" srcOrd="0" destOrd="0" presId="urn:microsoft.com/office/officeart/2005/8/layout/list1"/>
    <dgm:cxn modelId="{F8169AD2-986C-4670-8746-6B734CA9ABC7}" type="presOf" srcId="{C4CF9E5B-5E4E-466F-92AA-10515512C942}" destId="{69735796-A677-43E8-AE9F-F42DDE4A3D3E}" srcOrd="1" destOrd="0" presId="urn:microsoft.com/office/officeart/2005/8/layout/list1"/>
    <dgm:cxn modelId="{8D6E4F92-7ED0-4DA6-A137-4EB3488553DA}" srcId="{A359A22D-EBFD-40F2-9C1C-5F944B6A6CF4}" destId="{8C04C7DE-1E31-432A-AD1F-2B2C817EFDBC}" srcOrd="1" destOrd="0" parTransId="{4E5BBEE5-72C0-4356-948F-6D8DF9C44AF8}" sibTransId="{0B2B2B67-5834-4BDD-8042-2A1D2342947A}"/>
    <dgm:cxn modelId="{EEB28CDE-196E-4987-9BF1-9076DB5E5EFE}" type="presOf" srcId="{A359A22D-EBFD-40F2-9C1C-5F944B6A6CF4}" destId="{ED813BF3-8A1F-4659-B89F-11CF950FEC28}" srcOrd="0" destOrd="0" presId="urn:microsoft.com/office/officeart/2005/8/layout/list1"/>
    <dgm:cxn modelId="{2CC47D8D-FDAC-47B6-AA44-C4023EEDD14A}" type="presParOf" srcId="{ED813BF3-8A1F-4659-B89F-11CF950FEC28}" destId="{D1189CF9-1F03-4ED8-9F8C-8A32F7E12E77}" srcOrd="0" destOrd="0" presId="urn:microsoft.com/office/officeart/2005/8/layout/list1"/>
    <dgm:cxn modelId="{DC374AFE-0A15-4463-835F-92B99DB801B7}" type="presParOf" srcId="{D1189CF9-1F03-4ED8-9F8C-8A32F7E12E77}" destId="{E7267FE1-83C8-4D2D-94F4-BCB15857B3B9}" srcOrd="0" destOrd="0" presId="urn:microsoft.com/office/officeart/2005/8/layout/list1"/>
    <dgm:cxn modelId="{821A2ED8-FB4E-4BDC-B7BC-7B265EF34886}" type="presParOf" srcId="{D1189CF9-1F03-4ED8-9F8C-8A32F7E12E77}" destId="{69735796-A677-43E8-AE9F-F42DDE4A3D3E}" srcOrd="1" destOrd="0" presId="urn:microsoft.com/office/officeart/2005/8/layout/list1"/>
    <dgm:cxn modelId="{6049121D-B960-4664-8078-D4D84D5C7845}" type="presParOf" srcId="{ED813BF3-8A1F-4659-B89F-11CF950FEC28}" destId="{61916E6C-D161-4F8F-ADE0-B5FFBCD7CD0F}" srcOrd="1" destOrd="0" presId="urn:microsoft.com/office/officeart/2005/8/layout/list1"/>
    <dgm:cxn modelId="{4941B26A-BD27-4554-9A4E-D8D8977A0C5B}" type="presParOf" srcId="{ED813BF3-8A1F-4659-B89F-11CF950FEC28}" destId="{24DB92D8-5CB7-4BC9-932F-C78B380F3DF1}" srcOrd="2" destOrd="0" presId="urn:microsoft.com/office/officeart/2005/8/layout/list1"/>
    <dgm:cxn modelId="{E4385392-0F09-434E-9888-C6915C6E8BAC}" type="presParOf" srcId="{ED813BF3-8A1F-4659-B89F-11CF950FEC28}" destId="{2AAC9587-A285-4E9B-B7AC-2B0A835AC669}" srcOrd="3" destOrd="0" presId="urn:microsoft.com/office/officeart/2005/8/layout/list1"/>
    <dgm:cxn modelId="{65EDCABA-D04F-4643-A390-88146E445EB6}" type="presParOf" srcId="{ED813BF3-8A1F-4659-B89F-11CF950FEC28}" destId="{6345BB08-6023-4279-8560-461830AF5EBA}" srcOrd="4" destOrd="0" presId="urn:microsoft.com/office/officeart/2005/8/layout/list1"/>
    <dgm:cxn modelId="{53568520-2ECE-4E51-8CA1-BC35903502DA}" type="presParOf" srcId="{6345BB08-6023-4279-8560-461830AF5EBA}" destId="{33F65301-5FF2-4939-BC0E-19BCFCCD2FA5}" srcOrd="0" destOrd="0" presId="urn:microsoft.com/office/officeart/2005/8/layout/list1"/>
    <dgm:cxn modelId="{C4E13150-A302-4A2D-AE27-5B74E05BA3F2}" type="presParOf" srcId="{6345BB08-6023-4279-8560-461830AF5EBA}" destId="{E7DD4D2E-8ADA-4AC8-83D3-DD3CEAC00558}" srcOrd="1" destOrd="0" presId="urn:microsoft.com/office/officeart/2005/8/layout/list1"/>
    <dgm:cxn modelId="{AF70DD01-1EC0-4658-AD0C-ACEF3920A85E}" type="presParOf" srcId="{ED813BF3-8A1F-4659-B89F-11CF950FEC28}" destId="{8A06C26C-7E06-4872-A3DF-FD64FA95133F}" srcOrd="5" destOrd="0" presId="urn:microsoft.com/office/officeart/2005/8/layout/list1"/>
    <dgm:cxn modelId="{368CF7C3-625E-4E6B-8D42-3B9A20CEF3E4}" type="presParOf" srcId="{ED813BF3-8A1F-4659-B89F-11CF950FEC28}" destId="{29553A4E-575C-4811-83CA-57C2B18601D8}" srcOrd="6" destOrd="0" presId="urn:microsoft.com/office/officeart/2005/8/layout/list1"/>
    <dgm:cxn modelId="{3FCA2159-45C2-4BD3-B642-5A96A695AB2A}" type="presParOf" srcId="{ED813BF3-8A1F-4659-B89F-11CF950FEC28}" destId="{38E20C35-C212-4334-8C8E-671CF632AE98}" srcOrd="7" destOrd="0" presId="urn:microsoft.com/office/officeart/2005/8/layout/list1"/>
    <dgm:cxn modelId="{B528F4DB-2810-4EEE-90BE-7E6E2276125C}" type="presParOf" srcId="{ED813BF3-8A1F-4659-B89F-11CF950FEC28}" destId="{0B37CCFD-A4AE-4FFF-AA43-777BB81E9F93}" srcOrd="8" destOrd="0" presId="urn:microsoft.com/office/officeart/2005/8/layout/list1"/>
    <dgm:cxn modelId="{04CC5C82-B807-4E18-8FD9-7F0B0BABC5B8}" type="presParOf" srcId="{0B37CCFD-A4AE-4FFF-AA43-777BB81E9F93}" destId="{61AAD92E-BEBD-4D8E-A4C3-A3449F1EECE4}" srcOrd="0" destOrd="0" presId="urn:microsoft.com/office/officeart/2005/8/layout/list1"/>
    <dgm:cxn modelId="{DAB6AC5A-263C-4451-AD22-14103A6B5284}" type="presParOf" srcId="{0B37CCFD-A4AE-4FFF-AA43-777BB81E9F93}" destId="{C17DC36D-9D56-4C1C-817D-8260C3911589}" srcOrd="1" destOrd="0" presId="urn:microsoft.com/office/officeart/2005/8/layout/list1"/>
    <dgm:cxn modelId="{8A644481-4320-4987-B07C-BA053CD24546}" type="presParOf" srcId="{ED813BF3-8A1F-4659-B89F-11CF950FEC28}" destId="{46677D69-7A9A-41CE-B157-7C85215FA7DE}" srcOrd="9" destOrd="0" presId="urn:microsoft.com/office/officeart/2005/8/layout/list1"/>
    <dgm:cxn modelId="{6739A1DF-0681-4D87-8AE3-591C5A999EB8}" type="presParOf" srcId="{ED813BF3-8A1F-4659-B89F-11CF950FEC28}" destId="{70B17FF6-30C5-42F0-9182-CBC6AA1F4B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89E63F-1828-4A01-9369-BDDA33FE8E9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B90D43-1F8E-4FE7-8CF7-4CA4E587F35B}">
      <dgm:prSet phldrT="[Текст]"/>
      <dgm:spPr>
        <a:solidFill>
          <a:schemeClr val="bg1"/>
        </a:solidFill>
      </dgm:spPr>
      <dgm:t>
        <a:bodyPr/>
        <a:lstStyle/>
        <a:p>
          <a:r>
            <a:rPr lang="ky-KG" dirty="0" smtClean="0">
              <a:solidFill>
                <a:schemeClr val="bg1"/>
              </a:solidFill>
              <a:effectLst/>
            </a:rPr>
            <a:t>2019-жылдагы бакалаврдык билим берүү программаларынын  рейтингинде “Математика жана информациялык технологиялар” факультетинде даярдалып жаткан </a:t>
          </a:r>
          <a:r>
            <a:rPr lang="ky-KG" b="1" dirty="0" smtClean="0">
              <a:solidFill>
                <a:schemeClr val="bg1"/>
              </a:solidFill>
              <a:effectLst/>
            </a:rPr>
            <a:t>550200 “Физика-математикалык билим берүү”</a:t>
          </a:r>
          <a:r>
            <a:rPr lang="ky-KG" dirty="0" smtClean="0">
              <a:solidFill>
                <a:schemeClr val="bg1"/>
              </a:solidFill>
              <a:effectLst/>
            </a:rPr>
            <a:t> бакалаврдык программасы </a:t>
          </a:r>
          <a:r>
            <a:rPr lang="ky-KG" b="1" dirty="0" smtClean="0">
              <a:solidFill>
                <a:schemeClr val="bg1"/>
              </a:solidFill>
              <a:effectLst/>
            </a:rPr>
            <a:t>2887 балл топтоп 1-орунду </a:t>
          </a:r>
          <a:r>
            <a:rPr lang="ky-KG" dirty="0" smtClean="0">
              <a:solidFill>
                <a:schemeClr val="bg1"/>
              </a:solidFill>
              <a:effectLst/>
            </a:rPr>
            <a:t>ээлеген. </a:t>
          </a:r>
          <a:endParaRPr lang="ru-RU" dirty="0">
            <a:solidFill>
              <a:schemeClr val="bg1"/>
            </a:solidFill>
            <a:effectLst/>
          </a:endParaRPr>
        </a:p>
      </dgm:t>
    </dgm:pt>
    <dgm:pt modelId="{D41D2841-D2EB-434C-B868-F550B4E3E226}" type="parTrans" cxnId="{76BFDA86-B621-494E-AE2C-52A9187B6B0E}">
      <dgm:prSet/>
      <dgm:spPr/>
      <dgm:t>
        <a:bodyPr/>
        <a:lstStyle/>
        <a:p>
          <a:endParaRPr lang="ru-RU"/>
        </a:p>
      </dgm:t>
    </dgm:pt>
    <dgm:pt modelId="{D8378F34-1B68-4E18-957F-38F9A50FEEFE}" type="sibTrans" cxnId="{76BFDA86-B621-494E-AE2C-52A9187B6B0E}">
      <dgm:prSet/>
      <dgm:spPr/>
      <dgm:t>
        <a:bodyPr/>
        <a:lstStyle/>
        <a:p>
          <a:endParaRPr lang="ru-RU"/>
        </a:p>
      </dgm:t>
    </dgm:pt>
    <dgm:pt modelId="{7FC08B59-4302-4F47-B61B-31111C6DD4B4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i="0" dirty="0" smtClean="0">
              <a:solidFill>
                <a:schemeClr val="bg1"/>
              </a:solidFill>
              <a:effectLst/>
            </a:rPr>
            <a:t>2019-м году команда «Эврика» </a:t>
          </a:r>
          <a:r>
            <a:rPr lang="ru-RU" b="0" i="0" dirty="0" smtClean="0">
              <a:solidFill>
                <a:schemeClr val="bg1"/>
              </a:solidFill>
              <a:effectLst/>
            </a:rPr>
            <a:t>на конкурсе </a:t>
          </a:r>
          <a:r>
            <a:rPr lang="ru-RU" b="1" i="0" dirty="0" smtClean="0">
              <a:solidFill>
                <a:schemeClr val="bg1"/>
              </a:solidFill>
              <a:effectLst/>
            </a:rPr>
            <a:t>«Инновационные идеи среди вузов Кыргызстана», </a:t>
          </a:r>
          <a:r>
            <a:rPr lang="ru-RU" b="0" i="0" dirty="0" smtClean="0">
              <a:solidFill>
                <a:schemeClr val="bg1"/>
              </a:solidFill>
              <a:effectLst/>
            </a:rPr>
            <a:t>организованной </a:t>
          </a:r>
          <a:r>
            <a:rPr lang="ru-RU" b="1" i="0" dirty="0" err="1" smtClean="0">
              <a:solidFill>
                <a:schemeClr val="bg1"/>
              </a:solidFill>
              <a:effectLst/>
            </a:rPr>
            <a:t>МОиНКР</a:t>
          </a:r>
          <a:r>
            <a:rPr lang="ru-RU" b="0" i="0" dirty="0" smtClean="0">
              <a:solidFill>
                <a:schemeClr val="bg1"/>
              </a:solidFill>
              <a:effectLst/>
            </a:rPr>
            <a:t> и </a:t>
          </a:r>
          <a:r>
            <a:rPr lang="ru-RU" b="0" i="0" dirty="0" err="1" smtClean="0">
              <a:solidFill>
                <a:schemeClr val="bg1"/>
              </a:solidFill>
              <a:effectLst/>
            </a:rPr>
            <a:t>агенством</a:t>
          </a:r>
          <a:r>
            <a:rPr lang="ru-RU" b="0" i="0" dirty="0" smtClean="0">
              <a:solidFill>
                <a:schemeClr val="bg1"/>
              </a:solidFill>
              <a:effectLst/>
            </a:rPr>
            <a:t> по гарантии качества в сфере образования</a:t>
          </a:r>
          <a:r>
            <a:rPr lang="ru-RU" b="1" i="0" dirty="0" smtClean="0">
              <a:solidFill>
                <a:schemeClr val="bg1"/>
              </a:solidFill>
              <a:effectLst/>
            </a:rPr>
            <a:t> </a:t>
          </a:r>
          <a:r>
            <a:rPr lang="ru-RU" b="1" i="0" dirty="0" err="1" smtClean="0">
              <a:solidFill>
                <a:schemeClr val="bg1"/>
              </a:solidFill>
              <a:effectLst/>
            </a:rPr>
            <a:t>EdNet</a:t>
          </a:r>
          <a:r>
            <a:rPr lang="ru-RU" b="1" i="0" dirty="0" smtClean="0">
              <a:solidFill>
                <a:schemeClr val="bg1"/>
              </a:solidFill>
              <a:effectLst/>
            </a:rPr>
            <a:t> </a:t>
          </a:r>
          <a:r>
            <a:rPr lang="ru-RU" b="0" i="0" dirty="0" smtClean="0">
              <a:solidFill>
                <a:schemeClr val="bg1"/>
              </a:solidFill>
              <a:effectLst/>
            </a:rPr>
            <a:t>совместно с </a:t>
          </a:r>
          <a:r>
            <a:rPr lang="ru-RU" b="1" i="0" dirty="0" smtClean="0">
              <a:solidFill>
                <a:schemeClr val="bg1"/>
              </a:solidFill>
              <a:effectLst/>
            </a:rPr>
            <a:t>ОАО «</a:t>
          </a:r>
          <a:r>
            <a:rPr lang="ru-RU" b="1" i="0" dirty="0" err="1" smtClean="0">
              <a:solidFill>
                <a:schemeClr val="bg1"/>
              </a:solidFill>
              <a:effectLst/>
            </a:rPr>
            <a:t>Бакай</a:t>
          </a:r>
          <a:r>
            <a:rPr lang="ru-RU" b="1" i="0" dirty="0" smtClean="0">
              <a:solidFill>
                <a:schemeClr val="bg1"/>
              </a:solidFill>
              <a:effectLst/>
            </a:rPr>
            <a:t> банк», ЗАО «Кока Кола Бишкек </a:t>
          </a:r>
          <a:r>
            <a:rPr lang="ru-RU" b="1" i="0" dirty="0" err="1" smtClean="0">
              <a:solidFill>
                <a:schemeClr val="bg1"/>
              </a:solidFill>
              <a:effectLst/>
            </a:rPr>
            <a:t>Ботлерс</a:t>
          </a:r>
          <a:r>
            <a:rPr lang="ru-RU" b="1" i="0" dirty="0" smtClean="0">
              <a:solidFill>
                <a:schemeClr val="bg1"/>
              </a:solidFill>
              <a:effectLst/>
            </a:rPr>
            <a:t>», ООО «</a:t>
          </a:r>
          <a:r>
            <a:rPr lang="ru-RU" b="1" i="0" dirty="0" err="1" smtClean="0">
              <a:solidFill>
                <a:schemeClr val="bg1"/>
              </a:solidFill>
              <a:effectLst/>
            </a:rPr>
            <a:t>СкайМобайл</a:t>
          </a:r>
          <a:r>
            <a:rPr lang="ru-RU" b="1" i="0" dirty="0" smtClean="0">
              <a:solidFill>
                <a:schemeClr val="bg1"/>
              </a:solidFill>
              <a:effectLst/>
            </a:rPr>
            <a:t>» заняла 4-е место</a:t>
          </a:r>
          <a:r>
            <a:rPr lang="ky-KG" dirty="0" smtClean="0">
              <a:solidFill>
                <a:schemeClr val="bg1"/>
              </a:solidFill>
              <a:effectLst/>
            </a:rPr>
            <a:t> </a:t>
          </a:r>
          <a:endParaRPr lang="ru-RU" dirty="0">
            <a:solidFill>
              <a:schemeClr val="bg1"/>
            </a:solidFill>
            <a:effectLst/>
          </a:endParaRPr>
        </a:p>
      </dgm:t>
    </dgm:pt>
    <dgm:pt modelId="{5F2814E1-123D-4D80-9D33-552BC3B98184}" type="parTrans" cxnId="{8723341A-562E-45F0-96C1-7DA736BCAB15}">
      <dgm:prSet/>
      <dgm:spPr/>
      <dgm:t>
        <a:bodyPr/>
        <a:lstStyle/>
        <a:p>
          <a:endParaRPr lang="ru-RU"/>
        </a:p>
      </dgm:t>
    </dgm:pt>
    <dgm:pt modelId="{1A1348A5-EA1A-4A02-9C50-D4697FDE878D}" type="sibTrans" cxnId="{8723341A-562E-45F0-96C1-7DA736BCAB15}">
      <dgm:prSet/>
      <dgm:spPr/>
      <dgm:t>
        <a:bodyPr/>
        <a:lstStyle/>
        <a:p>
          <a:endParaRPr lang="ru-RU"/>
        </a:p>
      </dgm:t>
    </dgm:pt>
    <dgm:pt modelId="{42505603-FBC9-419D-8930-1E925DFBD2E7}" type="pres">
      <dgm:prSet presAssocID="{3789E63F-1828-4A01-9369-BDDA33FE8E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C59FD2-F9A1-4696-8DA7-02C86EEDC065}" type="pres">
      <dgm:prSet presAssocID="{E3B90D43-1F8E-4FE7-8CF7-4CA4E587F35B}" presName="node" presStyleLbl="node1" presStyleIdx="0" presStyleCnt="2" custScaleX="243440" custScaleY="163993" custRadScaleRad="108931" custRadScaleInc="-25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E1AA9-BCED-433B-A0B8-E1A857EE1483}" type="pres">
      <dgm:prSet presAssocID="{D8378F34-1B68-4E18-957F-38F9A50FEEFE}" presName="sibTrans" presStyleLbl="sibTrans2D1" presStyleIdx="0" presStyleCnt="2" custLinFactNeighborX="21676" custLinFactNeighborY="-990"/>
      <dgm:spPr/>
      <dgm:t>
        <a:bodyPr/>
        <a:lstStyle/>
        <a:p>
          <a:endParaRPr lang="ru-RU"/>
        </a:p>
      </dgm:t>
    </dgm:pt>
    <dgm:pt modelId="{AF9A9249-159E-4BBC-B0C1-0F6F89F26474}" type="pres">
      <dgm:prSet presAssocID="{D8378F34-1B68-4E18-957F-38F9A50FEEF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911086A-AB4A-4BD7-BC64-A03E2097ABC5}" type="pres">
      <dgm:prSet presAssocID="{7FC08B59-4302-4F47-B61B-31111C6DD4B4}" presName="node" presStyleLbl="node1" presStyleIdx="1" presStyleCnt="2" custScaleX="227539" custScaleY="175741" custRadScaleRad="113589" custRadScaleInc="-31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98570-A915-4917-B848-93CC79046F6B}" type="pres">
      <dgm:prSet presAssocID="{1A1348A5-EA1A-4A02-9C50-D4697FDE878D}" presName="sibTrans" presStyleLbl="sibTrans2D1" presStyleIdx="1" presStyleCnt="2" custLinFactNeighborX="-89253" custLinFactNeighborY="645"/>
      <dgm:spPr/>
      <dgm:t>
        <a:bodyPr/>
        <a:lstStyle/>
        <a:p>
          <a:endParaRPr lang="ru-RU"/>
        </a:p>
      </dgm:t>
    </dgm:pt>
    <dgm:pt modelId="{B0665C2E-403F-4B86-98EF-38339357DBDC}" type="pres">
      <dgm:prSet presAssocID="{1A1348A5-EA1A-4A02-9C50-D4697FDE878D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76BFDA86-B621-494E-AE2C-52A9187B6B0E}" srcId="{3789E63F-1828-4A01-9369-BDDA33FE8E9D}" destId="{E3B90D43-1F8E-4FE7-8CF7-4CA4E587F35B}" srcOrd="0" destOrd="0" parTransId="{D41D2841-D2EB-434C-B868-F550B4E3E226}" sibTransId="{D8378F34-1B68-4E18-957F-38F9A50FEEFE}"/>
    <dgm:cxn modelId="{FFED30D1-0B5A-44FC-AF76-8E2057D2FF3B}" type="presOf" srcId="{E3B90D43-1F8E-4FE7-8CF7-4CA4E587F35B}" destId="{4BC59FD2-F9A1-4696-8DA7-02C86EEDC065}" srcOrd="0" destOrd="0" presId="urn:microsoft.com/office/officeart/2005/8/layout/cycle7"/>
    <dgm:cxn modelId="{8723341A-562E-45F0-96C1-7DA736BCAB15}" srcId="{3789E63F-1828-4A01-9369-BDDA33FE8E9D}" destId="{7FC08B59-4302-4F47-B61B-31111C6DD4B4}" srcOrd="1" destOrd="0" parTransId="{5F2814E1-123D-4D80-9D33-552BC3B98184}" sibTransId="{1A1348A5-EA1A-4A02-9C50-D4697FDE878D}"/>
    <dgm:cxn modelId="{C5BF8569-F487-4E44-A1EB-0FF66498DAD7}" type="presOf" srcId="{1A1348A5-EA1A-4A02-9C50-D4697FDE878D}" destId="{1CA98570-A915-4917-B848-93CC79046F6B}" srcOrd="0" destOrd="0" presId="urn:microsoft.com/office/officeart/2005/8/layout/cycle7"/>
    <dgm:cxn modelId="{7CD650EC-88E2-4208-8304-381EAA7D9F4D}" type="presOf" srcId="{D8378F34-1B68-4E18-957F-38F9A50FEEFE}" destId="{DA4E1AA9-BCED-433B-A0B8-E1A857EE1483}" srcOrd="0" destOrd="0" presId="urn:microsoft.com/office/officeart/2005/8/layout/cycle7"/>
    <dgm:cxn modelId="{AE465BAC-42D9-4E47-A5A2-56B88146D9B9}" type="presOf" srcId="{7FC08B59-4302-4F47-B61B-31111C6DD4B4}" destId="{F911086A-AB4A-4BD7-BC64-A03E2097ABC5}" srcOrd="0" destOrd="0" presId="urn:microsoft.com/office/officeart/2005/8/layout/cycle7"/>
    <dgm:cxn modelId="{E980DF92-D92B-4F22-9E3E-323FB355F7FF}" type="presOf" srcId="{D8378F34-1B68-4E18-957F-38F9A50FEEFE}" destId="{AF9A9249-159E-4BBC-B0C1-0F6F89F26474}" srcOrd="1" destOrd="0" presId="urn:microsoft.com/office/officeart/2005/8/layout/cycle7"/>
    <dgm:cxn modelId="{27FE0C71-9C95-4FDE-8CE8-482B8F654D84}" type="presOf" srcId="{1A1348A5-EA1A-4A02-9C50-D4697FDE878D}" destId="{B0665C2E-403F-4B86-98EF-38339357DBDC}" srcOrd="1" destOrd="0" presId="urn:microsoft.com/office/officeart/2005/8/layout/cycle7"/>
    <dgm:cxn modelId="{3AFF8BC8-8BED-4C4B-801C-CFBBB9B7CBED}" type="presOf" srcId="{3789E63F-1828-4A01-9369-BDDA33FE8E9D}" destId="{42505603-FBC9-419D-8930-1E925DFBD2E7}" srcOrd="0" destOrd="0" presId="urn:microsoft.com/office/officeart/2005/8/layout/cycle7"/>
    <dgm:cxn modelId="{7B688CBA-68C2-4ADF-8CC8-237269F2E03D}" type="presParOf" srcId="{42505603-FBC9-419D-8930-1E925DFBD2E7}" destId="{4BC59FD2-F9A1-4696-8DA7-02C86EEDC065}" srcOrd="0" destOrd="0" presId="urn:microsoft.com/office/officeart/2005/8/layout/cycle7"/>
    <dgm:cxn modelId="{9B57878C-D685-4724-B675-F4FDE361BC13}" type="presParOf" srcId="{42505603-FBC9-419D-8930-1E925DFBD2E7}" destId="{DA4E1AA9-BCED-433B-A0B8-E1A857EE1483}" srcOrd="1" destOrd="0" presId="urn:microsoft.com/office/officeart/2005/8/layout/cycle7"/>
    <dgm:cxn modelId="{F497CB0F-A4B6-4D75-BFF7-E7F53D216ED6}" type="presParOf" srcId="{DA4E1AA9-BCED-433B-A0B8-E1A857EE1483}" destId="{AF9A9249-159E-4BBC-B0C1-0F6F89F26474}" srcOrd="0" destOrd="0" presId="urn:microsoft.com/office/officeart/2005/8/layout/cycle7"/>
    <dgm:cxn modelId="{CB1AF4E5-EF5B-46E4-9046-0D7A302AC2C6}" type="presParOf" srcId="{42505603-FBC9-419D-8930-1E925DFBD2E7}" destId="{F911086A-AB4A-4BD7-BC64-A03E2097ABC5}" srcOrd="2" destOrd="0" presId="urn:microsoft.com/office/officeart/2005/8/layout/cycle7"/>
    <dgm:cxn modelId="{52893725-E826-4F60-8654-4927AEF47A4F}" type="presParOf" srcId="{42505603-FBC9-419D-8930-1E925DFBD2E7}" destId="{1CA98570-A915-4917-B848-93CC79046F6B}" srcOrd="3" destOrd="0" presId="urn:microsoft.com/office/officeart/2005/8/layout/cycle7"/>
    <dgm:cxn modelId="{C3F87E0B-474B-4046-9005-966DA8CB2292}" type="presParOf" srcId="{1CA98570-A915-4917-B848-93CC79046F6B}" destId="{B0665C2E-403F-4B86-98EF-38339357DBD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F430E0-3F26-4094-8AEB-46C1924BC88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D843B0-A83C-41B5-B702-979F6C5698A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y-KG" sz="2800" b="1" dirty="0" smtClean="0">
              <a:solidFill>
                <a:srgbClr val="FF0000"/>
              </a:solidFill>
              <a:effectLst/>
            </a:rPr>
            <a:t>   Урматтуу абитуриенттер!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y-KG" sz="2800" dirty="0" smtClean="0">
              <a:effectLst/>
            </a:rPr>
            <a:t>Эгерде силер  550200 “Физика-математикалык билим берүү” бакалаврдык программасын тандап аны ийгиликтүү аяктасанар, анда </a:t>
          </a:r>
          <a:r>
            <a:rPr lang="ky-KG" sz="2800" b="1" dirty="0" smtClean="0">
              <a:solidFill>
                <a:srgbClr val="FF0000"/>
              </a:solidFill>
              <a:effectLst/>
            </a:rPr>
            <a:t>“Физика-математикалык билим берүүнүн бакалавры” академиялык даражасына </a:t>
          </a:r>
          <a:r>
            <a:rPr lang="ky-KG" sz="2800" dirty="0" smtClean="0">
              <a:effectLst/>
            </a:rPr>
            <a:t>ээ болосунар. </a:t>
          </a:r>
          <a:endParaRPr lang="ru-RU" sz="2800" dirty="0">
            <a:effectLst/>
          </a:endParaRPr>
        </a:p>
      </dgm:t>
    </dgm:pt>
    <dgm:pt modelId="{9937610B-2301-4353-B806-5F6795E01C85}" type="parTrans" cxnId="{36399F37-DB4C-4E86-9961-F5658544B08C}">
      <dgm:prSet/>
      <dgm:spPr/>
      <dgm:t>
        <a:bodyPr/>
        <a:lstStyle/>
        <a:p>
          <a:endParaRPr lang="ru-RU"/>
        </a:p>
      </dgm:t>
    </dgm:pt>
    <dgm:pt modelId="{32E2F044-0ACF-4D0F-B19B-06A7592679A9}" type="sibTrans" cxnId="{36399F37-DB4C-4E86-9961-F5658544B08C}">
      <dgm:prSet/>
      <dgm:spPr/>
      <dgm:t>
        <a:bodyPr/>
        <a:lstStyle/>
        <a:p>
          <a:endParaRPr lang="ru-RU"/>
        </a:p>
      </dgm:t>
    </dgm:pt>
    <dgm:pt modelId="{721FDA27-A2C0-46B7-8E86-435E4355120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y-KG" sz="2800" b="1" dirty="0" smtClean="0">
              <a:solidFill>
                <a:srgbClr val="FF0000"/>
              </a:solidFill>
              <a:effectLst/>
            </a:rPr>
            <a:t>      550200 “Физика-математикалык билим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y-KG" sz="2800" b="1" dirty="0" smtClean="0">
              <a:solidFill>
                <a:srgbClr val="FF0000"/>
              </a:solidFill>
              <a:effectLst/>
            </a:rPr>
            <a:t>    берүү” </a:t>
          </a:r>
          <a:r>
            <a:rPr lang="ky-KG" sz="2800" dirty="0" smtClean="0">
              <a:effectLst/>
            </a:rPr>
            <a:t>бакалаврдык программасынын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y-KG" sz="2800" dirty="0" smtClean="0">
              <a:effectLst/>
            </a:rPr>
            <a:t>    профилдери: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y-KG" sz="2800" b="1" dirty="0" smtClean="0">
              <a:solidFill>
                <a:srgbClr val="0000CC"/>
              </a:solidFill>
              <a:effectLst/>
              <a:sym typeface="Symbol"/>
            </a:rPr>
            <a:t>               «</a:t>
          </a:r>
          <a:r>
            <a:rPr lang="ky-KG" sz="2800" b="1" dirty="0" smtClean="0">
              <a:solidFill>
                <a:srgbClr val="0000CC"/>
              </a:solidFill>
              <a:effectLst/>
            </a:rPr>
            <a:t>Математика»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y-KG" sz="2800" b="1" dirty="0" smtClean="0">
              <a:solidFill>
                <a:srgbClr val="0000CC"/>
              </a:solidFill>
              <a:effectLst/>
              <a:sym typeface="Symbol"/>
            </a:rPr>
            <a:t>                                «</a:t>
          </a:r>
          <a:r>
            <a:rPr lang="ky-KG" sz="2800" b="1" dirty="0" smtClean="0">
              <a:solidFill>
                <a:srgbClr val="0000CC"/>
              </a:solidFill>
              <a:effectLst/>
            </a:rPr>
            <a:t>Информатика»</a:t>
          </a:r>
          <a:endParaRPr lang="ru-RU" sz="2800" b="1" dirty="0">
            <a:solidFill>
              <a:srgbClr val="0000CC"/>
            </a:solidFill>
            <a:effectLst/>
          </a:endParaRPr>
        </a:p>
      </dgm:t>
    </dgm:pt>
    <dgm:pt modelId="{3000D307-791C-4DB3-9A49-22E8E7583808}" type="sibTrans" cxnId="{FEB3FBC2-90F4-4B54-A7D1-DE7156E5642E}">
      <dgm:prSet/>
      <dgm:spPr/>
      <dgm:t>
        <a:bodyPr/>
        <a:lstStyle/>
        <a:p>
          <a:endParaRPr lang="ru-RU"/>
        </a:p>
      </dgm:t>
    </dgm:pt>
    <dgm:pt modelId="{9DEA4B46-10CA-44C3-BB88-80C145C99750}" type="parTrans" cxnId="{FEB3FBC2-90F4-4B54-A7D1-DE7156E5642E}">
      <dgm:prSet/>
      <dgm:spPr/>
      <dgm:t>
        <a:bodyPr/>
        <a:lstStyle/>
        <a:p>
          <a:endParaRPr lang="ru-RU"/>
        </a:p>
      </dgm:t>
    </dgm:pt>
    <dgm:pt modelId="{A5E8BA99-0A51-4609-AB3E-9BF8736711BC}" type="pres">
      <dgm:prSet presAssocID="{DCF430E0-3F26-4094-8AEB-46C1924BC8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940082-6595-4501-A887-9760A36AA3C9}" type="pres">
      <dgm:prSet presAssocID="{FFD843B0-A83C-41B5-B702-979F6C5698A5}" presName="composite" presStyleCnt="0"/>
      <dgm:spPr/>
    </dgm:pt>
    <dgm:pt modelId="{0A389666-11FD-4EF5-BBEB-C4E10DE5F34C}" type="pres">
      <dgm:prSet presAssocID="{FFD843B0-A83C-41B5-B702-979F6C5698A5}" presName="rect1" presStyleLbl="trAlignAcc1" presStyleIdx="0" presStyleCnt="2" custScaleX="131604" custScaleY="158356" custLinFactNeighborX="8533" custLinFactNeighborY="-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F303D-8A94-4474-B7EF-08BFDDD106A0}" type="pres">
      <dgm:prSet presAssocID="{FFD843B0-A83C-41B5-B702-979F6C5698A5}" presName="rect2" presStyleLbl="fgImgPlace1" presStyleIdx="0" presStyleCnt="2" custScaleX="147364" custScaleY="141885" custLinFactX="-11406" custLinFactNeighborX="-100000" custLinFactNeighborY="-26185"/>
      <dgm:spPr>
        <a:solidFill>
          <a:srgbClr val="1EC5E6"/>
        </a:solidFill>
      </dgm:spPr>
    </dgm:pt>
    <dgm:pt modelId="{2ADE499C-DCD8-450C-9CAD-5121AB795809}" type="pres">
      <dgm:prSet presAssocID="{32E2F044-0ACF-4D0F-B19B-06A7592679A9}" presName="sibTrans" presStyleCnt="0"/>
      <dgm:spPr/>
    </dgm:pt>
    <dgm:pt modelId="{C650F20E-ED0E-4995-AB5C-60F4A23519C1}" type="pres">
      <dgm:prSet presAssocID="{721FDA27-A2C0-46B7-8E86-435E43551204}" presName="composite" presStyleCnt="0"/>
      <dgm:spPr/>
    </dgm:pt>
    <dgm:pt modelId="{9F52C339-3633-4AA1-9A84-2140783260EA}" type="pres">
      <dgm:prSet presAssocID="{721FDA27-A2C0-46B7-8E86-435E43551204}" presName="rect1" presStyleLbl="trAlignAcc1" presStyleIdx="1" presStyleCnt="2" custScaleX="133160" custScaleY="128043" custLinFactNeighborX="7755" custLinFactNeighborY="2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9CDC7-3DF9-421E-A02D-D21964BB61D3}" type="pres">
      <dgm:prSet presAssocID="{721FDA27-A2C0-46B7-8E86-435E43551204}" presName="rect2" presStyleLbl="fgImgPlace1" presStyleIdx="1" presStyleCnt="2" custScaleX="158816" custScaleY="125192" custLinFactNeighborX="-69504" custLinFactNeighborY="-12392"/>
      <dgm:spPr>
        <a:solidFill>
          <a:srgbClr val="DB31D3"/>
        </a:solidFill>
      </dgm:spPr>
    </dgm:pt>
  </dgm:ptLst>
  <dgm:cxnLst>
    <dgm:cxn modelId="{BA5FE750-D2B8-4E1B-BA1F-4195DDE07947}" type="presOf" srcId="{721FDA27-A2C0-46B7-8E86-435E43551204}" destId="{9F52C339-3633-4AA1-9A84-2140783260EA}" srcOrd="0" destOrd="0" presId="urn:microsoft.com/office/officeart/2008/layout/PictureStrips"/>
    <dgm:cxn modelId="{99769F37-2525-445D-92CA-691C1B849800}" type="presOf" srcId="{FFD843B0-A83C-41B5-B702-979F6C5698A5}" destId="{0A389666-11FD-4EF5-BBEB-C4E10DE5F34C}" srcOrd="0" destOrd="0" presId="urn:microsoft.com/office/officeart/2008/layout/PictureStrips"/>
    <dgm:cxn modelId="{36399F37-DB4C-4E86-9961-F5658544B08C}" srcId="{DCF430E0-3F26-4094-8AEB-46C1924BC88A}" destId="{FFD843B0-A83C-41B5-B702-979F6C5698A5}" srcOrd="0" destOrd="0" parTransId="{9937610B-2301-4353-B806-5F6795E01C85}" sibTransId="{32E2F044-0ACF-4D0F-B19B-06A7592679A9}"/>
    <dgm:cxn modelId="{FEB3FBC2-90F4-4B54-A7D1-DE7156E5642E}" srcId="{DCF430E0-3F26-4094-8AEB-46C1924BC88A}" destId="{721FDA27-A2C0-46B7-8E86-435E43551204}" srcOrd="1" destOrd="0" parTransId="{9DEA4B46-10CA-44C3-BB88-80C145C99750}" sibTransId="{3000D307-791C-4DB3-9A49-22E8E7583808}"/>
    <dgm:cxn modelId="{EEC9339B-C954-47C2-9203-ADD429C634BB}" type="presOf" srcId="{DCF430E0-3F26-4094-8AEB-46C1924BC88A}" destId="{A5E8BA99-0A51-4609-AB3E-9BF8736711BC}" srcOrd="0" destOrd="0" presId="urn:microsoft.com/office/officeart/2008/layout/PictureStrips"/>
    <dgm:cxn modelId="{035DDFEF-692D-4A80-81C8-97F6E6B43EE7}" type="presParOf" srcId="{A5E8BA99-0A51-4609-AB3E-9BF8736711BC}" destId="{E0940082-6595-4501-A887-9760A36AA3C9}" srcOrd="0" destOrd="0" presId="urn:microsoft.com/office/officeart/2008/layout/PictureStrips"/>
    <dgm:cxn modelId="{E162E6FF-B423-4202-BF5A-12BD14899D9B}" type="presParOf" srcId="{E0940082-6595-4501-A887-9760A36AA3C9}" destId="{0A389666-11FD-4EF5-BBEB-C4E10DE5F34C}" srcOrd="0" destOrd="0" presId="urn:microsoft.com/office/officeart/2008/layout/PictureStrips"/>
    <dgm:cxn modelId="{F5EA2659-7B11-496C-8BE4-9D69393813BA}" type="presParOf" srcId="{E0940082-6595-4501-A887-9760A36AA3C9}" destId="{ABDF303D-8A94-4474-B7EF-08BFDDD106A0}" srcOrd="1" destOrd="0" presId="urn:microsoft.com/office/officeart/2008/layout/PictureStrips"/>
    <dgm:cxn modelId="{D73EF70C-92A2-40E8-9FDA-636D9F442C75}" type="presParOf" srcId="{A5E8BA99-0A51-4609-AB3E-9BF8736711BC}" destId="{2ADE499C-DCD8-450C-9CAD-5121AB795809}" srcOrd="1" destOrd="0" presId="urn:microsoft.com/office/officeart/2008/layout/PictureStrips"/>
    <dgm:cxn modelId="{073AC573-DB18-44A1-8A75-CC424705A9F5}" type="presParOf" srcId="{A5E8BA99-0A51-4609-AB3E-9BF8736711BC}" destId="{C650F20E-ED0E-4995-AB5C-60F4A23519C1}" srcOrd="2" destOrd="0" presId="urn:microsoft.com/office/officeart/2008/layout/PictureStrips"/>
    <dgm:cxn modelId="{4D7D0900-F6F1-478F-A29D-0FB24FEFB15C}" type="presParOf" srcId="{C650F20E-ED0E-4995-AB5C-60F4A23519C1}" destId="{9F52C339-3633-4AA1-9A84-2140783260EA}" srcOrd="0" destOrd="0" presId="urn:microsoft.com/office/officeart/2008/layout/PictureStrips"/>
    <dgm:cxn modelId="{449DE9BD-03F8-436C-B329-57E9BB5F9CFE}" type="presParOf" srcId="{C650F20E-ED0E-4995-AB5C-60F4A23519C1}" destId="{FB79CDC7-3DF9-421E-A02D-D21964BB61D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B92D8-5CB7-4BC9-932F-C78B380F3DF1}">
      <dsp:nvSpPr>
        <dsp:cNvPr id="0" name=""/>
        <dsp:cNvSpPr/>
      </dsp:nvSpPr>
      <dsp:spPr>
        <a:xfrm>
          <a:off x="0" y="1836843"/>
          <a:ext cx="878497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35796-A677-43E8-AE9F-F42DDE4A3D3E}">
      <dsp:nvSpPr>
        <dsp:cNvPr id="0" name=""/>
        <dsp:cNvSpPr/>
      </dsp:nvSpPr>
      <dsp:spPr>
        <a:xfrm>
          <a:off x="0" y="10003"/>
          <a:ext cx="7309939" cy="193219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200" b="1" kern="1200" dirty="0" smtClean="0">
              <a:solidFill>
                <a:schemeClr val="bg1"/>
              </a:solidFill>
            </a:rPr>
            <a:t>ОшМУ өсүп-өнүгүүнүн 80 жылдык тарыхый жолунда Кыргызстандагы жогорку окуу жайларынын ичинен биринчи болуп “Даңк” орденин алган жана европалык стандарттар боюнча адистерди даярдоочу инновациялык университет. 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94322" y="104325"/>
        <a:ext cx="7121295" cy="1743553"/>
      </dsp:txXfrm>
    </dsp:sp>
    <dsp:sp modelId="{29553A4E-575C-4811-83CA-57C2B18601D8}">
      <dsp:nvSpPr>
        <dsp:cNvPr id="0" name=""/>
        <dsp:cNvSpPr/>
      </dsp:nvSpPr>
      <dsp:spPr>
        <a:xfrm>
          <a:off x="0" y="3512081"/>
          <a:ext cx="878497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D4D2E-8ADA-4AC8-83D3-DD3CEAC00558}">
      <dsp:nvSpPr>
        <dsp:cNvPr id="0" name=""/>
        <dsp:cNvSpPr/>
      </dsp:nvSpPr>
      <dsp:spPr>
        <a:xfrm>
          <a:off x="720081" y="2052175"/>
          <a:ext cx="7186886" cy="156435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200" b="1" kern="1200" dirty="0" smtClean="0">
              <a:solidFill>
                <a:schemeClr val="bg1"/>
              </a:solidFill>
            </a:rPr>
            <a:t>ОшМУнун стратегиялык максаты: </a:t>
          </a:r>
          <a:r>
            <a:rPr lang="ky-KG" sz="2200" kern="1200" dirty="0" smtClean="0">
              <a:solidFill>
                <a:schemeClr val="bg1"/>
              </a:solidFill>
            </a:rPr>
            <a:t>Дүйнөнүн ТОП-700 изилдөөчү университеттеринин катарына кирүү, Борбордук Азиянын лидер университеттеринин бири болуу.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796447" y="2128541"/>
        <a:ext cx="7034154" cy="1411625"/>
      </dsp:txXfrm>
    </dsp:sp>
    <dsp:sp modelId="{70B17FF6-30C5-42F0-9182-CBC6AA1F4BB6}">
      <dsp:nvSpPr>
        <dsp:cNvPr id="0" name=""/>
        <dsp:cNvSpPr/>
      </dsp:nvSpPr>
      <dsp:spPr>
        <a:xfrm>
          <a:off x="0" y="5288242"/>
          <a:ext cx="878497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DC36D-9D56-4C1C-817D-8260C3911589}">
      <dsp:nvSpPr>
        <dsp:cNvPr id="0" name=""/>
        <dsp:cNvSpPr/>
      </dsp:nvSpPr>
      <dsp:spPr>
        <a:xfrm>
          <a:off x="1556063" y="3663311"/>
          <a:ext cx="7157335" cy="16652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y-KG" sz="2200" kern="1200" dirty="0" smtClean="0">
              <a:solidFill>
                <a:schemeClr val="bg1"/>
              </a:solidFill>
            </a:rPr>
            <a:t>ОшМУ 2018-жылдын 4-6-июнь күндөрү НААР стандарттары боюнча көз карандысыз институционалдык аккредитациядан ийгиликтүү өттү, Кыргызстандын ЖОЖдорунун рейтингинде 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y-KG" sz="2200" b="1" kern="1200" dirty="0" smtClean="0">
              <a:solidFill>
                <a:schemeClr val="bg1"/>
              </a:solidFill>
            </a:rPr>
            <a:t>ОшМУ 1-орунга </a:t>
          </a:r>
          <a:r>
            <a:rPr lang="ky-KG" sz="2200" kern="1200" dirty="0" smtClean="0">
              <a:solidFill>
                <a:schemeClr val="bg1"/>
              </a:solidFill>
            </a:rPr>
            <a:t>ээ болду. 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1637355" y="3744603"/>
        <a:ext cx="6994751" cy="1502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59FD2-F9A1-4696-8DA7-02C86EEDC065}">
      <dsp:nvSpPr>
        <dsp:cNvPr id="0" name=""/>
        <dsp:cNvSpPr/>
      </dsp:nvSpPr>
      <dsp:spPr>
        <a:xfrm>
          <a:off x="0" y="-529421"/>
          <a:ext cx="7397152" cy="249154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300" kern="1200" dirty="0" smtClean="0">
              <a:solidFill>
                <a:schemeClr val="bg1"/>
              </a:solidFill>
              <a:effectLst/>
            </a:rPr>
            <a:t>2019-жылдагы бакалаврдык билим берүү программаларынын  рейтингинде “Математика жана информациялык технологиялар” факультетинде даярдалып жаткан </a:t>
          </a:r>
          <a:r>
            <a:rPr lang="ky-KG" sz="2300" b="1" kern="1200" dirty="0" smtClean="0">
              <a:solidFill>
                <a:schemeClr val="bg1"/>
              </a:solidFill>
              <a:effectLst/>
            </a:rPr>
            <a:t>550200 “Физика-математикалык билим берүү”</a:t>
          </a:r>
          <a:r>
            <a:rPr lang="ky-KG" sz="2300" kern="1200" dirty="0" smtClean="0">
              <a:solidFill>
                <a:schemeClr val="bg1"/>
              </a:solidFill>
              <a:effectLst/>
            </a:rPr>
            <a:t> бакалаврдык программасы </a:t>
          </a:r>
          <a:r>
            <a:rPr lang="ky-KG" sz="2300" b="1" kern="1200" dirty="0" smtClean="0">
              <a:solidFill>
                <a:schemeClr val="bg1"/>
              </a:solidFill>
              <a:effectLst/>
            </a:rPr>
            <a:t>2887 балл топтоп 1-орунду </a:t>
          </a:r>
          <a:r>
            <a:rPr lang="ky-KG" sz="2300" kern="1200" dirty="0" smtClean="0">
              <a:solidFill>
                <a:schemeClr val="bg1"/>
              </a:solidFill>
              <a:effectLst/>
            </a:rPr>
            <a:t>ээлеген. </a:t>
          </a:r>
          <a:endParaRPr lang="ru-RU" sz="2300" kern="1200" dirty="0">
            <a:solidFill>
              <a:schemeClr val="bg1"/>
            </a:solidFill>
            <a:effectLst/>
          </a:endParaRPr>
        </a:p>
      </dsp:txBody>
      <dsp:txXfrm>
        <a:off x="72975" y="-456446"/>
        <a:ext cx="7251202" cy="2345590"/>
      </dsp:txXfrm>
    </dsp:sp>
    <dsp:sp modelId="{DA4E1AA9-BCED-433B-A0B8-E1A857EE1483}">
      <dsp:nvSpPr>
        <dsp:cNvPr id="0" name=""/>
        <dsp:cNvSpPr/>
      </dsp:nvSpPr>
      <dsp:spPr>
        <a:xfrm rot="3918161">
          <a:off x="4253622" y="2150210"/>
          <a:ext cx="808750" cy="5317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413148" y="2256561"/>
        <a:ext cx="489698" cy="319051"/>
      </dsp:txXfrm>
    </dsp:sp>
    <dsp:sp modelId="{F911086A-AB4A-4BD7-BC64-A03E2097ABC5}">
      <dsp:nvSpPr>
        <dsp:cNvPr id="0" name=""/>
        <dsp:cNvSpPr/>
      </dsp:nvSpPr>
      <dsp:spPr>
        <a:xfrm>
          <a:off x="1850859" y="2880584"/>
          <a:ext cx="6913985" cy="267002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 smtClean="0">
              <a:solidFill>
                <a:schemeClr val="bg1"/>
              </a:solidFill>
              <a:effectLst/>
            </a:rPr>
            <a:t>2019-м году команда «Эврика» </a:t>
          </a:r>
          <a:r>
            <a:rPr lang="ru-RU" sz="2300" b="0" i="0" kern="1200" dirty="0" smtClean="0">
              <a:solidFill>
                <a:schemeClr val="bg1"/>
              </a:solidFill>
              <a:effectLst/>
            </a:rPr>
            <a:t>на конкурсе </a:t>
          </a:r>
          <a:r>
            <a:rPr lang="ru-RU" sz="2300" b="1" i="0" kern="1200" dirty="0" smtClean="0">
              <a:solidFill>
                <a:schemeClr val="bg1"/>
              </a:solidFill>
              <a:effectLst/>
            </a:rPr>
            <a:t>«Инновационные идеи среди вузов Кыргызстана», </a:t>
          </a:r>
          <a:r>
            <a:rPr lang="ru-RU" sz="2300" b="0" i="0" kern="1200" dirty="0" smtClean="0">
              <a:solidFill>
                <a:schemeClr val="bg1"/>
              </a:solidFill>
              <a:effectLst/>
            </a:rPr>
            <a:t>организованной </a:t>
          </a:r>
          <a:r>
            <a:rPr lang="ru-RU" sz="2300" b="1" i="0" kern="1200" dirty="0" err="1" smtClean="0">
              <a:solidFill>
                <a:schemeClr val="bg1"/>
              </a:solidFill>
              <a:effectLst/>
            </a:rPr>
            <a:t>МОиНКР</a:t>
          </a:r>
          <a:r>
            <a:rPr lang="ru-RU" sz="2300" b="0" i="0" kern="1200" dirty="0" smtClean="0">
              <a:solidFill>
                <a:schemeClr val="bg1"/>
              </a:solidFill>
              <a:effectLst/>
            </a:rPr>
            <a:t> и </a:t>
          </a:r>
          <a:r>
            <a:rPr lang="ru-RU" sz="2300" b="0" i="0" kern="1200" dirty="0" err="1" smtClean="0">
              <a:solidFill>
                <a:schemeClr val="bg1"/>
              </a:solidFill>
              <a:effectLst/>
            </a:rPr>
            <a:t>агенством</a:t>
          </a:r>
          <a:r>
            <a:rPr lang="ru-RU" sz="2300" b="0" i="0" kern="1200" dirty="0" smtClean="0">
              <a:solidFill>
                <a:schemeClr val="bg1"/>
              </a:solidFill>
              <a:effectLst/>
            </a:rPr>
            <a:t> по гарантии качества в сфере образования</a:t>
          </a:r>
          <a:r>
            <a:rPr lang="ru-RU" sz="2300" b="1" i="0" kern="1200" dirty="0" smtClean="0">
              <a:solidFill>
                <a:schemeClr val="bg1"/>
              </a:solidFill>
              <a:effectLst/>
            </a:rPr>
            <a:t> </a:t>
          </a:r>
          <a:r>
            <a:rPr lang="ru-RU" sz="2300" b="1" i="0" kern="1200" dirty="0" err="1" smtClean="0">
              <a:solidFill>
                <a:schemeClr val="bg1"/>
              </a:solidFill>
              <a:effectLst/>
            </a:rPr>
            <a:t>EdNet</a:t>
          </a:r>
          <a:r>
            <a:rPr lang="ru-RU" sz="2300" b="1" i="0" kern="1200" dirty="0" smtClean="0">
              <a:solidFill>
                <a:schemeClr val="bg1"/>
              </a:solidFill>
              <a:effectLst/>
            </a:rPr>
            <a:t> </a:t>
          </a:r>
          <a:r>
            <a:rPr lang="ru-RU" sz="2300" b="0" i="0" kern="1200" dirty="0" smtClean="0">
              <a:solidFill>
                <a:schemeClr val="bg1"/>
              </a:solidFill>
              <a:effectLst/>
            </a:rPr>
            <a:t>совместно с </a:t>
          </a:r>
          <a:r>
            <a:rPr lang="ru-RU" sz="2300" b="1" i="0" kern="1200" dirty="0" smtClean="0">
              <a:solidFill>
                <a:schemeClr val="bg1"/>
              </a:solidFill>
              <a:effectLst/>
            </a:rPr>
            <a:t>ОАО «</a:t>
          </a:r>
          <a:r>
            <a:rPr lang="ru-RU" sz="2300" b="1" i="0" kern="1200" dirty="0" err="1" smtClean="0">
              <a:solidFill>
                <a:schemeClr val="bg1"/>
              </a:solidFill>
              <a:effectLst/>
            </a:rPr>
            <a:t>Бакай</a:t>
          </a:r>
          <a:r>
            <a:rPr lang="ru-RU" sz="2300" b="1" i="0" kern="1200" dirty="0" smtClean="0">
              <a:solidFill>
                <a:schemeClr val="bg1"/>
              </a:solidFill>
              <a:effectLst/>
            </a:rPr>
            <a:t> банк», ЗАО «Кока Кола Бишкек </a:t>
          </a:r>
          <a:r>
            <a:rPr lang="ru-RU" sz="2300" b="1" i="0" kern="1200" dirty="0" err="1" smtClean="0">
              <a:solidFill>
                <a:schemeClr val="bg1"/>
              </a:solidFill>
              <a:effectLst/>
            </a:rPr>
            <a:t>Ботлерс</a:t>
          </a:r>
          <a:r>
            <a:rPr lang="ru-RU" sz="2300" b="1" i="0" kern="1200" dirty="0" smtClean="0">
              <a:solidFill>
                <a:schemeClr val="bg1"/>
              </a:solidFill>
              <a:effectLst/>
            </a:rPr>
            <a:t>», ООО «</a:t>
          </a:r>
          <a:r>
            <a:rPr lang="ru-RU" sz="2300" b="1" i="0" kern="1200" dirty="0" err="1" smtClean="0">
              <a:solidFill>
                <a:schemeClr val="bg1"/>
              </a:solidFill>
              <a:effectLst/>
            </a:rPr>
            <a:t>СкайМобайл</a:t>
          </a:r>
          <a:r>
            <a:rPr lang="ru-RU" sz="2300" b="1" i="0" kern="1200" dirty="0" smtClean="0">
              <a:solidFill>
                <a:schemeClr val="bg1"/>
              </a:solidFill>
              <a:effectLst/>
            </a:rPr>
            <a:t>» заняла 4-е место</a:t>
          </a:r>
          <a:r>
            <a:rPr lang="ky-KG" sz="2300" kern="1200" dirty="0" smtClean="0">
              <a:solidFill>
                <a:schemeClr val="bg1"/>
              </a:solidFill>
              <a:effectLst/>
            </a:rPr>
            <a:t> </a:t>
          </a:r>
          <a:endParaRPr lang="ru-RU" sz="2300" kern="1200" dirty="0">
            <a:solidFill>
              <a:schemeClr val="bg1"/>
            </a:solidFill>
            <a:effectLst/>
          </a:endParaRPr>
        </a:p>
      </dsp:txBody>
      <dsp:txXfrm>
        <a:off x="1929061" y="2958786"/>
        <a:ext cx="6757581" cy="2513623"/>
      </dsp:txXfrm>
    </dsp:sp>
    <dsp:sp modelId="{1CA98570-A915-4917-B848-93CC79046F6B}">
      <dsp:nvSpPr>
        <dsp:cNvPr id="0" name=""/>
        <dsp:cNvSpPr/>
      </dsp:nvSpPr>
      <dsp:spPr>
        <a:xfrm rot="14718161">
          <a:off x="3356483" y="2158904"/>
          <a:ext cx="808750" cy="5317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516009" y="2265255"/>
        <a:ext cx="489698" cy="3190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89666-11FD-4EF5-BBEB-C4E10DE5F34C}">
      <dsp:nvSpPr>
        <dsp:cNvPr id="0" name=""/>
        <dsp:cNvSpPr/>
      </dsp:nvSpPr>
      <dsp:spPr>
        <a:xfrm>
          <a:off x="901548" y="238501"/>
          <a:ext cx="8062939" cy="30318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6811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y-KG" sz="2800" b="1" kern="1200" dirty="0" smtClean="0">
              <a:solidFill>
                <a:srgbClr val="FF0000"/>
              </a:solidFill>
              <a:effectLst/>
            </a:rPr>
            <a:t>   Урматтуу абитуриенттер!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y-KG" sz="2800" kern="1200" dirty="0" smtClean="0">
              <a:effectLst/>
            </a:rPr>
            <a:t>Эгерде силер  550200 “Физика-математикалык билим берүү” бакалаврдык программасын тандап аны ийгиликтүү аяктасанар, анда </a:t>
          </a:r>
          <a:r>
            <a:rPr lang="ky-KG" sz="2800" b="1" kern="1200" dirty="0" smtClean="0">
              <a:solidFill>
                <a:srgbClr val="FF0000"/>
              </a:solidFill>
              <a:effectLst/>
            </a:rPr>
            <a:t>“Физика-математикалык билим берүүнүн бакалавры” академиялык даражасына </a:t>
          </a:r>
          <a:r>
            <a:rPr lang="ky-KG" sz="2800" kern="1200" dirty="0" smtClean="0">
              <a:effectLst/>
            </a:rPr>
            <a:t>ээ болосунар. </a:t>
          </a:r>
          <a:endParaRPr lang="ru-RU" sz="2800" kern="1200" dirty="0">
            <a:effectLst/>
          </a:endParaRPr>
        </a:p>
      </dsp:txBody>
      <dsp:txXfrm>
        <a:off x="901548" y="238501"/>
        <a:ext cx="8062939" cy="3031857"/>
      </dsp:txXfrm>
    </dsp:sp>
    <dsp:sp modelId="{ABDF303D-8A94-4474-B7EF-08BFDDD106A0}">
      <dsp:nvSpPr>
        <dsp:cNvPr id="0" name=""/>
        <dsp:cNvSpPr/>
      </dsp:nvSpPr>
      <dsp:spPr>
        <a:xfrm>
          <a:off x="0" y="0"/>
          <a:ext cx="1974984" cy="2852332"/>
        </a:xfrm>
        <a:prstGeom prst="rect">
          <a:avLst/>
        </a:prstGeom>
        <a:solidFill>
          <a:srgbClr val="1EC5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2C339-3633-4AA1-9A84-2140783260EA}">
      <dsp:nvSpPr>
        <dsp:cNvPr id="0" name=""/>
        <dsp:cNvSpPr/>
      </dsp:nvSpPr>
      <dsp:spPr>
        <a:xfrm>
          <a:off x="806217" y="3813205"/>
          <a:ext cx="8158270" cy="24514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6811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y-KG" sz="2800" b="1" kern="1200" dirty="0" smtClean="0">
              <a:solidFill>
                <a:srgbClr val="FF0000"/>
              </a:solidFill>
              <a:effectLst/>
            </a:rPr>
            <a:t>      550200 “Физика-математикалык билим   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y-KG" sz="2800" b="1" kern="1200" dirty="0" smtClean="0">
              <a:solidFill>
                <a:srgbClr val="FF0000"/>
              </a:solidFill>
              <a:effectLst/>
            </a:rPr>
            <a:t>    берүү” </a:t>
          </a:r>
          <a:r>
            <a:rPr lang="ky-KG" sz="2800" kern="1200" dirty="0" smtClean="0">
              <a:effectLst/>
            </a:rPr>
            <a:t>бакалаврдык программасынын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y-KG" sz="2800" kern="1200" dirty="0" smtClean="0">
              <a:effectLst/>
            </a:rPr>
            <a:t>    профилдери: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y-KG" sz="2800" b="1" kern="1200" dirty="0" smtClean="0">
              <a:solidFill>
                <a:srgbClr val="0000CC"/>
              </a:solidFill>
              <a:effectLst/>
              <a:sym typeface="Symbol"/>
            </a:rPr>
            <a:t>               «</a:t>
          </a:r>
          <a:r>
            <a:rPr lang="ky-KG" sz="2800" b="1" kern="1200" dirty="0" smtClean="0">
              <a:solidFill>
                <a:srgbClr val="0000CC"/>
              </a:solidFill>
              <a:effectLst/>
            </a:rPr>
            <a:t>Математика»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y-KG" sz="2800" b="1" kern="1200" dirty="0" smtClean="0">
              <a:solidFill>
                <a:srgbClr val="0000CC"/>
              </a:solidFill>
              <a:effectLst/>
              <a:sym typeface="Symbol"/>
            </a:rPr>
            <a:t>                                «</a:t>
          </a:r>
          <a:r>
            <a:rPr lang="ky-KG" sz="2800" b="1" kern="1200" dirty="0" smtClean="0">
              <a:solidFill>
                <a:srgbClr val="0000CC"/>
              </a:solidFill>
              <a:effectLst/>
            </a:rPr>
            <a:t>Информатика»</a:t>
          </a:r>
          <a:endParaRPr lang="ru-RU" sz="2800" b="1" kern="1200" dirty="0">
            <a:solidFill>
              <a:srgbClr val="0000CC"/>
            </a:solidFill>
            <a:effectLst/>
          </a:endParaRPr>
        </a:p>
      </dsp:txBody>
      <dsp:txXfrm>
        <a:off x="806217" y="3813205"/>
        <a:ext cx="8158270" cy="2451490"/>
      </dsp:txXfrm>
    </dsp:sp>
    <dsp:sp modelId="{FB79CDC7-3DF9-421E-A02D-D21964BB61D3}">
      <dsp:nvSpPr>
        <dsp:cNvPr id="0" name=""/>
        <dsp:cNvSpPr/>
      </dsp:nvSpPr>
      <dsp:spPr>
        <a:xfrm>
          <a:off x="0" y="3257778"/>
          <a:ext cx="2128465" cy="2516750"/>
        </a:xfrm>
        <a:prstGeom prst="rect">
          <a:avLst/>
        </a:prstGeom>
        <a:solidFill>
          <a:srgbClr val="DB31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F1E2B-EED5-4893-89CE-A35D1E5FC63E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2A189-C387-482C-85EA-E12B26423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25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0881-6CDF-4F11-9EB4-6BA09C4B9B2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920D-3B85-48D6-BEBB-1D62C3D0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0881-6CDF-4F11-9EB4-6BA09C4B9B2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920D-3B85-48D6-BEBB-1D62C3D0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1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0881-6CDF-4F11-9EB4-6BA09C4B9B2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920D-3B85-48D6-BEBB-1D62C3D0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5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0881-6CDF-4F11-9EB4-6BA09C4B9B2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920D-3B85-48D6-BEBB-1D62C3D0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5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0881-6CDF-4F11-9EB4-6BA09C4B9B2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920D-3B85-48D6-BEBB-1D62C3D0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3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0881-6CDF-4F11-9EB4-6BA09C4B9B2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920D-3B85-48D6-BEBB-1D62C3D0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1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0881-6CDF-4F11-9EB4-6BA09C4B9B2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920D-3B85-48D6-BEBB-1D62C3D0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0881-6CDF-4F11-9EB4-6BA09C4B9B2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920D-3B85-48D6-BEBB-1D62C3D0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3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0881-6CDF-4F11-9EB4-6BA09C4B9B2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920D-3B85-48D6-BEBB-1D62C3D0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2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0881-6CDF-4F11-9EB4-6BA09C4B9B2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920D-3B85-48D6-BEBB-1D62C3D0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9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0881-6CDF-4F11-9EB4-6BA09C4B9B2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920D-3B85-48D6-BEBB-1D62C3D0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2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0881-6CDF-4F11-9EB4-6BA09C4B9B2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8920D-3B85-48D6-BEBB-1D62C3D0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hsu.k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ky-K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y-K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y-K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y-K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y-K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550200 </a:t>
            </a:r>
            <a:r>
              <a:rPr lang="ky-K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y-K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y-K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“Физика-математикалык билим берүү</a:t>
            </a:r>
            <a:r>
              <a:rPr lang="ky-K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ky-K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6552728" cy="1198984"/>
          </a:xfrm>
        </p:spPr>
        <p:txBody>
          <a:bodyPr>
            <a:noAutofit/>
          </a:bodyPr>
          <a:lstStyle/>
          <a:p>
            <a:r>
              <a:rPr lang="ky-KG" sz="4000" b="1" dirty="0" smtClean="0">
                <a:solidFill>
                  <a:srgbClr val="3419F9"/>
                </a:solidFill>
              </a:rPr>
              <a:t> </a:t>
            </a:r>
            <a:endParaRPr lang="ru-RU" sz="4000" b="1" dirty="0">
              <a:solidFill>
                <a:srgbClr val="3419F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332655"/>
            <a:ext cx="5358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Бакалаврдык </a:t>
            </a:r>
            <a:r>
              <a:rPr lang="ky-KG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243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563" y="647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y-KG" sz="3600" b="1" i="1" dirty="0" smtClean="0">
                <a:solidFill>
                  <a:srgbClr val="FF0000"/>
                </a:solidFill>
              </a:rPr>
              <a:t>Биздин студенттер практика учурунда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8" y="1460472"/>
            <a:ext cx="2708920" cy="270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26"/>
          <a:stretch/>
        </p:blipFill>
        <p:spPr>
          <a:xfrm>
            <a:off x="3173063" y="1052736"/>
            <a:ext cx="2483055" cy="2665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" y="4362533"/>
            <a:ext cx="4355977" cy="21862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63" y="4389209"/>
            <a:ext cx="4331275" cy="21656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44" y="1628800"/>
            <a:ext cx="3387456" cy="25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1908000" y="4149376"/>
            <a:ext cx="2664000" cy="2664000"/>
            <a:chOff x="1312545" y="2557456"/>
            <a:chExt cx="1310630" cy="1506471"/>
          </a:xfrm>
          <a:solidFill>
            <a:srgbClr val="FF6600"/>
          </a:solidFill>
        </p:grpSpPr>
        <p:sp>
          <p:nvSpPr>
            <p:cNvPr id="45" name="Шестиугольник 44"/>
            <p:cNvSpPr/>
            <p:nvPr/>
          </p:nvSpPr>
          <p:spPr>
            <a:xfrm rot="5400000">
              <a:off x="1214624" y="2655377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Шестиугольник 14"/>
            <p:cNvSpPr/>
            <p:nvPr/>
          </p:nvSpPr>
          <p:spPr>
            <a:xfrm>
              <a:off x="1353334" y="2971648"/>
              <a:ext cx="1239999" cy="6875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3400" b="1" dirty="0" smtClean="0"/>
                <a:t>Электрондук китепкана</a:t>
              </a:r>
              <a:endParaRPr lang="ru-RU" sz="3400" b="1" kern="1200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012159" y="2105955"/>
            <a:ext cx="2664000" cy="2664000"/>
            <a:chOff x="6012159" y="2105955"/>
            <a:chExt cx="2664000" cy="2664000"/>
          </a:xfrm>
        </p:grpSpPr>
        <p:sp>
          <p:nvSpPr>
            <p:cNvPr id="36" name="Шестиугольник 35"/>
            <p:cNvSpPr/>
            <p:nvPr/>
          </p:nvSpPr>
          <p:spPr>
            <a:xfrm rot="5400000">
              <a:off x="6012159" y="2105955"/>
              <a:ext cx="2664000" cy="2664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C951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Шестиугольник 14"/>
            <p:cNvSpPr/>
            <p:nvPr/>
          </p:nvSpPr>
          <p:spPr>
            <a:xfrm>
              <a:off x="6075514" y="2820392"/>
              <a:ext cx="2520435" cy="1215921"/>
            </a:xfrm>
            <a:prstGeom prst="rect">
              <a:avLst/>
            </a:prstGeom>
            <a:solidFill>
              <a:srgbClr val="2C951B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/>
              <a:r>
                <a:rPr lang="ky-KG" sz="3200" b="1" dirty="0" smtClean="0"/>
                <a:t>Заманбап аудиториялар</a:t>
              </a:r>
              <a:endParaRPr lang="ru-RU" sz="3200" b="1" dirty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644008" y="44920"/>
            <a:ext cx="2664000" cy="2664000"/>
            <a:chOff x="4644008" y="44920"/>
            <a:chExt cx="2664000" cy="266400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4644008" y="44920"/>
              <a:ext cx="2664000" cy="2664000"/>
              <a:chOff x="2728025" y="71"/>
              <a:chExt cx="1310630" cy="1506471"/>
            </a:xfrm>
          </p:grpSpPr>
          <p:sp>
            <p:nvSpPr>
              <p:cNvPr id="27" name="Шестиугольник 26"/>
              <p:cNvSpPr/>
              <p:nvPr/>
            </p:nvSpPr>
            <p:spPr>
              <a:xfrm rot="5400000">
                <a:off x="2630104" y="97992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Шестиугольник 4"/>
              <p:cNvSpPr/>
              <p:nvPr/>
            </p:nvSpPr>
            <p:spPr>
              <a:xfrm>
                <a:off x="2932264" y="234830"/>
                <a:ext cx="902150" cy="10369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100" kern="1200"/>
              </a:p>
            </p:txBody>
          </p:sp>
        </p:grpSp>
        <p:sp>
          <p:nvSpPr>
            <p:cNvPr id="54" name="Шестиугольник 14"/>
            <p:cNvSpPr/>
            <p:nvPr/>
          </p:nvSpPr>
          <p:spPr>
            <a:xfrm>
              <a:off x="4708890" y="835611"/>
              <a:ext cx="2520435" cy="1215921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r>
                <a:rPr lang="ky-KG" sz="4400" dirty="0" smtClean="0">
                  <a:solidFill>
                    <a:schemeClr val="tx1"/>
                  </a:solidFill>
                </a:rPr>
                <a:t>AVN,Wi-F</a:t>
              </a:r>
              <a:r>
                <a:rPr lang="en-US" sz="4400" dirty="0" smtClean="0">
                  <a:solidFill>
                    <a:schemeClr val="tx1"/>
                  </a:solidFill>
                </a:rPr>
                <a:t>i</a:t>
              </a:r>
              <a:r>
                <a:rPr lang="ky-KG" sz="4400" dirty="0" smtClean="0">
                  <a:solidFill>
                    <a:schemeClr val="tx1"/>
                  </a:solidFill>
                </a:rPr>
                <a:t> </a:t>
              </a:r>
              <a:endParaRPr lang="ru-RU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908774" y="44920"/>
            <a:ext cx="2664000" cy="2664000"/>
            <a:chOff x="1908774" y="44920"/>
            <a:chExt cx="2664000" cy="2664000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1908774" y="44920"/>
              <a:ext cx="2664000" cy="2664000"/>
              <a:chOff x="1312545" y="71"/>
              <a:chExt cx="1310630" cy="1506471"/>
            </a:xfrm>
          </p:grpSpPr>
          <p:sp>
            <p:nvSpPr>
              <p:cNvPr id="30" name="Шестиугольник 29"/>
              <p:cNvSpPr/>
              <p:nvPr/>
            </p:nvSpPr>
            <p:spPr>
              <a:xfrm rot="5400000">
                <a:off x="1214624" y="97992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" name="Шестиугольник 6"/>
              <p:cNvSpPr/>
              <p:nvPr/>
            </p:nvSpPr>
            <p:spPr>
              <a:xfrm>
                <a:off x="1516784" y="234830"/>
                <a:ext cx="902150" cy="10369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600" kern="1200"/>
              </a:p>
            </p:txBody>
          </p:sp>
        </p:grpSp>
        <p:sp>
          <p:nvSpPr>
            <p:cNvPr id="56" name="Шестиугольник 14"/>
            <p:cNvSpPr/>
            <p:nvPr/>
          </p:nvSpPr>
          <p:spPr>
            <a:xfrm>
              <a:off x="1991211" y="809824"/>
              <a:ext cx="2520435" cy="1215921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3600" kern="1200" dirty="0" smtClean="0"/>
                <a:t>Заманбап китепкана, окуу залы</a:t>
              </a:r>
              <a:endParaRPr lang="ru-RU" sz="36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55346" y="2102156"/>
            <a:ext cx="2664000" cy="2664000"/>
            <a:chOff x="2017573" y="1278763"/>
            <a:chExt cx="1310630" cy="1506471"/>
          </a:xfrm>
        </p:grpSpPr>
        <p:sp>
          <p:nvSpPr>
            <p:cNvPr id="33" name="Шестиугольник 32"/>
            <p:cNvSpPr/>
            <p:nvPr/>
          </p:nvSpPr>
          <p:spPr>
            <a:xfrm rot="5400000">
              <a:off x="1919652" y="1376684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Шестиугольник 8"/>
            <p:cNvSpPr/>
            <p:nvPr/>
          </p:nvSpPr>
          <p:spPr>
            <a:xfrm>
              <a:off x="2221812" y="1513522"/>
              <a:ext cx="902150" cy="103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644301" y="4149079"/>
            <a:ext cx="2663999" cy="2663999"/>
            <a:chOff x="4644301" y="4149079"/>
            <a:chExt cx="2663999" cy="2663999"/>
          </a:xfrm>
        </p:grpSpPr>
        <p:sp>
          <p:nvSpPr>
            <p:cNvPr id="61" name="Шестиугольник 60"/>
            <p:cNvSpPr/>
            <p:nvPr/>
          </p:nvSpPr>
          <p:spPr>
            <a:xfrm rot="5400000">
              <a:off x="4644301" y="4149079"/>
              <a:ext cx="2663999" cy="266399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00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Шестиугольник 14"/>
            <p:cNvSpPr/>
            <p:nvPr/>
          </p:nvSpPr>
          <p:spPr>
            <a:xfrm>
              <a:off x="4735899" y="4873117"/>
              <a:ext cx="2520435" cy="1215921"/>
            </a:xfrm>
            <a:prstGeom prst="rect">
              <a:avLst/>
            </a:prstGeom>
            <a:solidFill>
              <a:srgbClr val="0000CC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3100" kern="1200" dirty="0" smtClean="0"/>
                <a:t>Компьютердик борбор</a:t>
              </a:r>
              <a:endParaRPr lang="ru-RU" sz="3100" kern="1200" dirty="0"/>
            </a:p>
          </p:txBody>
        </p:sp>
      </p:grpSp>
      <p:sp>
        <p:nvSpPr>
          <p:cNvPr id="67" name="Шестиугольник 14"/>
          <p:cNvSpPr/>
          <p:nvPr/>
        </p:nvSpPr>
        <p:spPr>
          <a:xfrm>
            <a:off x="624826" y="2790653"/>
            <a:ext cx="2579022" cy="738367"/>
          </a:xfrm>
          <a:prstGeom prst="rect">
            <a:avLst/>
          </a:prstGeom>
          <a:solidFill>
            <a:srgbClr val="00B0F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r>
              <a:rPr lang="ky-KG" sz="4000" b="1" dirty="0" smtClean="0">
                <a:solidFill>
                  <a:srgbClr val="FF0000"/>
                </a:solidFill>
              </a:rPr>
              <a:t>Борборлор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8" name="Шестиугольник 14"/>
          <p:cNvSpPr/>
          <p:nvPr/>
        </p:nvSpPr>
        <p:spPr>
          <a:xfrm>
            <a:off x="1397787" y="2424773"/>
            <a:ext cx="1020424" cy="568296"/>
          </a:xfrm>
          <a:prstGeom prst="rect">
            <a:avLst/>
          </a:prstGeom>
          <a:solidFill>
            <a:srgbClr val="00B0F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r>
              <a:rPr lang="ky-KG" sz="3600" dirty="0" smtClean="0"/>
              <a:t>DATA</a:t>
            </a:r>
            <a:endParaRPr lang="ru-RU" sz="3600" dirty="0"/>
          </a:p>
        </p:txBody>
      </p:sp>
      <p:sp>
        <p:nvSpPr>
          <p:cNvPr id="69" name="Шестиугольник 14"/>
          <p:cNvSpPr/>
          <p:nvPr/>
        </p:nvSpPr>
        <p:spPr>
          <a:xfrm>
            <a:off x="1259632" y="3412086"/>
            <a:ext cx="1460448" cy="607960"/>
          </a:xfrm>
          <a:prstGeom prst="rect">
            <a:avLst/>
          </a:prstGeom>
          <a:solidFill>
            <a:srgbClr val="00B0F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r>
              <a:rPr lang="ky-KG" sz="3600" dirty="0" smtClean="0"/>
              <a:t>Медиа</a:t>
            </a:r>
            <a:endParaRPr lang="ru-RU" sz="3600" dirty="0"/>
          </a:p>
        </p:txBody>
      </p:sp>
      <p:sp>
        <p:nvSpPr>
          <p:cNvPr id="70" name="Шестиугольник 14"/>
          <p:cNvSpPr/>
          <p:nvPr/>
        </p:nvSpPr>
        <p:spPr>
          <a:xfrm>
            <a:off x="1507515" y="3905042"/>
            <a:ext cx="869857" cy="607960"/>
          </a:xfrm>
          <a:prstGeom prst="rect">
            <a:avLst/>
          </a:prstGeom>
          <a:solidFill>
            <a:srgbClr val="00B0F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r>
              <a:rPr lang="ky-KG" sz="3600" dirty="0" smtClean="0"/>
              <a:t>Тест</a:t>
            </a:r>
            <a:endParaRPr lang="ru-RU" sz="3600" dirty="0"/>
          </a:p>
        </p:txBody>
      </p:sp>
      <p:grpSp>
        <p:nvGrpSpPr>
          <p:cNvPr id="79" name="Группа 78"/>
          <p:cNvGrpSpPr/>
          <p:nvPr/>
        </p:nvGrpSpPr>
        <p:grpSpPr>
          <a:xfrm>
            <a:off x="3289067" y="2080310"/>
            <a:ext cx="2664000" cy="2664000"/>
            <a:chOff x="3289067" y="2080310"/>
            <a:chExt cx="2664000" cy="2664000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3289067" y="2080310"/>
              <a:ext cx="2664000" cy="2664000"/>
              <a:chOff x="1312545" y="2557456"/>
              <a:chExt cx="1310630" cy="1506471"/>
            </a:xfrm>
          </p:grpSpPr>
          <p:sp>
            <p:nvSpPr>
              <p:cNvPr id="42" name="Шестиугольник 41"/>
              <p:cNvSpPr/>
              <p:nvPr/>
            </p:nvSpPr>
            <p:spPr>
              <a:xfrm rot="5400000">
                <a:off x="1214624" y="2655377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D6369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Шестиугольник 14"/>
              <p:cNvSpPr/>
              <p:nvPr/>
            </p:nvSpPr>
            <p:spPr>
              <a:xfrm>
                <a:off x="1516784" y="2792215"/>
                <a:ext cx="902150" cy="10369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600" kern="1200"/>
              </a:p>
            </p:txBody>
          </p:sp>
        </p:grpSp>
        <p:sp>
          <p:nvSpPr>
            <p:cNvPr id="76" name="Шестиугольник 14"/>
            <p:cNvSpPr/>
            <p:nvPr/>
          </p:nvSpPr>
          <p:spPr>
            <a:xfrm>
              <a:off x="3838428" y="2511926"/>
              <a:ext cx="1579380" cy="773058"/>
            </a:xfrm>
            <a:prstGeom prst="rect">
              <a:avLst/>
            </a:prstGeom>
            <a:solidFill>
              <a:srgbClr val="D6369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ОшМУда</a:t>
              </a:r>
              <a:r>
                <a:rPr lang="ru-RU" sz="3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ru-RU" sz="3200" b="1" kern="120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7" name="Шестиугольник 14"/>
            <p:cNvSpPr/>
            <p:nvPr/>
          </p:nvSpPr>
          <p:spPr>
            <a:xfrm>
              <a:off x="3384257" y="3068960"/>
              <a:ext cx="2520435" cy="853988"/>
            </a:xfrm>
            <a:prstGeom prst="rect">
              <a:avLst/>
            </a:prstGeom>
            <a:solidFill>
              <a:srgbClr val="D6369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студенттер</a:t>
              </a:r>
              <a:r>
                <a:rPr lang="ru-RU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үчүн</a:t>
              </a:r>
              <a:r>
                <a:rPr lang="ru-RU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бардык</a:t>
              </a:r>
              <a:r>
                <a:rPr lang="ru-RU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шарттар</a:t>
              </a:r>
              <a:endParaRPr lang="ru-RU" sz="2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78" name="Шестиугольник 14"/>
            <p:cNvSpPr/>
            <p:nvPr/>
          </p:nvSpPr>
          <p:spPr>
            <a:xfrm>
              <a:off x="3790844" y="3877680"/>
              <a:ext cx="1598886" cy="426994"/>
            </a:xfrm>
            <a:prstGeom prst="rect">
              <a:avLst/>
            </a:prstGeom>
            <a:solidFill>
              <a:srgbClr val="D6369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түзүлгөн</a:t>
              </a:r>
              <a:endParaRPr lang="ru-RU" sz="33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5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988609" y="20425"/>
            <a:ext cx="3167567" cy="1812200"/>
            <a:chOff x="2670295" y="-113193"/>
            <a:chExt cx="3456378" cy="18122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670295" y="-113193"/>
              <a:ext cx="3456378" cy="18122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758759" y="-24729"/>
              <a:ext cx="3279450" cy="1635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3100" b="1" kern="1200" dirty="0" smtClean="0"/>
                <a:t>Жайкы спорт аянтчасы</a:t>
              </a:r>
              <a:endParaRPr lang="ru-RU" sz="3100" b="1" kern="1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494555" y="2163545"/>
            <a:ext cx="2649445" cy="1645576"/>
            <a:chOff x="5430433" y="1950377"/>
            <a:chExt cx="3354542" cy="1721881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430433" y="1950377"/>
              <a:ext cx="3354542" cy="1721881"/>
            </a:xfrm>
            <a:prstGeom prst="roundRect">
              <a:avLst/>
            </a:prstGeom>
            <a:solidFill>
              <a:srgbClr val="3CC92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6"/>
            <p:cNvSpPr/>
            <p:nvPr/>
          </p:nvSpPr>
          <p:spPr>
            <a:xfrm>
              <a:off x="5514488" y="2034432"/>
              <a:ext cx="3186432" cy="1553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3100" b="1" kern="1200" dirty="0" smtClean="0"/>
                <a:t>ОшМунун профилак-торийи</a:t>
              </a:r>
              <a:endParaRPr lang="ru-RU" sz="3100" b="1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305606" y="5161170"/>
            <a:ext cx="3190125" cy="1491534"/>
            <a:chOff x="4896544" y="4680518"/>
            <a:chExt cx="3190125" cy="149153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896544" y="4680518"/>
              <a:ext cx="3190125" cy="1491534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8"/>
            <p:cNvSpPr/>
            <p:nvPr/>
          </p:nvSpPr>
          <p:spPr>
            <a:xfrm>
              <a:off x="4969355" y="4753329"/>
              <a:ext cx="3044503" cy="1345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3100" b="1" kern="1200" dirty="0" smtClean="0"/>
                <a:t>Ак Буура эс алуу борбору</a:t>
              </a:r>
              <a:endParaRPr lang="ru-RU" sz="3100" b="1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99592" y="5085184"/>
            <a:ext cx="3018724" cy="1541480"/>
            <a:chOff x="789936" y="4680367"/>
            <a:chExt cx="2882472" cy="153256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89936" y="4680367"/>
              <a:ext cx="2882472" cy="1532562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10"/>
            <p:cNvSpPr/>
            <p:nvPr/>
          </p:nvSpPr>
          <p:spPr>
            <a:xfrm>
              <a:off x="864750" y="4755181"/>
              <a:ext cx="2732844" cy="1382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3100" b="1" kern="1200" dirty="0" smtClean="0"/>
                <a:t>Үмүт пансионаты</a:t>
              </a:r>
              <a:endParaRPr lang="ru-RU" sz="3100" b="1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07506" y="2139167"/>
            <a:ext cx="2606794" cy="1649873"/>
            <a:chOff x="137998" y="2088075"/>
            <a:chExt cx="3378529" cy="172188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37998" y="2088075"/>
              <a:ext cx="3378529" cy="1721881"/>
            </a:xfrm>
            <a:prstGeom prst="roundRect">
              <a:avLst/>
            </a:prstGeom>
            <a:solidFill>
              <a:srgbClr val="1EC5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12"/>
            <p:cNvSpPr/>
            <p:nvPr/>
          </p:nvSpPr>
          <p:spPr>
            <a:xfrm>
              <a:off x="222053" y="2172130"/>
              <a:ext cx="3210419" cy="1553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3100" b="1" kern="1200" dirty="0" smtClean="0"/>
                <a:t>Спорттук залы</a:t>
              </a:r>
              <a:endParaRPr lang="ru-RU" sz="3100" b="1" kern="1200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812638" y="1821936"/>
            <a:ext cx="36483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Студенттин</a:t>
            </a:r>
          </a:p>
          <a:p>
            <a:r>
              <a:rPr lang="ky-K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сергек </a:t>
            </a:r>
            <a:r>
              <a:rPr lang="ky-K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жашоосу, </a:t>
            </a:r>
            <a:endParaRPr lang="ky-KG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y-K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 </a:t>
            </a:r>
            <a:r>
              <a:rPr lang="ky-K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соолугун </a:t>
            </a:r>
            <a:r>
              <a:rPr lang="ky-K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сактоосу</a:t>
            </a:r>
          </a:p>
          <a:p>
            <a:r>
              <a:rPr lang="ky-K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y-K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жана </a:t>
            </a:r>
          </a:p>
          <a:p>
            <a:r>
              <a:rPr lang="ky-K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эс </a:t>
            </a:r>
            <a:r>
              <a:rPr lang="ky-K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алуусу </a:t>
            </a:r>
            <a:endParaRPr lang="ky-KG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y-K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үчүн  бул</a:t>
            </a:r>
          </a:p>
          <a:p>
            <a:r>
              <a:rPr lang="ky-K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мекемелер  </a:t>
            </a:r>
            <a:r>
              <a:rPr lang="ky-K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иштейт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Группа 33"/>
          <p:cNvGrpSpPr/>
          <p:nvPr/>
        </p:nvGrpSpPr>
        <p:grpSpPr>
          <a:xfrm rot="21006273">
            <a:off x="5298574" y="767375"/>
            <a:ext cx="2018933" cy="1926412"/>
            <a:chOff x="5451552" y="628192"/>
            <a:chExt cx="2018933" cy="1926412"/>
          </a:xfrm>
        </p:grpSpPr>
        <p:sp>
          <p:nvSpPr>
            <p:cNvPr id="29" name="Дуга 28"/>
            <p:cNvSpPr/>
            <p:nvPr/>
          </p:nvSpPr>
          <p:spPr>
            <a:xfrm rot="889959">
              <a:off x="5451552" y="628192"/>
              <a:ext cx="2018932" cy="1926412"/>
            </a:xfrm>
            <a:prstGeom prst="arc">
              <a:avLst>
                <a:gd name="adj1" fmla="val 16953212"/>
                <a:gd name="adj2" fmla="val 2107413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7470485" y="1718957"/>
              <a:ext cx="0" cy="6770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 rot="3418710">
            <a:off x="5829298" y="3236818"/>
            <a:ext cx="1887376" cy="1790449"/>
            <a:chOff x="5451552" y="628192"/>
            <a:chExt cx="2018933" cy="1926412"/>
          </a:xfrm>
        </p:grpSpPr>
        <p:sp>
          <p:nvSpPr>
            <p:cNvPr id="36" name="Дуга 35"/>
            <p:cNvSpPr/>
            <p:nvPr/>
          </p:nvSpPr>
          <p:spPr>
            <a:xfrm rot="889959">
              <a:off x="5451552" y="628192"/>
              <a:ext cx="2018932" cy="1926412"/>
            </a:xfrm>
            <a:prstGeom prst="arc">
              <a:avLst>
                <a:gd name="adj1" fmla="val 16953212"/>
                <a:gd name="adj2" fmla="val 21074137"/>
              </a:avLst>
            </a:prstGeom>
            <a:ln w="28575">
              <a:solidFill>
                <a:srgbClr val="3CC9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7470485" y="1718957"/>
              <a:ext cx="0" cy="67701"/>
            </a:xfrm>
            <a:prstGeom prst="straightConnector1">
              <a:avLst/>
            </a:prstGeom>
            <a:ln w="28575">
              <a:solidFill>
                <a:srgbClr val="3CC92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 rot="6845840">
            <a:off x="3694652" y="4472235"/>
            <a:ext cx="1711169" cy="1806570"/>
            <a:chOff x="5451552" y="628192"/>
            <a:chExt cx="2018933" cy="1926412"/>
          </a:xfrm>
        </p:grpSpPr>
        <p:sp>
          <p:nvSpPr>
            <p:cNvPr id="39" name="Дуга 38"/>
            <p:cNvSpPr/>
            <p:nvPr/>
          </p:nvSpPr>
          <p:spPr>
            <a:xfrm rot="889959">
              <a:off x="5451552" y="628192"/>
              <a:ext cx="2018932" cy="1926412"/>
            </a:xfrm>
            <a:prstGeom prst="arc">
              <a:avLst>
                <a:gd name="adj1" fmla="val 16953212"/>
                <a:gd name="adj2" fmla="val 21074137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7470485" y="1718957"/>
              <a:ext cx="0" cy="67701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 rot="10800000">
            <a:off x="793705" y="3095779"/>
            <a:ext cx="2018933" cy="1926412"/>
            <a:chOff x="5451552" y="628192"/>
            <a:chExt cx="2018933" cy="1926412"/>
          </a:xfrm>
        </p:grpSpPr>
        <p:sp>
          <p:nvSpPr>
            <p:cNvPr id="42" name="Дуга 41"/>
            <p:cNvSpPr/>
            <p:nvPr/>
          </p:nvSpPr>
          <p:spPr>
            <a:xfrm rot="889959">
              <a:off x="5451552" y="628192"/>
              <a:ext cx="2018932" cy="1926412"/>
            </a:xfrm>
            <a:prstGeom prst="arc">
              <a:avLst>
                <a:gd name="adj1" fmla="val 16953212"/>
                <a:gd name="adj2" fmla="val 21074137"/>
              </a:avLst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7470485" y="1718957"/>
              <a:ext cx="0" cy="67701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 rot="15303002">
            <a:off x="1333839" y="718720"/>
            <a:ext cx="2018933" cy="2300442"/>
            <a:chOff x="5451552" y="628192"/>
            <a:chExt cx="2018933" cy="1926412"/>
          </a:xfrm>
        </p:grpSpPr>
        <p:sp>
          <p:nvSpPr>
            <p:cNvPr id="45" name="Дуга 44"/>
            <p:cNvSpPr/>
            <p:nvPr/>
          </p:nvSpPr>
          <p:spPr>
            <a:xfrm rot="889959">
              <a:off x="5451552" y="628192"/>
              <a:ext cx="2018932" cy="1926412"/>
            </a:xfrm>
            <a:prstGeom prst="arc">
              <a:avLst>
                <a:gd name="adj1" fmla="val 16953212"/>
                <a:gd name="adj2" fmla="val 21074137"/>
              </a:avLst>
            </a:prstGeom>
            <a:ln w="28575">
              <a:solidFill>
                <a:srgbClr val="1EC5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7470485" y="1718957"/>
              <a:ext cx="0" cy="67701"/>
            </a:xfrm>
            <a:prstGeom prst="straightConnector1">
              <a:avLst/>
            </a:prstGeom>
            <a:ln w="28575">
              <a:solidFill>
                <a:srgbClr val="1EC5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11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y-K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Көңүл бурганыңыздар үчүн </a:t>
            </a:r>
          </a:p>
          <a:p>
            <a:pPr marL="0" indent="0" algn="ctr">
              <a:buNone/>
            </a:pPr>
            <a:r>
              <a:rPr lang="ky-K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чоң рахмат! </a:t>
            </a:r>
          </a:p>
          <a:p>
            <a:pPr marL="0" indent="0" algn="ctr">
              <a:buNone/>
            </a:pPr>
            <a:endParaRPr lang="ky-KG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ky-K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Урматтуу абитуриент, биздин адистикти тандаганды унутпаңыз!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4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4403"/>
            <a:ext cx="8229600" cy="1152128"/>
          </a:xfrm>
        </p:spPr>
        <p:txBody>
          <a:bodyPr>
            <a:normAutofit/>
          </a:bodyPr>
          <a:lstStyle/>
          <a:p>
            <a:r>
              <a:rPr lang="ky-KG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Урматтуу </a:t>
            </a:r>
            <a:r>
              <a:rPr lang="ky-KG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абитуриенттер!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056825"/>
              </p:ext>
            </p:extLst>
          </p:nvPr>
        </p:nvGraphicFramePr>
        <p:xfrm>
          <a:off x="179512" y="1268760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2" r="16064"/>
          <a:stretch/>
        </p:blipFill>
        <p:spPr>
          <a:xfrm>
            <a:off x="395536" y="22172"/>
            <a:ext cx="1340069" cy="12565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t="5299" r="6087" b="6307"/>
          <a:stretch/>
        </p:blipFill>
        <p:spPr>
          <a:xfrm>
            <a:off x="7618895" y="22172"/>
            <a:ext cx="1512168" cy="150316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15301" y="1369060"/>
            <a:ext cx="7309939" cy="1932197"/>
            <a:chOff x="0" y="10003"/>
            <a:chExt cx="7309939" cy="193219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10003"/>
              <a:ext cx="7309939" cy="1932197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94322" y="104325"/>
              <a:ext cx="7121295" cy="1743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2436" tIns="0" rIns="232436" bIns="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2200" b="1" kern="1200" dirty="0" smtClean="0">
                  <a:solidFill>
                    <a:schemeClr val="tx1"/>
                  </a:solidFill>
                </a:rPr>
                <a:t>ОшМУ </a:t>
              </a:r>
              <a:r>
                <a:rPr lang="ky-KG" sz="2200" b="1" kern="1200" dirty="0" smtClean="0">
                  <a:solidFill>
                    <a:schemeClr val="bg1"/>
                  </a:solidFill>
                </a:rPr>
                <a:t>өсүп-өнүгүүнүн 80 жылдык тарыхый жолунда Кыргызстандагы жогорку окуу жайларынын ичинен биринчи болуп</a:t>
              </a:r>
              <a:r>
                <a:rPr lang="ky-KG" sz="2200" b="1" kern="1200" dirty="0" smtClean="0">
                  <a:solidFill>
                    <a:schemeClr val="tx1"/>
                  </a:solidFill>
                </a:rPr>
                <a:t> “Даңк” </a:t>
              </a:r>
              <a:r>
                <a:rPr lang="ky-KG" sz="2200" b="1" kern="1200" dirty="0" smtClean="0">
                  <a:solidFill>
                    <a:schemeClr val="bg1"/>
                  </a:solidFill>
                </a:rPr>
                <a:t>орденин алган жана европалык стандарттар боюнча адистерди даярдоочу инновациялык университет. </a:t>
              </a:r>
              <a:endParaRPr lang="ru-RU" sz="2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35382" y="3411232"/>
            <a:ext cx="7186886" cy="1564357"/>
            <a:chOff x="720081" y="2052175"/>
            <a:chExt cx="7186886" cy="1564357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20081" y="2052175"/>
              <a:ext cx="7186886" cy="156435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6"/>
            <p:cNvSpPr/>
            <p:nvPr/>
          </p:nvSpPr>
          <p:spPr>
            <a:xfrm>
              <a:off x="796447" y="2128541"/>
              <a:ext cx="7034154" cy="1411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2436" tIns="0" rIns="232436" bIns="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2200" b="1" kern="1200" dirty="0" smtClean="0">
                  <a:solidFill>
                    <a:srgbClr val="FF0000"/>
                  </a:solidFill>
                </a:rPr>
                <a:t>ОшМУнун стратегиялык максаты: </a:t>
              </a:r>
              <a:r>
                <a:rPr lang="ky-KG" sz="2200" kern="1200" dirty="0" smtClean="0">
                  <a:solidFill>
                    <a:schemeClr val="tx1"/>
                  </a:solidFill>
                </a:rPr>
                <a:t>Дүйнөнүн ТОП-700 изилдөөчү университеттеринин катарына кирүү, Борбордук Азиянын лидер университеттеринин бири болуу.</a:t>
              </a:r>
              <a:endParaRPr lang="ru-RU" sz="2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71364" y="5022368"/>
            <a:ext cx="7157335" cy="1665280"/>
            <a:chOff x="1556063" y="3663311"/>
            <a:chExt cx="7157335" cy="166528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556063" y="3663311"/>
              <a:ext cx="7157335" cy="1665280"/>
            </a:xfrm>
            <a:prstGeom prst="roundRect">
              <a:avLst/>
            </a:prstGeom>
            <a:solidFill>
              <a:srgbClr val="1BBB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8"/>
            <p:cNvSpPr/>
            <p:nvPr/>
          </p:nvSpPr>
          <p:spPr>
            <a:xfrm>
              <a:off x="1637355" y="3744603"/>
              <a:ext cx="6994751" cy="1502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2436" tIns="0" rIns="232436" bIns="0" numCol="1" spcCol="1270" anchor="ctr" anchorCtr="0">
              <a:noAutofit/>
            </a:bodyPr>
            <a:lstStyle/>
            <a:p>
              <a:pPr lvl="0" algn="l" defTabSz="9779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ky-KG" sz="2200" kern="1200" dirty="0" smtClean="0">
                  <a:solidFill>
                    <a:schemeClr val="tx1"/>
                  </a:solidFill>
                </a:rPr>
                <a:t>ОшМУ 2018-жылдын 4-6-июнь күндөрү НААР стандарттары боюнча көз карандысыз институционалдык аккредитациядан ийгиликтүү өттү, Кыргызстандын ЖОЖдорунун рейтингинде </a:t>
              </a:r>
            </a:p>
            <a:p>
              <a:pPr lvl="0" algn="l" defTabSz="9779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ky-KG" sz="2200" b="1" kern="1200" dirty="0" smtClean="0">
                  <a:solidFill>
                    <a:srgbClr val="FF0000"/>
                  </a:solidFill>
                </a:rPr>
                <a:t>ОшМУ 1-орунга </a:t>
              </a:r>
              <a:r>
                <a:rPr lang="ky-KG" sz="2200" kern="1200" dirty="0" smtClean="0">
                  <a:solidFill>
                    <a:schemeClr val="tx1"/>
                  </a:solidFill>
                </a:rPr>
                <a:t>ээ болду. </a:t>
              </a:r>
              <a:endParaRPr lang="ru-RU" sz="2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42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515982" cy="151598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13510519"/>
              </p:ext>
            </p:extLst>
          </p:nvPr>
        </p:nvGraphicFramePr>
        <p:xfrm>
          <a:off x="110382" y="908720"/>
          <a:ext cx="8764845" cy="502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772816"/>
            <a:ext cx="1323990" cy="1546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1349"/>
            <a:ext cx="1784783" cy="13437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" y="4581128"/>
            <a:ext cx="1883122" cy="1565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46330"/>
            <a:ext cx="2234136" cy="946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186" y="2906271"/>
            <a:ext cx="1568078" cy="88677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1562" y="388984"/>
            <a:ext cx="7397152" cy="2491540"/>
            <a:chOff x="0" y="-529421"/>
            <a:chExt cx="7397152" cy="249154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-529421"/>
              <a:ext cx="7397152" cy="2491540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72975" y="-456446"/>
              <a:ext cx="7251202" cy="2345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2300" kern="1200" dirty="0" smtClean="0">
                  <a:solidFill>
                    <a:schemeClr val="tx1"/>
                  </a:solidFill>
                </a:rPr>
                <a:t>2019-жылдагы бакалаврдык билим берүү программаларынын  рейтингинде “Математика жана информациялык технологиялар” факультетинде даярдалып жаткан </a:t>
              </a:r>
              <a:r>
                <a:rPr lang="ky-KG" sz="2300" b="1" kern="1200" dirty="0" smtClean="0">
                  <a:solidFill>
                    <a:srgbClr val="FF0000"/>
                  </a:solidFill>
                </a:rPr>
                <a:t>550200 “Физика-математикалык билим берүү”</a:t>
              </a:r>
              <a:r>
                <a:rPr lang="ky-KG" sz="2300" kern="1200" dirty="0" smtClean="0">
                  <a:solidFill>
                    <a:schemeClr val="tx1"/>
                  </a:solidFill>
                </a:rPr>
                <a:t> бакалаврдык программасы </a:t>
              </a:r>
              <a:r>
                <a:rPr lang="ky-KG" sz="2300" b="1" kern="1200" dirty="0" smtClean="0">
                  <a:solidFill>
                    <a:srgbClr val="FF0000"/>
                  </a:solidFill>
                </a:rPr>
                <a:t>2887 балл топтоп 1-орунду </a:t>
              </a:r>
              <a:r>
                <a:rPr lang="ky-KG" sz="2300" kern="1200" dirty="0" smtClean="0">
                  <a:solidFill>
                    <a:schemeClr val="tx1"/>
                  </a:solidFill>
                </a:rPr>
                <a:t>ээлеген. </a:t>
              </a:r>
              <a:endParaRPr lang="ru-RU" sz="2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040437" y="3798989"/>
            <a:ext cx="6913985" cy="2670027"/>
            <a:chOff x="1850859" y="2880584"/>
            <a:chExt cx="6913985" cy="267002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850859" y="2880584"/>
              <a:ext cx="6913985" cy="2670027"/>
            </a:xfrm>
            <a:prstGeom prst="roundRect">
              <a:avLst>
                <a:gd name="adj" fmla="val 10000"/>
              </a:avLst>
            </a:prstGeom>
            <a:solidFill>
              <a:srgbClr val="9D1B9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6"/>
            <p:cNvSpPr/>
            <p:nvPr/>
          </p:nvSpPr>
          <p:spPr>
            <a:xfrm>
              <a:off x="1929061" y="2958786"/>
              <a:ext cx="6757581" cy="2513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i="0" kern="1200" dirty="0" smtClean="0"/>
                <a:t>2019-м году команда «Эврика» </a:t>
              </a:r>
              <a:r>
                <a:rPr lang="ru-RU" sz="2300" b="0" i="0" kern="1200" dirty="0" smtClean="0"/>
                <a:t>на конкурсе </a:t>
              </a:r>
              <a:r>
                <a:rPr lang="ru-RU" sz="2300" b="1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«Инновационные идеи среди вузов Кыргызстана», </a:t>
              </a:r>
              <a:r>
                <a:rPr lang="ru-RU" sz="2300" b="0" i="0" kern="1200" dirty="0" smtClean="0"/>
                <a:t>организованной </a:t>
              </a:r>
              <a:r>
                <a:rPr lang="ru-RU" sz="2300" b="1" i="0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МОиНКР</a:t>
              </a:r>
              <a:r>
                <a:rPr lang="ru-RU" sz="2300" b="0" i="0" kern="1200" dirty="0" smtClean="0"/>
                <a:t> и </a:t>
              </a:r>
              <a:r>
                <a:rPr lang="ru-RU" sz="2300" b="0" i="0" kern="1200" dirty="0" err="1" smtClean="0"/>
                <a:t>агенством</a:t>
              </a:r>
              <a:r>
                <a:rPr lang="ru-RU" sz="2300" b="0" i="0" kern="1200" dirty="0" smtClean="0"/>
                <a:t> по гарантии качества в сфере образования</a:t>
              </a:r>
              <a:r>
                <a:rPr lang="ru-RU" sz="2300" b="1" i="0" kern="1200" dirty="0" smtClean="0"/>
                <a:t> </a:t>
              </a:r>
              <a:r>
                <a:rPr lang="ru-RU" sz="2300" b="1" i="0" kern="1200" dirty="0" err="1" smtClean="0"/>
                <a:t>EdNet</a:t>
              </a:r>
              <a:r>
                <a:rPr lang="ru-RU" sz="2300" b="1" i="0" kern="1200" dirty="0" smtClean="0"/>
                <a:t> </a:t>
              </a:r>
              <a:r>
                <a:rPr lang="ru-RU" sz="2300" b="0" i="0" kern="1200" dirty="0" smtClean="0"/>
                <a:t>совместно с </a:t>
              </a:r>
              <a:r>
                <a:rPr lang="ru-RU" sz="2300" b="1" i="0" kern="1200" dirty="0" smtClean="0"/>
                <a:t>ОАО «</a:t>
              </a:r>
              <a:r>
                <a:rPr lang="ru-RU" sz="2300" b="1" i="0" kern="1200" dirty="0" err="1" smtClean="0"/>
                <a:t>Бакай</a:t>
              </a:r>
              <a:r>
                <a:rPr lang="ru-RU" sz="2300" b="1" i="0" kern="1200" dirty="0" smtClean="0"/>
                <a:t> банк», </a:t>
              </a:r>
              <a:r>
                <a:rPr lang="ru-RU" sz="2300" b="1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ЗАО «Кока Кола Бишкек </a:t>
              </a:r>
              <a:r>
                <a:rPr lang="ru-RU" sz="2300" b="1" i="0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Ботлерс</a:t>
              </a:r>
              <a:r>
                <a:rPr lang="ru-RU" sz="2300" b="1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», ООО «</a:t>
              </a:r>
              <a:r>
                <a:rPr lang="ru-RU" sz="2300" b="1" i="0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СкайМобайл</a:t>
              </a:r>
              <a:r>
                <a:rPr lang="ru-RU" sz="2300" b="1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 </a:t>
              </a:r>
              <a:r>
                <a:rPr lang="ru-RU" sz="2300" b="1" i="0" kern="1200" dirty="0" smtClean="0"/>
                <a:t>заняла 4-е место</a:t>
              </a:r>
              <a:r>
                <a:rPr lang="ky-KG" sz="2300" kern="1200" dirty="0" smtClean="0"/>
                <a:t> </a:t>
              </a:r>
              <a:endParaRPr lang="ru-RU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43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42"/>
          <a:stretch/>
        </p:blipFill>
        <p:spPr bwMode="auto">
          <a:xfrm>
            <a:off x="-31141" y="188640"/>
            <a:ext cx="9143825" cy="642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44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55877575"/>
              </p:ext>
            </p:extLst>
          </p:nvPr>
        </p:nvGraphicFramePr>
        <p:xfrm>
          <a:off x="72008" y="332656"/>
          <a:ext cx="896448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" y="260648"/>
            <a:ext cx="2214246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2247714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0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ky-KG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Эгерде Физ-мат.билим берүүнүн «Математика» профилин бүтүрсө, кандай кесиптерди аркалай алат?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92507" y="1917705"/>
            <a:ext cx="7152775" cy="742516"/>
            <a:chOff x="71999" y="0"/>
            <a:chExt cx="7152775" cy="74251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1999" y="0"/>
              <a:ext cx="7152775" cy="742516"/>
            </a:xfrm>
            <a:prstGeom prst="rect">
              <a:avLst/>
            </a:prstGeom>
            <a:solidFill>
              <a:srgbClr val="1EC5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71999" y="0"/>
              <a:ext cx="7152775" cy="74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2800" b="1" kern="1200" dirty="0" smtClean="0">
                  <a:solidFill>
                    <a:schemeClr val="tx1"/>
                  </a:solidFill>
                </a:rPr>
                <a:t>Негизги мектептин</a:t>
              </a:r>
              <a:r>
                <a:rPr lang="ru-RU" sz="2800" b="1" kern="1200" dirty="0" smtClean="0">
                  <a:solidFill>
                    <a:schemeClr val="tx1"/>
                  </a:solidFill>
                </a:rPr>
                <a:t> математик</a:t>
              </a:r>
              <a:r>
                <a:rPr lang="ky-KG" sz="2800" b="1" kern="1200" dirty="0" smtClean="0">
                  <a:solidFill>
                    <a:schemeClr val="tx1"/>
                  </a:solidFill>
                </a:rPr>
                <a:t>а жана</a:t>
              </a:r>
              <a:r>
                <a:rPr lang="ru-RU" sz="2800" b="1" kern="1200" dirty="0" smtClean="0">
                  <a:solidFill>
                    <a:schemeClr val="tx1"/>
                  </a:solidFill>
                </a:rPr>
                <a:t> информатик</a:t>
              </a:r>
              <a:r>
                <a:rPr lang="ky-KG" sz="2800" b="1" kern="1200" dirty="0" smtClean="0">
                  <a:solidFill>
                    <a:schemeClr val="tx1"/>
                  </a:solidFill>
                </a:rPr>
                <a:t>а мугалими</a:t>
              </a:r>
              <a:endParaRPr lang="ru-RU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80545" y="2916419"/>
            <a:ext cx="7152775" cy="742516"/>
            <a:chOff x="360037" y="998714"/>
            <a:chExt cx="7152775" cy="74251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60037" y="998714"/>
              <a:ext cx="7152775" cy="742516"/>
            </a:xfrm>
            <a:prstGeom prst="rect">
              <a:avLst/>
            </a:prstGeom>
            <a:solidFill>
              <a:srgbClr val="D6369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360037" y="998714"/>
              <a:ext cx="7152775" cy="74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3000" b="1" kern="1200" dirty="0" smtClean="0"/>
                <a:t>Орто мектептин математика мугалими</a:t>
              </a:r>
              <a:endParaRPr lang="ru-RU" sz="3000" b="1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040593" y="3943897"/>
            <a:ext cx="7152775" cy="742516"/>
            <a:chOff x="720085" y="2026192"/>
            <a:chExt cx="7152775" cy="74251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20085" y="2026192"/>
              <a:ext cx="7152775" cy="742516"/>
            </a:xfrm>
            <a:prstGeom prst="rect">
              <a:avLst/>
            </a:prstGeom>
            <a:solidFill>
              <a:srgbClr val="2C951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720085" y="2026192"/>
              <a:ext cx="7152775" cy="74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Колледж</a:t>
              </a:r>
              <a:r>
                <a:rPr lang="ky-KG" sz="2800" b="1" kern="1200" dirty="0" smtClean="0"/>
                <a:t>дин математикалык</a:t>
              </a:r>
              <a:r>
                <a:rPr lang="ru-RU" sz="2800" b="1" kern="1200" dirty="0" smtClean="0"/>
                <a:t> дисциплин</a:t>
              </a:r>
              <a:r>
                <a:rPr lang="ky-KG" sz="2800" b="1" kern="1200" dirty="0" smtClean="0"/>
                <a:t>аларынын окутуучусу</a:t>
              </a:r>
              <a:endParaRPr lang="ru-RU" sz="2800" b="1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328632" y="4970639"/>
            <a:ext cx="7152775" cy="742516"/>
            <a:chOff x="1008124" y="3052934"/>
            <a:chExt cx="7152775" cy="74251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08124" y="3052934"/>
              <a:ext cx="7152775" cy="74251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008124" y="3052934"/>
              <a:ext cx="7152775" cy="74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2800" b="1" kern="1200" dirty="0" smtClean="0">
                  <a:solidFill>
                    <a:schemeClr val="tx1"/>
                  </a:solidFill>
                </a:rPr>
                <a:t>Илимий-изилдөө институтунда илимий кызматкер</a:t>
              </a:r>
              <a:endParaRPr lang="ru-RU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598718" y="5998852"/>
            <a:ext cx="7152775" cy="742516"/>
            <a:chOff x="1278210" y="4081147"/>
            <a:chExt cx="7152775" cy="74251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278210" y="4081147"/>
              <a:ext cx="7152775" cy="7425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1278210" y="4081147"/>
              <a:ext cx="7152775" cy="74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3200" b="1" kern="1200" dirty="0" smtClean="0"/>
                <a:t>Социалдык чөйрөдөгү кызматкер</a:t>
              </a:r>
              <a:endParaRPr lang="ru-RU" sz="3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29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ky-KG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Эгерде Физ-мат.билим берүүнүн «Информатика» профилин бүтүрсө, кандай кесиптерди аркалай алат?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ypesetting" pitchFamily="66" charset="-78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1917705"/>
            <a:ext cx="7152775" cy="742516"/>
            <a:chOff x="71999" y="0"/>
            <a:chExt cx="7152775" cy="742516"/>
          </a:xfrm>
          <a:solidFill>
            <a:srgbClr val="FFFF00"/>
          </a:solidFill>
        </p:grpSpPr>
        <p:sp>
          <p:nvSpPr>
            <p:cNvPr id="19" name="Прямоугольник 18"/>
            <p:cNvSpPr/>
            <p:nvPr/>
          </p:nvSpPr>
          <p:spPr>
            <a:xfrm>
              <a:off x="71999" y="0"/>
              <a:ext cx="7152775" cy="74251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71999" y="0"/>
              <a:ext cx="7152775" cy="7425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2800" b="1" kern="1200" dirty="0" smtClean="0">
                  <a:solidFill>
                    <a:schemeClr val="tx1"/>
                  </a:solidFill>
                </a:rPr>
                <a:t>Негизги мектептин</a:t>
              </a:r>
              <a:r>
                <a:rPr lang="ru-RU" sz="2800" b="1" kern="1200" dirty="0" smtClean="0">
                  <a:solidFill>
                    <a:schemeClr val="tx1"/>
                  </a:solidFill>
                </a:rPr>
                <a:t> математик</a:t>
              </a:r>
              <a:r>
                <a:rPr lang="ky-KG" sz="2800" b="1" kern="1200" dirty="0" smtClean="0">
                  <a:solidFill>
                    <a:schemeClr val="tx1"/>
                  </a:solidFill>
                </a:rPr>
                <a:t>а жана</a:t>
              </a:r>
              <a:r>
                <a:rPr lang="ru-RU" sz="2800" b="1" kern="1200" dirty="0" smtClean="0">
                  <a:solidFill>
                    <a:schemeClr val="tx1"/>
                  </a:solidFill>
                </a:rPr>
                <a:t> информатик</a:t>
              </a:r>
              <a:r>
                <a:rPr lang="ky-KG" sz="2800" b="1" kern="1200" dirty="0" smtClean="0">
                  <a:solidFill>
                    <a:schemeClr val="tx1"/>
                  </a:solidFill>
                </a:rPr>
                <a:t>а мугалими</a:t>
              </a:r>
              <a:endParaRPr lang="ru-RU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523681" y="2916419"/>
            <a:ext cx="7152775" cy="742516"/>
            <a:chOff x="360037" y="998714"/>
            <a:chExt cx="7152775" cy="742516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grpSpPr>
        <p:sp>
          <p:nvSpPr>
            <p:cNvPr id="17" name="Прямоугольник 16"/>
            <p:cNvSpPr/>
            <p:nvPr/>
          </p:nvSpPr>
          <p:spPr>
            <a:xfrm>
              <a:off x="360037" y="998714"/>
              <a:ext cx="7152775" cy="74251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360037" y="998714"/>
              <a:ext cx="7152775" cy="7425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3000" b="1" kern="1200" dirty="0" smtClean="0"/>
                <a:t>Орто мектептин информатика мугалими</a:t>
              </a:r>
              <a:endParaRPr lang="ru-RU" sz="3000" b="1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23528" y="3972046"/>
            <a:ext cx="7152775" cy="742516"/>
            <a:chOff x="720085" y="2026192"/>
            <a:chExt cx="7152775" cy="742516"/>
          </a:xfrm>
          <a:solidFill>
            <a:srgbClr val="0000CC"/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720085" y="2026192"/>
              <a:ext cx="7152775" cy="74251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720085" y="2026192"/>
              <a:ext cx="7152775" cy="7425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Колледж</a:t>
              </a:r>
              <a:r>
                <a:rPr lang="ky-KG" sz="2800" b="1" kern="1200" dirty="0" smtClean="0"/>
                <a:t>дин информатикалык</a:t>
              </a:r>
              <a:r>
                <a:rPr lang="ru-RU" sz="2800" b="1" kern="1200" dirty="0" smtClean="0"/>
                <a:t> дисциплин</a:t>
              </a:r>
              <a:r>
                <a:rPr lang="ky-KG" sz="2800" b="1" kern="1200" dirty="0" smtClean="0"/>
                <a:t>аларынын окутуучусу</a:t>
              </a:r>
              <a:endParaRPr lang="ru-RU" sz="2800" b="1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667697" y="4970639"/>
            <a:ext cx="7152775" cy="742516"/>
            <a:chOff x="1008124" y="3052934"/>
            <a:chExt cx="7152775" cy="74251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08124" y="3052934"/>
              <a:ext cx="7152775" cy="74251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008124" y="3052934"/>
              <a:ext cx="7152775" cy="742516"/>
            </a:xfrm>
            <a:prstGeom prst="rect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2800" b="1" kern="1200" dirty="0" smtClean="0">
                  <a:solidFill>
                    <a:schemeClr val="bg1"/>
                  </a:solidFill>
                </a:rPr>
                <a:t>Илимий-изилдөө институтунда илимий кызматкер</a:t>
              </a:r>
              <a:endParaRPr lang="ru-RU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51520" y="5998852"/>
            <a:ext cx="7152775" cy="742516"/>
            <a:chOff x="1278210" y="4081147"/>
            <a:chExt cx="7152775" cy="74251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278210" y="4081147"/>
              <a:ext cx="7152775" cy="7425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1278210" y="4081147"/>
              <a:ext cx="7152775" cy="74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y-KG" sz="3200" b="1" kern="1200" dirty="0" smtClean="0"/>
                <a:t>Социалдык чөйрөдөгү кызматкер</a:t>
              </a:r>
              <a:endParaRPr lang="ru-RU" sz="3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88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176464" cy="5616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ky-KG" sz="2600" dirty="0" smtClean="0"/>
              <a:t>   Студенттердин </a:t>
            </a:r>
            <a:r>
              <a:rPr lang="ky-KG" sz="2600" dirty="0"/>
              <a:t>академиялык мобилдүүлүгү боюнча </a:t>
            </a:r>
            <a:endParaRPr lang="ky-KG" sz="2600" dirty="0" smtClean="0"/>
          </a:p>
          <a:p>
            <a:pPr marL="0" indent="0">
              <a:buNone/>
            </a:pPr>
            <a:r>
              <a:rPr lang="ky-KG" sz="2600" b="1" dirty="0" smtClean="0">
                <a:solidFill>
                  <a:srgbClr val="FF0000"/>
                </a:solidFill>
              </a:rPr>
              <a:t>“</a:t>
            </a:r>
            <a:r>
              <a:rPr lang="ky-KG" sz="2600" b="1" dirty="0">
                <a:solidFill>
                  <a:srgbClr val="FF0000"/>
                </a:solidFill>
              </a:rPr>
              <a:t>Ош декларациясынын” </a:t>
            </a:r>
            <a:r>
              <a:rPr lang="ky-KG" sz="2600" dirty="0"/>
              <a:t>алкагында КРнын ЖОЖдорунун ортосунда, Кыргыз Республикасы менен Туркиянын ортосундагы Мевлана программасы, </a:t>
            </a:r>
            <a:endParaRPr lang="ky-KG" sz="2600" dirty="0" smtClean="0"/>
          </a:p>
          <a:p>
            <a:pPr marL="0" indent="0">
              <a:buNone/>
            </a:pPr>
            <a:r>
              <a:rPr lang="ky-KG" sz="2600" dirty="0" smtClean="0"/>
              <a:t>ОшМУ </a:t>
            </a:r>
            <a:r>
              <a:rPr lang="ky-KG" sz="2600" dirty="0"/>
              <a:t>жана Кадис университеттеринин ортосунда студенттерди алмашуу программалары </a:t>
            </a:r>
            <a:endParaRPr lang="ky-KG" sz="2600" dirty="0" smtClean="0"/>
          </a:p>
          <a:p>
            <a:pPr marL="0" indent="0">
              <a:buNone/>
            </a:pPr>
            <a:r>
              <a:rPr lang="ky-KG" sz="2600" dirty="0" smtClean="0"/>
              <a:t>боюнча </a:t>
            </a:r>
            <a:r>
              <a:rPr lang="ky-KG" sz="2600" dirty="0"/>
              <a:t>факультеттин студенттери 6 айдан 1 жылга чейин аталган ЖОЖдордо билим алып келишти.  </a:t>
            </a:r>
            <a:endParaRPr lang="ru-RU" sz="2600" dirty="0"/>
          </a:p>
          <a:p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0"/>
          <a:stretch/>
        </p:blipFill>
        <p:spPr>
          <a:xfrm>
            <a:off x="4716016" y="548680"/>
            <a:ext cx="4320480" cy="2578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432048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ky-KG" sz="2400" dirty="0"/>
              <a:t> </a:t>
            </a:r>
            <a:r>
              <a:rPr lang="ky-KG" sz="2400" dirty="0">
                <a:solidFill>
                  <a:srgbClr val="FF0000"/>
                </a:solidFill>
              </a:rPr>
              <a:t>550200 “Физика-математикалык билим берүү” </a:t>
            </a:r>
            <a:r>
              <a:rPr lang="ky-KG" sz="2400" dirty="0"/>
              <a:t>бакалаврдык программасы боюнча </a:t>
            </a:r>
            <a:r>
              <a:rPr lang="ky-KG" sz="2400" b="1" dirty="0"/>
              <a:t>«Математика» жана “Информатика» профилине </a:t>
            </a:r>
            <a:r>
              <a:rPr lang="ky-KG" sz="2400" dirty="0"/>
              <a:t>абитуриенттерди кабыл алуу ЖРТ (ОРТ) сертификатынын негизинде жүргүзүлөт, б.а. 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752528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ky-KG" sz="2000" b="1" i="1" u="sng" dirty="0" smtClean="0">
                <a:solidFill>
                  <a:srgbClr val="FF0000"/>
                </a:solidFill>
              </a:rPr>
              <a:t>Негизги тест: </a:t>
            </a:r>
            <a:r>
              <a:rPr lang="ky-KG" sz="2000" i="1" dirty="0" smtClean="0">
                <a:solidFill>
                  <a:srgbClr val="FF0000"/>
                </a:solidFill>
              </a:rPr>
              <a:t>110 </a:t>
            </a:r>
            <a:r>
              <a:rPr lang="ky-KG" sz="2000" i="1" dirty="0">
                <a:solidFill>
                  <a:srgbClr val="FF0000"/>
                </a:solidFill>
              </a:rPr>
              <a:t>баллдан кем </a:t>
            </a:r>
            <a:r>
              <a:rPr lang="ky-KG" sz="2000" i="1" dirty="0" smtClean="0">
                <a:solidFill>
                  <a:srgbClr val="FF0000"/>
                </a:solidFill>
              </a:rPr>
              <a:t>эмес;</a:t>
            </a:r>
            <a:endParaRPr lang="ru-RU" sz="2000" dirty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ky-KG" sz="2000" i="1" u="sng" dirty="0">
                <a:solidFill>
                  <a:srgbClr val="FF0000"/>
                </a:solidFill>
              </a:rPr>
              <a:t>Кошумча тест: </a:t>
            </a:r>
            <a:r>
              <a:rPr lang="ky-KG" sz="2000" i="1" u="sng" dirty="0" smtClean="0">
                <a:solidFill>
                  <a:srgbClr val="FF0000"/>
                </a:solidFill>
              </a:rPr>
              <a:t> </a:t>
            </a:r>
            <a:r>
              <a:rPr lang="ky-KG" sz="2000" i="1" dirty="0" smtClean="0">
                <a:solidFill>
                  <a:srgbClr val="FF0000"/>
                </a:solidFill>
              </a:rPr>
              <a:t>математика же </a:t>
            </a:r>
            <a:r>
              <a:rPr lang="ky-KG" sz="2000" i="1" dirty="0">
                <a:solidFill>
                  <a:srgbClr val="FF0000"/>
                </a:solidFill>
              </a:rPr>
              <a:t>физика (ар бири 60 баллдан кем эмес</a:t>
            </a:r>
            <a:r>
              <a:rPr lang="ky-KG" sz="2000" i="1" dirty="0" smtClean="0">
                <a:solidFill>
                  <a:srgbClr val="FF0000"/>
                </a:solidFill>
              </a:rPr>
              <a:t>) болушу </a:t>
            </a:r>
            <a:r>
              <a:rPr lang="ky-KG" sz="2000" i="1" dirty="0">
                <a:solidFill>
                  <a:srgbClr val="FF0000"/>
                </a:solidFill>
              </a:rPr>
              <a:t>керек.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y-KG" sz="2000" b="1" i="1" dirty="0">
                <a:solidFill>
                  <a:srgbClr val="0000CC"/>
                </a:solidFill>
              </a:rPr>
              <a:t> </a:t>
            </a:r>
            <a:r>
              <a:rPr lang="ky-KG" sz="2000" b="1" dirty="0" smtClean="0">
                <a:solidFill>
                  <a:srgbClr val="0000CC"/>
                </a:solidFill>
              </a:rPr>
              <a:t>Нормативдик </a:t>
            </a:r>
            <a:r>
              <a:rPr lang="ky-KG" sz="2000" b="1" dirty="0">
                <a:solidFill>
                  <a:srgbClr val="0000CC"/>
                </a:solidFill>
              </a:rPr>
              <a:t>окуу мөөнөтү</a:t>
            </a:r>
            <a:endParaRPr lang="ru-RU" sz="2000" b="1" dirty="0">
              <a:solidFill>
                <a:srgbClr val="0000CC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ky-KG" sz="2000" b="1" dirty="0">
                <a:solidFill>
                  <a:srgbClr val="0000CC"/>
                </a:solidFill>
              </a:rPr>
              <a:t>жалпы орто же орто-кесиптик атайын билимдин базасында:</a:t>
            </a:r>
            <a:endParaRPr lang="ru-RU" sz="2000" b="1" dirty="0">
              <a:solidFill>
                <a:srgbClr val="0000CC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ky-KG" sz="2000" b="1" dirty="0" smtClean="0"/>
              <a:t>  Күндүзгү </a:t>
            </a:r>
            <a:r>
              <a:rPr lang="ky-KG" sz="2000" b="1" dirty="0"/>
              <a:t>окуу формасында</a:t>
            </a:r>
            <a:r>
              <a:rPr lang="ky-KG" sz="2000" dirty="0"/>
              <a:t> </a:t>
            </a:r>
            <a:r>
              <a:rPr lang="ky-KG" sz="2000" dirty="0">
                <a:solidFill>
                  <a:srgbClr val="FF0000"/>
                </a:solidFill>
              </a:rPr>
              <a:t>– </a:t>
            </a:r>
            <a:r>
              <a:rPr lang="ky-KG" sz="2000" b="1" i="1" dirty="0">
                <a:solidFill>
                  <a:srgbClr val="FF0000"/>
                </a:solidFill>
              </a:rPr>
              <a:t>4 жыл</a:t>
            </a:r>
            <a:r>
              <a:rPr lang="ky-KG" sz="2000" dirty="0">
                <a:solidFill>
                  <a:srgbClr val="FF0000"/>
                </a:solidFill>
              </a:rPr>
              <a:t> </a:t>
            </a:r>
            <a:endParaRPr lang="ky-KG" sz="2000" dirty="0" smtClean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ky-KG" sz="2000" b="1" dirty="0" smtClean="0"/>
              <a:t>  Сырттан </a:t>
            </a:r>
            <a:r>
              <a:rPr lang="ky-KG" sz="2000" b="1" dirty="0"/>
              <a:t>окуу формасында (дистанттык технологияларды колдонуу аркылуу)</a:t>
            </a:r>
            <a:r>
              <a:rPr lang="ky-KG" sz="2000" dirty="0"/>
              <a:t> – </a:t>
            </a:r>
            <a:r>
              <a:rPr lang="ky-KG" sz="2000" b="1" i="1" dirty="0">
                <a:solidFill>
                  <a:srgbClr val="FF0000"/>
                </a:solidFill>
              </a:rPr>
              <a:t>5 жыл</a:t>
            </a:r>
            <a:r>
              <a:rPr lang="ky-KG" sz="2000" dirty="0" smtClean="0">
                <a:solidFill>
                  <a:srgbClr val="FF0000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ky-KG" sz="2000" b="1" dirty="0">
                <a:solidFill>
                  <a:srgbClr val="0000CC"/>
                </a:solidFill>
              </a:rPr>
              <a:t>Жогорку кесиптик билимдин базасында:</a:t>
            </a:r>
            <a:endParaRPr lang="ru-RU" sz="2000" b="1" dirty="0">
              <a:solidFill>
                <a:srgbClr val="0000CC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ky-KG" sz="2000" b="1" dirty="0" smtClean="0"/>
              <a:t>  Күндүзгү </a:t>
            </a:r>
            <a:r>
              <a:rPr lang="ky-KG" sz="2000" b="1" dirty="0"/>
              <a:t>окуу формасында</a:t>
            </a:r>
            <a:r>
              <a:rPr lang="ky-KG" sz="2000" dirty="0"/>
              <a:t> </a:t>
            </a:r>
            <a:r>
              <a:rPr lang="ky-KG" sz="2000" dirty="0">
                <a:solidFill>
                  <a:srgbClr val="FF0000"/>
                </a:solidFill>
              </a:rPr>
              <a:t>– </a:t>
            </a:r>
            <a:r>
              <a:rPr lang="ky-KG" sz="2000" b="1" i="1" dirty="0">
                <a:solidFill>
                  <a:srgbClr val="FF0000"/>
                </a:solidFill>
              </a:rPr>
              <a:t>2 жыл</a:t>
            </a:r>
            <a:r>
              <a:rPr lang="ky-KG" sz="2000" dirty="0">
                <a:solidFill>
                  <a:srgbClr val="FF0000"/>
                </a:solidFill>
              </a:rPr>
              <a:t> </a:t>
            </a:r>
            <a:endParaRPr lang="ky-KG" sz="2000" dirty="0" smtClean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ky-KG" sz="2000" b="1" dirty="0" smtClean="0"/>
              <a:t>  Сырттан </a:t>
            </a:r>
            <a:r>
              <a:rPr lang="ky-KG" sz="2000" b="1" dirty="0"/>
              <a:t>окуу формасында (дистанттык технологияларды колдонуу аркылуу)</a:t>
            </a:r>
            <a:r>
              <a:rPr lang="ky-KG" sz="2000" dirty="0"/>
              <a:t> – </a:t>
            </a:r>
            <a:r>
              <a:rPr lang="ky-KG" sz="2000" b="1" i="1" dirty="0">
                <a:solidFill>
                  <a:srgbClr val="FF0000"/>
                </a:solidFill>
              </a:rPr>
              <a:t>3 жыл</a:t>
            </a:r>
            <a:r>
              <a:rPr lang="ky-KG" sz="2000" dirty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y-KG" sz="2000" dirty="0" smtClean="0"/>
              <a:t>    Кошумча </a:t>
            </a:r>
            <a:r>
              <a:rPr lang="ky-KG" sz="2000" dirty="0"/>
              <a:t>маалыматтарды ОшМУнун </a:t>
            </a:r>
            <a:r>
              <a:rPr lang="ky-KG" sz="2000" u="sng" dirty="0">
                <a:hlinkClick r:id="rId2"/>
              </a:rPr>
              <a:t>http://www.oshsu.kg</a:t>
            </a:r>
            <a:r>
              <a:rPr lang="ky-KG" sz="2000" dirty="0"/>
              <a:t> сайтынан алсаныздар болот</a:t>
            </a:r>
            <a:r>
              <a:rPr lang="ky-KG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90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600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Arabic Typesetting</vt:lpstr>
      <vt:lpstr>Arial</vt:lpstr>
      <vt:lpstr>Calibri</vt:lpstr>
      <vt:lpstr>Symbol</vt:lpstr>
      <vt:lpstr>Тема Office</vt:lpstr>
      <vt:lpstr>  550200  “Физика-математикалык билим берүү” </vt:lpstr>
      <vt:lpstr> Урматтуу абитуриенттер!</vt:lpstr>
      <vt:lpstr>Презентация PowerPoint</vt:lpstr>
      <vt:lpstr>Презентация PowerPoint</vt:lpstr>
      <vt:lpstr>Презентация PowerPoint</vt:lpstr>
      <vt:lpstr>Эгерде Физ-мат.билим берүүнүн «Математика» профилин бүтүрсө, кандай кесиптерди аркалай алат?</vt:lpstr>
      <vt:lpstr>Эгерде Физ-мат.билим берүүнүн «Информатика» профилин бүтүрсө, кандай кесиптерди аркалай алат?</vt:lpstr>
      <vt:lpstr>Презентация PowerPoint</vt:lpstr>
      <vt:lpstr> 550200 “Физика-математикалык билим берүү” бакалаврдык программасы боюнча «Математика» жана “Информатика» профилине абитуриенттерди кабыл алуу ЖРТ (ОРТ) сертификатынын негизинде жүргүзүлөт, б.а.  </vt:lpstr>
      <vt:lpstr>Биздин студенттер практика учурунда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550200  “Физика-математикалык билим берүү” бакалаврдык программасы</dc:title>
  <dc:creator>root</dc:creator>
  <cp:lastModifiedBy>anarkan.j@gmail.com</cp:lastModifiedBy>
  <cp:revision>29</cp:revision>
  <dcterms:created xsi:type="dcterms:W3CDTF">2020-04-30T04:47:53Z</dcterms:created>
  <dcterms:modified xsi:type="dcterms:W3CDTF">2020-05-24T13:48:11Z</dcterms:modified>
</cp:coreProperties>
</file>