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8" r:id="rId2"/>
    <p:sldId id="269" r:id="rId3"/>
    <p:sldId id="270" r:id="rId4"/>
    <p:sldId id="281" r:id="rId5"/>
    <p:sldId id="271" r:id="rId6"/>
    <p:sldId id="272" r:id="rId7"/>
    <p:sldId id="273" r:id="rId8"/>
    <p:sldId id="274" r:id="rId9"/>
    <p:sldId id="275" r:id="rId10"/>
    <p:sldId id="276" r:id="rId11"/>
  </p:sldIdLst>
  <p:sldSz cx="9144000" cy="6858000" type="screen4x3"/>
  <p:notesSz cx="6858000" cy="9144000"/>
  <p:defaultTextStyle>
    <a:defPPr>
      <a:defRPr lang="ru-RU"/>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F200A40-C44F-4AA3-8D57-144015E8BBD2}" type="datetimeFigureOut">
              <a:rPr lang="ru-RU"/>
              <a:pPr>
                <a:defRPr/>
              </a:pPr>
              <a:t>20.11.2020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F030AD6-E7E7-4C7A-8F56-09F2736CF93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95B4AD58-F09A-450E-A5BD-66253611E8A1}" type="datetimeFigureOut">
              <a:rPr lang="ru-RU"/>
              <a:pPr>
                <a:defRPr/>
              </a:pPr>
              <a:t>20.11.2020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400CB37-24E3-4BC4-9EA3-6C082BAE253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E777C010-171D-4FDE-84A6-CEC0A70646AA}" type="datetimeFigureOut">
              <a:rPr lang="ru-RU"/>
              <a:pPr>
                <a:defRPr/>
              </a:pPr>
              <a:t>20.11.2020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1E0E757-C054-4608-A1B4-9E7C04C78EC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CC0A5C66-729E-4095-BE71-15AB74277117}" type="datetimeFigureOut">
              <a:rPr lang="ru-RU"/>
              <a:pPr>
                <a:defRPr/>
              </a:pPr>
              <a:t>20.11.2020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8637EF-EBBE-4E6A-B31D-C4D0BABFF94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667536C2-CDF1-49DE-B1D2-250EE03A8FCE}" type="datetimeFigureOut">
              <a:rPr lang="ru-RU"/>
              <a:pPr>
                <a:defRPr/>
              </a:pPr>
              <a:t>20.11.2020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1B2CA10-BD81-4A0E-8EB1-9E5A29D73A7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0C410E2D-A301-4CBC-9A46-B84B64DBFE78}" type="datetimeFigureOut">
              <a:rPr lang="ru-RU"/>
              <a:pPr>
                <a:defRPr/>
              </a:pPr>
              <a:t>20.11.2020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1CB0AC9-3EBE-4F41-AD92-5051417870B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2222411C-EC78-498B-B8A4-B156E3CD6218}" type="datetimeFigureOut">
              <a:rPr lang="ru-RU"/>
              <a:pPr>
                <a:defRPr/>
              </a:pPr>
              <a:t>20.11.2020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C098C7C-9716-43A5-9FDF-B2006BC8872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AC7B9627-2913-4AA6-A05C-E92A3F54CD17}" type="datetimeFigureOut">
              <a:rPr lang="ru-RU"/>
              <a:pPr>
                <a:defRPr/>
              </a:pPr>
              <a:t>20.11.2020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E8B502F-E362-4A8D-B60E-CB104011C6E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DBA894B0-2805-4419-A3D0-C6C5E238C9CA}" type="datetimeFigureOut">
              <a:rPr lang="ru-RU"/>
              <a:pPr>
                <a:defRPr/>
              </a:pPr>
              <a:t>20.11.2020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BDF0BF3-59B4-465F-BF92-3819BB80F99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3F2662A-21B0-4C05-A658-D94546F90B8A}" type="datetimeFigureOut">
              <a:rPr lang="ru-RU"/>
              <a:pPr>
                <a:defRPr/>
              </a:pPr>
              <a:t>20.11.2020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D497A87-2D67-47B7-8D8B-BB445F94349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B0E191FE-E965-47B2-860A-DE12CD27EF01}" type="datetimeFigureOut">
              <a:rPr lang="ru-RU"/>
              <a:pPr>
                <a:defRPr/>
              </a:pPr>
              <a:t>20.11.2020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A3D42C4-E739-49E1-AC47-E86F6E4138D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AAE0B6E1-3BF1-4573-89EC-6EA38A3E0E39}" type="datetimeFigureOut">
              <a:rPr lang="ru-RU"/>
              <a:pPr>
                <a:defRPr/>
              </a:pPr>
              <a:t>20.11.2020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12EF259-C854-4B50-9319-113D5ED6EEB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FC4D0AE-B03F-484B-AA88-0FB88FEE7B9A}" type="datetimeFigureOut">
              <a:rPr lang="ru-RU"/>
              <a:pPr>
                <a:defRPr/>
              </a:pPr>
              <a:t>20.11.2020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3A99484-FE4A-4942-9A94-DD6B30E1AC8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idx="1"/>
          </p:nvPr>
        </p:nvSpPr>
        <p:spPr>
          <a:xfrm>
            <a:off x="684213" y="1844675"/>
            <a:ext cx="7772400" cy="4608513"/>
          </a:xfrm>
        </p:spPr>
        <p:txBody>
          <a:bodyPr/>
          <a:lstStyle/>
          <a:p>
            <a:pPr marL="228600" lvl="1" eaLnBrk="1" hangingPunct="1">
              <a:spcBef>
                <a:spcPts val="1000"/>
              </a:spcBef>
              <a:buFont typeface="Arial" charset="0"/>
              <a:buNone/>
            </a:pPr>
            <a:endParaRPr lang="en-US" altLang="fr-FR" sz="3200" dirty="0"/>
          </a:p>
          <a:p>
            <a:pPr marL="228600" lvl="1" eaLnBrk="1" hangingPunct="1">
              <a:spcBef>
                <a:spcPts val="1000"/>
              </a:spcBef>
              <a:buFont typeface="Arial" charset="0"/>
              <a:buNone/>
            </a:pPr>
            <a:r>
              <a:rPr lang="en-US" altLang="fr-FR" sz="3200" dirty="0"/>
              <a:t>Learning goals</a:t>
            </a:r>
          </a:p>
          <a:p>
            <a:pPr marL="228600" lvl="1" eaLnBrk="1" hangingPunct="1">
              <a:spcBef>
                <a:spcPts val="1000"/>
              </a:spcBef>
              <a:buFont typeface="Arial" charset="0"/>
              <a:buNone/>
            </a:pPr>
            <a:r>
              <a:rPr lang="en-US" altLang="fr-FR" sz="3200" dirty="0"/>
              <a:t>Diagnosis and management of a patient with</a:t>
            </a:r>
            <a:r>
              <a:rPr lang="fr-FR" altLang="fr-FR" sz="3200" dirty="0"/>
              <a:t> </a:t>
            </a:r>
            <a:r>
              <a:rPr lang="en-US" altLang="fr-FR" sz="3200" dirty="0"/>
              <a:t>abdominal pain (in the anticardium)</a:t>
            </a:r>
          </a:p>
        </p:txBody>
      </p:sp>
      <p:sp>
        <p:nvSpPr>
          <p:cNvPr id="14338" name="Rectangle 4"/>
          <p:cNvSpPr>
            <a:spLocks noChangeArrowheads="1"/>
          </p:cNvSpPr>
          <p:nvPr/>
        </p:nvSpPr>
        <p:spPr bwMode="auto">
          <a:xfrm>
            <a:off x="539750" y="476250"/>
            <a:ext cx="7921625" cy="1446550"/>
          </a:xfrm>
          <a:prstGeom prst="rect">
            <a:avLst/>
          </a:prstGeom>
          <a:noFill/>
          <a:ln w="9525">
            <a:noFill/>
            <a:miter lim="800000"/>
            <a:headEnd/>
            <a:tailEnd/>
          </a:ln>
        </p:spPr>
        <p:txBody>
          <a:bodyPr>
            <a:spAutoFit/>
          </a:bodyPr>
          <a:lstStyle/>
          <a:p>
            <a:pPr algn="ctr">
              <a:spcBef>
                <a:spcPct val="20000"/>
              </a:spcBef>
              <a:buClr>
                <a:schemeClr val="accent2"/>
              </a:buClr>
              <a:buFont typeface="Monotype Sorts"/>
              <a:buNone/>
            </a:pPr>
            <a:r>
              <a:rPr lang="en-US" altLang="fr-FR" sz="4400" b="1" dirty="0"/>
              <a:t>Scenario for Practical Test</a:t>
            </a:r>
            <a:r>
              <a:rPr lang="fr-FR" altLang="fr-FR" sz="4400" b="1" dirty="0"/>
              <a:t>ing (SP)</a:t>
            </a:r>
            <a:r>
              <a:rPr lang="ru-RU" sz="4400" b="1" dirty="0">
                <a:latin typeface="Calibri" pitchFamily="34" charset="0"/>
              </a:rPr>
              <a:t>: </a:t>
            </a:r>
            <a:r>
              <a:rPr lang="en-US" sz="4400" b="1">
                <a:latin typeface="Calibri" pitchFamily="34" charset="0"/>
              </a:rPr>
              <a:t>a model</a:t>
            </a:r>
            <a:r>
              <a:rPr lang="ru-RU" sz="4400">
                <a:latin typeface="Calibri" pitchFamily="34" charset="0"/>
              </a:rPr>
              <a:t> </a:t>
            </a:r>
            <a:endParaRPr lang="fr-CH" altLang="fr-FR" sz="44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1"/>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eaLnBrk="0" fontAlgn="base" hangingPunct="0">
              <a:spcBef>
                <a:spcPct val="0"/>
              </a:spcBef>
              <a:spcAft>
                <a:spcPct val="0"/>
              </a:spcAft>
              <a:buSzPct val="100000"/>
            </a:pPr>
            <a:r>
              <a:rPr lang="fr-FR" altLang="ru-RU">
                <a:solidFill>
                  <a:srgbClr val="000000"/>
                </a:solidFill>
                <a:latin typeface="Tahoma" pitchFamily="34" charset="0"/>
                <a:cs typeface="Arial" charset="0"/>
              </a:rPr>
              <a:t>Ну В. Ву - 2016</a:t>
            </a:r>
          </a:p>
        </p:txBody>
      </p:sp>
      <p:sp>
        <p:nvSpPr>
          <p:cNvPr id="23555" name="TextBox 2"/>
          <p:cNvSpPr txBox="1">
            <a:spLocks noChangeArrowheads="1"/>
          </p:cNvSpPr>
          <p:nvPr/>
        </p:nvSpPr>
        <p:spPr bwMode="auto">
          <a:xfrm>
            <a:off x="2987675" y="620713"/>
            <a:ext cx="3313113" cy="519112"/>
          </a:xfrm>
          <a:prstGeom prst="rect">
            <a:avLst/>
          </a:prstGeom>
          <a:noFill/>
          <a:ln w="9525">
            <a:noFill/>
            <a:miter lim="800000"/>
            <a:headEnd/>
            <a:tailEnd/>
          </a:ln>
        </p:spPr>
        <p:txBody>
          <a:bodyPr>
            <a:spAutoFit/>
          </a:bodyPr>
          <a:lstStyle/>
          <a:p>
            <a:pPr algn="ctr">
              <a:buSzPct val="100000"/>
            </a:pPr>
            <a:r>
              <a:rPr lang="ru-RU" altLang="ru-RU"/>
              <a:t>Overall rating</a:t>
            </a:r>
            <a:endParaRPr lang="fr-FR" altLang="ru-RU"/>
          </a:p>
        </p:txBody>
      </p:sp>
      <p:graphicFrame>
        <p:nvGraphicFramePr>
          <p:cNvPr id="10" name="Таблица 9"/>
          <p:cNvGraphicFramePr>
            <a:graphicFrameLocks noGrp="1"/>
          </p:cNvGraphicFramePr>
          <p:nvPr/>
        </p:nvGraphicFramePr>
        <p:xfrm>
          <a:off x="785786" y="1357298"/>
          <a:ext cx="7858179" cy="4643471"/>
        </p:xfrm>
        <a:graphic>
          <a:graphicData uri="http://schemas.openxmlformats.org/drawingml/2006/table">
            <a:tbl>
              <a:tblPr/>
              <a:tblGrid>
                <a:gridCol w="354557">
                  <a:extLst>
                    <a:ext uri="{9D8B030D-6E8A-4147-A177-3AD203B41FA5}">
                      <a16:colId xmlns:a16="http://schemas.microsoft.com/office/drawing/2014/main" val="20000"/>
                    </a:ext>
                  </a:extLst>
                </a:gridCol>
                <a:gridCol w="3670705">
                  <a:extLst>
                    <a:ext uri="{9D8B030D-6E8A-4147-A177-3AD203B41FA5}">
                      <a16:colId xmlns:a16="http://schemas.microsoft.com/office/drawing/2014/main" val="20001"/>
                    </a:ext>
                  </a:extLst>
                </a:gridCol>
                <a:gridCol w="657360">
                  <a:extLst>
                    <a:ext uri="{9D8B030D-6E8A-4147-A177-3AD203B41FA5}">
                      <a16:colId xmlns:a16="http://schemas.microsoft.com/office/drawing/2014/main" val="20002"/>
                    </a:ext>
                  </a:extLst>
                </a:gridCol>
                <a:gridCol w="766274">
                  <a:extLst>
                    <a:ext uri="{9D8B030D-6E8A-4147-A177-3AD203B41FA5}">
                      <a16:colId xmlns:a16="http://schemas.microsoft.com/office/drawing/2014/main" val="20003"/>
                    </a:ext>
                  </a:extLst>
                </a:gridCol>
                <a:gridCol w="766274">
                  <a:extLst>
                    <a:ext uri="{9D8B030D-6E8A-4147-A177-3AD203B41FA5}">
                      <a16:colId xmlns:a16="http://schemas.microsoft.com/office/drawing/2014/main" val="20004"/>
                    </a:ext>
                  </a:extLst>
                </a:gridCol>
                <a:gridCol w="959387">
                  <a:extLst>
                    <a:ext uri="{9D8B030D-6E8A-4147-A177-3AD203B41FA5}">
                      <a16:colId xmlns:a16="http://schemas.microsoft.com/office/drawing/2014/main" val="20005"/>
                    </a:ext>
                  </a:extLst>
                </a:gridCol>
                <a:gridCol w="683622">
                  <a:extLst>
                    <a:ext uri="{9D8B030D-6E8A-4147-A177-3AD203B41FA5}">
                      <a16:colId xmlns:a16="http://schemas.microsoft.com/office/drawing/2014/main" val="20006"/>
                    </a:ext>
                  </a:extLst>
                </a:gridCol>
              </a:tblGrid>
              <a:tr h="743071">
                <a:tc gridSpan="4">
                  <a:txBody>
                    <a:bodyPr/>
                    <a:lstStyle/>
                    <a:p>
                      <a:pPr algn="l">
                        <a:spcAft>
                          <a:spcPts val="0"/>
                        </a:spcAft>
                      </a:pPr>
                      <a:r>
                        <a:rPr lang="en-US" sz="1400" b="1" dirty="0">
                          <a:latin typeface="Times New Roman"/>
                          <a:ea typeface="Times New Roman"/>
                          <a:cs typeface="Times New Roman"/>
                        </a:rPr>
                        <a:t>Entirely</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l">
                        <a:spcAft>
                          <a:spcPts val="0"/>
                        </a:spcAft>
                      </a:pPr>
                      <a:endParaRPr lang="ru-RU" sz="140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ru-RU" sz="140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ru-RU" sz="140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975100">
                <a:tc>
                  <a:txBody>
                    <a:bodyPr/>
                    <a:lstStyle/>
                    <a:p>
                      <a:pPr algn="l">
                        <a:spcAft>
                          <a:spcPts val="0"/>
                        </a:spcAft>
                      </a:pPr>
                      <a:r>
                        <a:rPr lang="ru-RU" sz="1400" dirty="0">
                          <a:latin typeface="Times New Roman"/>
                          <a:ea typeface="Times New Roman"/>
                          <a:cs typeface="Times New Roman"/>
                        </a:rPr>
                        <a:t>9</a:t>
                      </a: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dirty="0">
                          <a:latin typeface="Times New Roman"/>
                          <a:ea typeface="Times New Roman"/>
                          <a:cs typeface="Times New Roman"/>
                        </a:rPr>
                        <a:t>I felt confident during the interview</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5</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4</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br>
                        <a:rPr lang="ru-RU" sz="1400" dirty="0">
                          <a:latin typeface="Calibri"/>
                          <a:ea typeface="Times New Roman"/>
                          <a:cs typeface="Times New Roman"/>
                        </a:rPr>
                      </a:br>
                      <a:endParaRPr lang="ru-RU" sz="1400" dirty="0">
                        <a:latin typeface="Calibri"/>
                        <a:ea typeface="Times New Roman"/>
                        <a:cs typeface="Times New Roman"/>
                      </a:endParaRPr>
                    </a:p>
                    <a:p>
                      <a:pPr algn="ctr">
                        <a:spcAft>
                          <a:spcPts val="0"/>
                        </a:spcAft>
                      </a:pPr>
                      <a:r>
                        <a:rPr lang="en-US" sz="1400" dirty="0">
                          <a:latin typeface="Times New Roman"/>
                          <a:ea typeface="Times New Roman"/>
                          <a:cs typeface="Times New Roman"/>
                        </a:rPr>
                        <a:t>3</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2</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1</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975100">
                <a:tc>
                  <a:txBody>
                    <a:bodyPr/>
                    <a:lstStyle/>
                    <a:p>
                      <a:pPr algn="l">
                        <a:spcAft>
                          <a:spcPts val="0"/>
                        </a:spcAft>
                      </a:pPr>
                      <a:r>
                        <a:rPr lang="en-US" sz="1400">
                          <a:latin typeface="Times New Roman"/>
                          <a:ea typeface="Times New Roman"/>
                          <a:cs typeface="Times New Roman"/>
                        </a:rPr>
                        <a:t>10</a:t>
                      </a:r>
                      <a:endParaRPr lang="ru-RU" sz="140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dirty="0">
                          <a:latin typeface="Times New Roman"/>
                          <a:ea typeface="Times New Roman"/>
                          <a:cs typeface="Times New Roman"/>
                        </a:rPr>
                        <a:t>I liked communicating (contacting) with this student</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5</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4</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3</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2</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1</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975100">
                <a:tc>
                  <a:txBody>
                    <a:bodyPr/>
                    <a:lstStyle/>
                    <a:p>
                      <a:pPr algn="l">
                        <a:spcAft>
                          <a:spcPts val="0"/>
                        </a:spcAft>
                      </a:pPr>
                      <a:r>
                        <a:rPr lang="en-US" sz="1400">
                          <a:latin typeface="Times New Roman"/>
                          <a:ea typeface="Times New Roman"/>
                          <a:cs typeface="Times New Roman"/>
                        </a:rPr>
                        <a:t>11</a:t>
                      </a:r>
                      <a:endParaRPr lang="ru-RU" sz="140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dirty="0">
                          <a:latin typeface="Times New Roman"/>
                          <a:ea typeface="Times New Roman"/>
                          <a:cs typeface="Times New Roman"/>
                        </a:rPr>
                        <a:t>I would like to see this student in the future</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5</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4</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3</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2</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1</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975100">
                <a:tc>
                  <a:txBody>
                    <a:bodyPr/>
                    <a:lstStyle/>
                    <a:p>
                      <a:pPr algn="l">
                        <a:spcAft>
                          <a:spcPts val="0"/>
                        </a:spcAft>
                      </a:pPr>
                      <a:r>
                        <a:rPr lang="ru-RU" sz="1400" dirty="0">
                          <a:latin typeface="Times New Roman"/>
                          <a:ea typeface="Times New Roman"/>
                          <a:cs typeface="Times New Roman"/>
                        </a:rPr>
                        <a:t>9</a:t>
                      </a: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dirty="0">
                          <a:latin typeface="Times New Roman"/>
                          <a:ea typeface="Times New Roman"/>
                          <a:cs typeface="Times New Roman"/>
                        </a:rPr>
                        <a:t>I consider the success of this student to be estimated </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5</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4</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br>
                        <a:rPr lang="ru-RU" sz="1400" dirty="0">
                          <a:latin typeface="Calibri"/>
                          <a:ea typeface="Times New Roman"/>
                          <a:cs typeface="Times New Roman"/>
                        </a:rPr>
                      </a:br>
                      <a:endParaRPr lang="ru-RU" sz="1400" dirty="0">
                        <a:latin typeface="Calibri"/>
                        <a:ea typeface="Times New Roman"/>
                        <a:cs typeface="Times New Roman"/>
                      </a:endParaRPr>
                    </a:p>
                    <a:p>
                      <a:pPr algn="ctr">
                        <a:spcAft>
                          <a:spcPts val="0"/>
                        </a:spcAft>
                      </a:pPr>
                      <a:r>
                        <a:rPr lang="en-US" sz="1400" dirty="0">
                          <a:latin typeface="Times New Roman"/>
                          <a:ea typeface="Times New Roman"/>
                          <a:cs typeface="Times New Roman"/>
                        </a:rPr>
                        <a:t>3</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2</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400" dirty="0">
                        <a:latin typeface="Times New Roman"/>
                        <a:ea typeface="Times New Roman"/>
                        <a:cs typeface="Times New Roman"/>
                      </a:endParaRPr>
                    </a:p>
                    <a:p>
                      <a:pPr algn="ctr">
                        <a:spcAft>
                          <a:spcPts val="0"/>
                        </a:spcAft>
                      </a:pPr>
                      <a:endParaRPr lang="ru-RU"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1</a:t>
                      </a:r>
                      <a:endParaRPr lang="ru-RU" sz="1400" dirty="0">
                        <a:latin typeface="Times New Roman"/>
                        <a:ea typeface="Times New Roman"/>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2084" name="Прямоугольник 103"/>
          <p:cNvSpPr>
            <a:spLocks noChangeArrowheads="1"/>
          </p:cNvSpPr>
          <p:nvPr/>
        </p:nvSpPr>
        <p:spPr bwMode="auto">
          <a:xfrm>
            <a:off x="8143900" y="5143512"/>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82" name="Прямоугольник 104"/>
          <p:cNvSpPr>
            <a:spLocks noChangeArrowheads="1"/>
          </p:cNvSpPr>
          <p:nvPr/>
        </p:nvSpPr>
        <p:spPr bwMode="auto">
          <a:xfrm>
            <a:off x="7286644" y="5143512"/>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80" name="Прямоугольник 105"/>
          <p:cNvSpPr>
            <a:spLocks noChangeArrowheads="1"/>
          </p:cNvSpPr>
          <p:nvPr/>
        </p:nvSpPr>
        <p:spPr bwMode="auto">
          <a:xfrm>
            <a:off x="6429388" y="514351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79" name="Прямоугольник 106"/>
          <p:cNvSpPr>
            <a:spLocks noChangeArrowheads="1"/>
          </p:cNvSpPr>
          <p:nvPr/>
        </p:nvSpPr>
        <p:spPr bwMode="auto">
          <a:xfrm>
            <a:off x="5715008" y="5143512"/>
            <a:ext cx="263525" cy="12065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77" name="Прямоугольник 107"/>
          <p:cNvSpPr>
            <a:spLocks noChangeArrowheads="1"/>
          </p:cNvSpPr>
          <p:nvPr/>
        </p:nvSpPr>
        <p:spPr bwMode="auto">
          <a:xfrm>
            <a:off x="5000628" y="5143512"/>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83" name="Поле 109"/>
          <p:cNvSpPr txBox="1">
            <a:spLocks noChangeArrowheads="1"/>
          </p:cNvSpPr>
          <p:nvPr/>
        </p:nvSpPr>
        <p:spPr bwMode="auto">
          <a:xfrm>
            <a:off x="82550"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81" name="Поле 110"/>
          <p:cNvSpPr txBox="1">
            <a:spLocks noChangeArrowheads="1"/>
          </p:cNvSpPr>
          <p:nvPr/>
        </p:nvSpPr>
        <p:spPr bwMode="auto">
          <a:xfrm>
            <a:off x="114300" y="547688"/>
            <a:ext cx="261938"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78" name="Поле 112"/>
          <p:cNvSpPr txBox="1">
            <a:spLocks noChangeArrowheads="1"/>
          </p:cNvSpPr>
          <p:nvPr/>
        </p:nvSpPr>
        <p:spPr bwMode="auto">
          <a:xfrm>
            <a:off x="111125"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76" name="Поле 113"/>
          <p:cNvSpPr txBox="1">
            <a:spLocks noChangeArrowheads="1"/>
          </p:cNvSpPr>
          <p:nvPr/>
        </p:nvSpPr>
        <p:spPr bwMode="auto">
          <a:xfrm>
            <a:off x="122238"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75" name="Rectangle 27"/>
          <p:cNvSpPr>
            <a:spLocks noChangeArrowheads="1"/>
          </p:cNvSpPr>
          <p:nvPr/>
        </p:nvSpPr>
        <p:spPr bwMode="auto">
          <a:xfrm>
            <a:off x="8143900" y="4143380"/>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73" name="Rectangle 25"/>
          <p:cNvSpPr>
            <a:spLocks noChangeArrowheads="1"/>
          </p:cNvSpPr>
          <p:nvPr/>
        </p:nvSpPr>
        <p:spPr bwMode="auto">
          <a:xfrm>
            <a:off x="7286644" y="4143380"/>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71" name="Rectangle 23"/>
          <p:cNvSpPr>
            <a:spLocks noChangeArrowheads="1"/>
          </p:cNvSpPr>
          <p:nvPr/>
        </p:nvSpPr>
        <p:spPr bwMode="auto">
          <a:xfrm>
            <a:off x="6429388" y="4143380"/>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70" name="Rectangle 22"/>
          <p:cNvSpPr>
            <a:spLocks noChangeArrowheads="1"/>
          </p:cNvSpPr>
          <p:nvPr/>
        </p:nvSpPr>
        <p:spPr bwMode="auto">
          <a:xfrm>
            <a:off x="5715008" y="4143380"/>
            <a:ext cx="263525" cy="12065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68" name="Rectangle 20"/>
          <p:cNvSpPr>
            <a:spLocks noChangeArrowheads="1"/>
          </p:cNvSpPr>
          <p:nvPr/>
        </p:nvSpPr>
        <p:spPr bwMode="auto">
          <a:xfrm>
            <a:off x="5000628" y="4143380"/>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74" name="Text Box 26"/>
          <p:cNvSpPr txBox="1">
            <a:spLocks noChangeArrowheads="1"/>
          </p:cNvSpPr>
          <p:nvPr/>
        </p:nvSpPr>
        <p:spPr bwMode="auto">
          <a:xfrm>
            <a:off x="82550"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72" name="Text Box 24"/>
          <p:cNvSpPr txBox="1">
            <a:spLocks noChangeArrowheads="1"/>
          </p:cNvSpPr>
          <p:nvPr/>
        </p:nvSpPr>
        <p:spPr bwMode="auto">
          <a:xfrm>
            <a:off x="114300" y="547688"/>
            <a:ext cx="261938"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69" name="Text Box 21"/>
          <p:cNvSpPr txBox="1">
            <a:spLocks noChangeArrowheads="1"/>
          </p:cNvSpPr>
          <p:nvPr/>
        </p:nvSpPr>
        <p:spPr bwMode="auto">
          <a:xfrm>
            <a:off x="111125"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67" name="Text Box 19"/>
          <p:cNvSpPr txBox="1">
            <a:spLocks noChangeArrowheads="1"/>
          </p:cNvSpPr>
          <p:nvPr/>
        </p:nvSpPr>
        <p:spPr bwMode="auto">
          <a:xfrm>
            <a:off x="122238"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66" name="Rectangle 18"/>
          <p:cNvSpPr>
            <a:spLocks noChangeArrowheads="1"/>
          </p:cNvSpPr>
          <p:nvPr/>
        </p:nvSpPr>
        <p:spPr bwMode="auto">
          <a:xfrm>
            <a:off x="8143900" y="3214686"/>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64" name="Rectangle 16"/>
          <p:cNvSpPr>
            <a:spLocks noChangeArrowheads="1"/>
          </p:cNvSpPr>
          <p:nvPr/>
        </p:nvSpPr>
        <p:spPr bwMode="auto">
          <a:xfrm>
            <a:off x="7286644" y="3214686"/>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62" name="Rectangle 14"/>
          <p:cNvSpPr>
            <a:spLocks noChangeArrowheads="1"/>
          </p:cNvSpPr>
          <p:nvPr/>
        </p:nvSpPr>
        <p:spPr bwMode="auto">
          <a:xfrm>
            <a:off x="6429388" y="321468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61" name="Rectangle 13"/>
          <p:cNvSpPr>
            <a:spLocks noChangeArrowheads="1"/>
          </p:cNvSpPr>
          <p:nvPr/>
        </p:nvSpPr>
        <p:spPr bwMode="auto">
          <a:xfrm>
            <a:off x="5715008" y="3214686"/>
            <a:ext cx="263525" cy="12065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59" name="Rectangle 11"/>
          <p:cNvSpPr>
            <a:spLocks noChangeArrowheads="1"/>
          </p:cNvSpPr>
          <p:nvPr/>
        </p:nvSpPr>
        <p:spPr bwMode="auto">
          <a:xfrm>
            <a:off x="5000628" y="3214686"/>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65" name="Text Box 17"/>
          <p:cNvSpPr txBox="1">
            <a:spLocks noChangeArrowheads="1"/>
          </p:cNvSpPr>
          <p:nvPr/>
        </p:nvSpPr>
        <p:spPr bwMode="auto">
          <a:xfrm>
            <a:off x="82550"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63" name="Text Box 15"/>
          <p:cNvSpPr txBox="1">
            <a:spLocks noChangeArrowheads="1"/>
          </p:cNvSpPr>
          <p:nvPr/>
        </p:nvSpPr>
        <p:spPr bwMode="auto">
          <a:xfrm>
            <a:off x="114300" y="547688"/>
            <a:ext cx="261938"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60" name="Text Box 12"/>
          <p:cNvSpPr txBox="1">
            <a:spLocks noChangeArrowheads="1"/>
          </p:cNvSpPr>
          <p:nvPr/>
        </p:nvSpPr>
        <p:spPr bwMode="auto">
          <a:xfrm>
            <a:off x="111125"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58" name="Text Box 10"/>
          <p:cNvSpPr txBox="1">
            <a:spLocks noChangeArrowheads="1"/>
          </p:cNvSpPr>
          <p:nvPr/>
        </p:nvSpPr>
        <p:spPr bwMode="auto">
          <a:xfrm>
            <a:off x="122238"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8143900" y="2357430"/>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55" name="Rectangle 7"/>
          <p:cNvSpPr>
            <a:spLocks noChangeArrowheads="1"/>
          </p:cNvSpPr>
          <p:nvPr/>
        </p:nvSpPr>
        <p:spPr bwMode="auto">
          <a:xfrm>
            <a:off x="7358082" y="2357430"/>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53" name="Rectangle 5"/>
          <p:cNvSpPr>
            <a:spLocks noChangeArrowheads="1"/>
          </p:cNvSpPr>
          <p:nvPr/>
        </p:nvSpPr>
        <p:spPr bwMode="auto">
          <a:xfrm>
            <a:off x="6429388" y="2357430"/>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52" name="Rectangle 4"/>
          <p:cNvSpPr>
            <a:spLocks noChangeArrowheads="1"/>
          </p:cNvSpPr>
          <p:nvPr/>
        </p:nvSpPr>
        <p:spPr bwMode="auto">
          <a:xfrm>
            <a:off x="5715008" y="2357430"/>
            <a:ext cx="263525" cy="12065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50" name="Rectangle 2"/>
          <p:cNvSpPr>
            <a:spLocks noChangeArrowheads="1"/>
          </p:cNvSpPr>
          <p:nvPr/>
        </p:nvSpPr>
        <p:spPr bwMode="auto">
          <a:xfrm>
            <a:off x="5000628" y="2357430"/>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56" name="Text Box 8"/>
          <p:cNvSpPr txBox="1">
            <a:spLocks noChangeArrowheads="1"/>
          </p:cNvSpPr>
          <p:nvPr/>
        </p:nvSpPr>
        <p:spPr bwMode="auto">
          <a:xfrm>
            <a:off x="82550"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114300" y="547688"/>
            <a:ext cx="261938"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51" name="Text Box 3"/>
          <p:cNvSpPr txBox="1">
            <a:spLocks noChangeArrowheads="1"/>
          </p:cNvSpPr>
          <p:nvPr/>
        </p:nvSpPr>
        <p:spPr bwMode="auto">
          <a:xfrm>
            <a:off x="111125"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2049" name="Text Box 1"/>
          <p:cNvSpPr txBox="1">
            <a:spLocks noChangeArrowheads="1"/>
          </p:cNvSpPr>
          <p:nvPr/>
        </p:nvSpPr>
        <p:spPr bwMode="auto">
          <a:xfrm>
            <a:off x="122238" y="547688"/>
            <a:ext cx="263525" cy="18256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idx="1"/>
          </p:nvPr>
        </p:nvSpPr>
        <p:spPr>
          <a:xfrm>
            <a:off x="684213" y="1844675"/>
            <a:ext cx="7772400" cy="4608513"/>
          </a:xfrm>
        </p:spPr>
        <p:txBody>
          <a:bodyPr/>
          <a:lstStyle/>
          <a:p>
            <a:pPr eaLnBrk="1" hangingPunct="1"/>
            <a:r>
              <a:rPr lang="en-US" sz="2200"/>
              <a:t>25-year-old male patient</a:t>
            </a:r>
          </a:p>
          <a:p>
            <a:pPr eaLnBrk="1" hangingPunct="1"/>
            <a:r>
              <a:rPr lang="en-US" sz="2200"/>
              <a:t>Sudden complaint or primary information provided by SP : …</a:t>
            </a:r>
          </a:p>
          <a:p>
            <a:pPr eaLnBrk="1" hangingPunct="1"/>
            <a:r>
              <a:rPr lang="en-US" sz="2200"/>
              <a:t>Current medical history: ....</a:t>
            </a:r>
          </a:p>
          <a:p>
            <a:pPr eaLnBrk="1" hangingPunct="1"/>
            <a:r>
              <a:rPr lang="en-US" sz="2200"/>
              <a:t>Habits (alcohol, tobacco, drugs, medication usage):.....</a:t>
            </a:r>
          </a:p>
          <a:p>
            <a:pPr eaLnBrk="1" hangingPunct="1"/>
            <a:r>
              <a:rPr lang="en-US" sz="2200"/>
              <a:t>Personal medical history (earlier diseases, surgeries, mental illnesses): …</a:t>
            </a:r>
          </a:p>
          <a:p>
            <a:pPr eaLnBrk="1" hangingPunct="1"/>
            <a:r>
              <a:rPr lang="en-US" sz="2200"/>
              <a:t>Other family members’  earlier diseases: ....</a:t>
            </a:r>
          </a:p>
          <a:p>
            <a:pPr eaLnBrk="1" hangingPunct="1"/>
            <a:r>
              <a:rPr lang="en-US" sz="2200"/>
              <a:t>Social history (in particular, family and professional one, hobbies): …</a:t>
            </a:r>
          </a:p>
          <a:p>
            <a:pPr eaLnBrk="1" hangingPunct="1"/>
            <a:r>
              <a:rPr lang="en-US" sz="2200"/>
              <a:t>Behavior and emotional state (verbal, nonverbal): ...</a:t>
            </a:r>
            <a:endParaRPr lang="ru-RU" sz="2200"/>
          </a:p>
          <a:p>
            <a:pPr eaLnBrk="1" hangingPunct="1"/>
            <a:r>
              <a:rPr lang="ru-RU" sz="2200"/>
              <a:t>Clinical </a:t>
            </a:r>
            <a:r>
              <a:rPr lang="en-US" sz="2200"/>
              <a:t>features</a:t>
            </a:r>
            <a:r>
              <a:rPr lang="ru-RU" sz="2200"/>
              <a:t> during examination :.......</a:t>
            </a:r>
            <a:endParaRPr lang="en-US" altLang="fr-FR" sz="2200"/>
          </a:p>
        </p:txBody>
      </p:sp>
      <p:sp>
        <p:nvSpPr>
          <p:cNvPr id="15362" name="Rectangle 4"/>
          <p:cNvSpPr>
            <a:spLocks noChangeArrowheads="1"/>
          </p:cNvSpPr>
          <p:nvPr/>
        </p:nvSpPr>
        <p:spPr bwMode="auto">
          <a:xfrm>
            <a:off x="539750" y="620713"/>
            <a:ext cx="7921625" cy="1311275"/>
          </a:xfrm>
          <a:prstGeom prst="rect">
            <a:avLst/>
          </a:prstGeom>
          <a:noFill/>
          <a:ln w="9525">
            <a:noFill/>
            <a:miter lim="800000"/>
            <a:headEnd/>
            <a:tailEnd/>
          </a:ln>
        </p:spPr>
        <p:txBody>
          <a:bodyPr>
            <a:spAutoFit/>
          </a:bodyPr>
          <a:lstStyle/>
          <a:p>
            <a:pPr algn="ctr">
              <a:spcBef>
                <a:spcPct val="20000"/>
              </a:spcBef>
              <a:buClr>
                <a:schemeClr val="accent2"/>
              </a:buClr>
              <a:buFont typeface="Monotype Sorts"/>
              <a:buNone/>
            </a:pPr>
            <a:r>
              <a:rPr lang="en-US" altLang="fr-FR" sz="4000" b="1"/>
              <a:t>Scenario for Practical Test</a:t>
            </a:r>
            <a:r>
              <a:rPr lang="fr-FR" altLang="fr-FR" sz="4000" b="1"/>
              <a:t>ing (SP)</a:t>
            </a:r>
            <a:r>
              <a:rPr lang="ru-RU" altLang="fr-FR" sz="4000"/>
              <a:t> </a:t>
            </a:r>
            <a:r>
              <a:rPr lang="fr-CH" altLang="fr-FR" sz="4000"/>
              <a:t>: </a:t>
            </a:r>
            <a:r>
              <a:rPr lang="en-US" altLang="fr-FR" sz="4000" b="1"/>
              <a:t>Scenario for </a:t>
            </a:r>
            <a:r>
              <a:rPr lang="fr-FR" altLang="fr-FR" sz="4000" b="1"/>
              <a:t>SP</a:t>
            </a:r>
            <a:endParaRPr lang="fr-CH" altLang="fr-FR" sz="4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idx="1"/>
          </p:nvPr>
        </p:nvSpPr>
        <p:spPr>
          <a:xfrm>
            <a:off x="0" y="765175"/>
            <a:ext cx="9144000" cy="5678488"/>
          </a:xfrm>
        </p:spPr>
        <p:txBody>
          <a:bodyPr/>
          <a:lstStyle/>
          <a:p>
            <a:pPr eaLnBrk="1" hangingPunct="1">
              <a:buFont typeface="Monotype Sorts"/>
              <a:buNone/>
            </a:pPr>
            <a:r>
              <a:rPr lang="en-US" sz="2400"/>
              <a:t>Patient’s complaints:</a:t>
            </a:r>
            <a:r>
              <a:rPr lang="en-US" sz="1600" i="1"/>
              <a:t> </a:t>
            </a:r>
            <a:r>
              <a:rPr lang="en-US" sz="1600"/>
              <a:t>I have come for the advisory due to abdominal pain, particularly in the anticardium, as well as epigastric burning and belching.</a:t>
            </a:r>
          </a:p>
          <a:p>
            <a:pPr eaLnBrk="1" hangingPunct="1">
              <a:buFont typeface="Monotype Sorts"/>
              <a:buNone/>
            </a:pPr>
            <a:r>
              <a:rPr lang="en-US" sz="2400"/>
              <a:t>Current medical history:</a:t>
            </a:r>
            <a:r>
              <a:rPr lang="en-US" sz="1600" i="1"/>
              <a:t> abdominal pain has been troubling me for about three years, but for the last 2 months it has worsened. Now I suffer from pain in the anticardium. Pains occur 2-3 hours after meals and grow stronger in the fasted state; I have also noticed that they increase at night. Pains disappear temporarily after meals, then repullulate again, so I can't go hungry. For the last month pains have worsened. Perhaps this is because I eat “spontaneously", fast food in the main. Epigastric burning and acid regurgitation have appeared in recent months. I also noticed that pains got worse after eating spicy food, drinking alcohol; therefore I have already weaned off of alcoholic drinking. I go to work, I try to eat something when I have pain, at least a candy. </a:t>
            </a:r>
          </a:p>
          <a:p>
            <a:pPr eaLnBrk="1" hangingPunct="1">
              <a:buFont typeface="Monotype Sorts"/>
              <a:buNone/>
            </a:pPr>
            <a:r>
              <a:rPr lang="en-US" sz="2400"/>
              <a:t>Habits:</a:t>
            </a:r>
            <a:r>
              <a:rPr lang="en-US" sz="1600" i="1"/>
              <a:t> I've been smoking since I was 18. I started with one cigarette and came to one pack a day. I tried to give up smoking on my own, but my attempts came to nothing. I switched over nasvai, and made use of it in the space of a year, but got on with cigarettes again. I drink alcohol on holidays. I haven't been drinking for the last month, as my abdominal pains are getting worse.</a:t>
            </a:r>
          </a:p>
          <a:p>
            <a:pPr eaLnBrk="1" hangingPunct="1">
              <a:buFont typeface="Monotype Sorts"/>
              <a:buNone/>
            </a:pPr>
            <a:r>
              <a:rPr lang="en-US" sz="2400"/>
              <a:t>Personal medical history:</a:t>
            </a:r>
            <a:r>
              <a:rPr lang="en-US" sz="1600" i="1"/>
              <a:t> At the age of 19, I was under severe stress because my girlfriend gave me up, then I sank myself into short depression. At that time, I started smoking a lot, and drinking alcohol also became more frequent. But in time, I perceived that that was no way to live; and I’d like to repeat  I drink alcohol only on holidays. It's been a long time since then, and I feel better now. I was sick with infectious hepatitis and varicella in childhood. I have not suffer from any other diseases, and I  have never undergone surgery. </a:t>
            </a:r>
          </a:p>
        </p:txBody>
      </p:sp>
      <p:sp>
        <p:nvSpPr>
          <p:cNvPr id="16386" name="Rectangle 4"/>
          <p:cNvSpPr>
            <a:spLocks noChangeArrowheads="1"/>
          </p:cNvSpPr>
          <p:nvPr/>
        </p:nvSpPr>
        <p:spPr bwMode="auto">
          <a:xfrm>
            <a:off x="0" y="0"/>
            <a:ext cx="9144000" cy="519113"/>
          </a:xfrm>
          <a:prstGeom prst="rect">
            <a:avLst/>
          </a:prstGeom>
          <a:noFill/>
          <a:ln w="9525">
            <a:noFill/>
            <a:miter lim="800000"/>
            <a:headEnd/>
            <a:tailEnd/>
          </a:ln>
        </p:spPr>
        <p:txBody>
          <a:bodyPr>
            <a:spAutoFit/>
          </a:bodyPr>
          <a:lstStyle/>
          <a:p>
            <a:pPr algn="ctr">
              <a:spcBef>
                <a:spcPct val="20000"/>
              </a:spcBef>
              <a:buClr>
                <a:schemeClr val="accent2"/>
              </a:buClr>
              <a:buFont typeface="Monotype Sorts"/>
              <a:buNone/>
            </a:pPr>
            <a:r>
              <a:rPr lang="en-US" altLang="fr-FR" b="1"/>
              <a:t>Scenario for Practical Test</a:t>
            </a:r>
            <a:r>
              <a:rPr lang="fr-FR" altLang="fr-FR" b="1"/>
              <a:t>ing (SP)</a:t>
            </a:r>
            <a:r>
              <a:rPr lang="ru-RU" altLang="fr-FR" sz="1800"/>
              <a:t> </a:t>
            </a:r>
            <a:r>
              <a:rPr lang="fr-CH" altLang="fr-FR">
                <a:latin typeface="Calibri" pitchFamily="34" charset="0"/>
              </a:rPr>
              <a:t>: </a:t>
            </a:r>
            <a:r>
              <a:rPr lang="en-US" altLang="fr-FR" b="1"/>
              <a:t>Scenario for </a:t>
            </a:r>
            <a:r>
              <a:rPr lang="fr-FR" altLang="fr-FR" b="1"/>
              <a:t>SP</a:t>
            </a:r>
            <a:endParaRPr lang="fr-CH" altLang="fr-FR">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idx="1"/>
          </p:nvPr>
        </p:nvSpPr>
        <p:spPr>
          <a:xfrm>
            <a:off x="0" y="404813"/>
            <a:ext cx="9144000" cy="6038850"/>
          </a:xfrm>
        </p:spPr>
        <p:txBody>
          <a:bodyPr/>
          <a:lstStyle/>
          <a:p>
            <a:pPr eaLnBrk="1" hangingPunct="1">
              <a:buFont typeface="Monotype Sorts"/>
              <a:buNone/>
            </a:pPr>
            <a:endParaRPr lang="ru-RU" sz="2400">
              <a:solidFill>
                <a:srgbClr val="FF0000"/>
              </a:solidFill>
            </a:endParaRPr>
          </a:p>
          <a:p>
            <a:pPr eaLnBrk="1" hangingPunct="1">
              <a:buFont typeface="Monotype Sorts"/>
              <a:buNone/>
            </a:pPr>
            <a:r>
              <a:rPr lang="en-US" sz="2400"/>
              <a:t>Other family members’  earlier diseases: </a:t>
            </a:r>
            <a:r>
              <a:rPr lang="en-US" sz="2400" i="1"/>
              <a:t>the father has high blood pressure, the mother has no health problems.</a:t>
            </a:r>
          </a:p>
          <a:p>
            <a:pPr eaLnBrk="1" hangingPunct="1">
              <a:buFont typeface="Monotype Sorts"/>
              <a:buNone/>
            </a:pPr>
            <a:r>
              <a:rPr lang="en-US" sz="2400"/>
              <a:t>Social history</a:t>
            </a:r>
            <a:r>
              <a:rPr lang="en-US" sz="2400" i="1"/>
              <a:t> (in particular, family and professional history, hobbies): a taxi driver. Shift work – the day and night shifts with a running time  up to 10 hours. Irregular ingestion, eating "dry food" (fast food); he often has nervous overstrain. Not married, no children.</a:t>
            </a:r>
          </a:p>
          <a:p>
            <a:pPr eaLnBrk="1" hangingPunct="1">
              <a:buFont typeface="Monotype Sorts"/>
              <a:buNone/>
            </a:pPr>
            <a:r>
              <a:rPr lang="en-US" sz="2400"/>
              <a:t>Patient’s behavior</a:t>
            </a:r>
            <a:r>
              <a:rPr lang="en-US" sz="2400" i="1"/>
              <a:t> (verbal, non-verbal): qualm, anxiety.</a:t>
            </a:r>
          </a:p>
          <a:p>
            <a:pPr eaLnBrk="1" hangingPunct="1">
              <a:buFont typeface="Monotype Sorts"/>
              <a:buNone/>
            </a:pPr>
            <a:r>
              <a:rPr lang="en-US" sz="2400"/>
              <a:t>Clinical </a:t>
            </a:r>
            <a:r>
              <a:rPr lang="en-US" sz="2200"/>
              <a:t>features</a:t>
            </a:r>
            <a:r>
              <a:rPr lang="en-US" sz="2400"/>
              <a:t> during examination:</a:t>
            </a:r>
            <a:r>
              <a:rPr lang="en-US" sz="2400" i="1"/>
              <a:t> abdominal wall tenderness in the epigastric region, mainly to the right of the body midline. You slightly toughen anterior abdominal wall muscles on palpation of this zona. When tapping in the epigastric region, you register moderate tenderness.</a:t>
            </a:r>
            <a:endParaRPr lang="en-US" altLang="fr-FR" sz="2400" i="1"/>
          </a:p>
        </p:txBody>
      </p:sp>
      <p:sp>
        <p:nvSpPr>
          <p:cNvPr id="17410" name="Rectangle 4"/>
          <p:cNvSpPr>
            <a:spLocks noChangeArrowheads="1"/>
          </p:cNvSpPr>
          <p:nvPr/>
        </p:nvSpPr>
        <p:spPr bwMode="auto">
          <a:xfrm>
            <a:off x="0" y="0"/>
            <a:ext cx="9144000" cy="1031875"/>
          </a:xfrm>
          <a:prstGeom prst="rect">
            <a:avLst/>
          </a:prstGeom>
          <a:noFill/>
          <a:ln w="9525">
            <a:noFill/>
            <a:miter lim="800000"/>
            <a:headEnd/>
            <a:tailEnd/>
          </a:ln>
        </p:spPr>
        <p:txBody>
          <a:bodyPr>
            <a:spAutoFit/>
          </a:bodyPr>
          <a:lstStyle/>
          <a:p>
            <a:pPr algn="ctr">
              <a:spcBef>
                <a:spcPct val="20000"/>
              </a:spcBef>
              <a:buClr>
                <a:schemeClr val="accent2"/>
              </a:buClr>
              <a:buFont typeface="Monotype Sorts"/>
              <a:buNone/>
            </a:pPr>
            <a:r>
              <a:rPr lang="en-US" altLang="fr-FR" b="1"/>
              <a:t>Scenario for Practical Test</a:t>
            </a:r>
            <a:r>
              <a:rPr lang="fr-FR" altLang="fr-FR" b="1"/>
              <a:t>ing (SP)</a:t>
            </a:r>
            <a:r>
              <a:rPr lang="ru-RU" altLang="fr-FR"/>
              <a:t> </a:t>
            </a:r>
            <a:r>
              <a:rPr lang="fr-CH" altLang="fr-FR"/>
              <a:t>: </a:t>
            </a:r>
            <a:r>
              <a:rPr lang="en-US" altLang="fr-FR" b="1"/>
              <a:t>Scenario for </a:t>
            </a:r>
            <a:r>
              <a:rPr lang="fr-FR" altLang="fr-FR" b="1"/>
              <a:t>SP</a:t>
            </a:r>
            <a:endParaRPr lang="fr-CH" altLang="fr-FR"/>
          </a:p>
          <a:p>
            <a:pPr algn="ctr">
              <a:spcBef>
                <a:spcPct val="20000"/>
              </a:spcBef>
              <a:buClr>
                <a:schemeClr val="accent2"/>
              </a:buClr>
              <a:buFont typeface="Monotype Sorts"/>
              <a:buNone/>
            </a:pPr>
            <a:endParaRPr lang="fr-CH" altLang="fr-FR">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100013"/>
            <a:ext cx="8929688" cy="1190626"/>
          </a:xfrm>
        </p:spPr>
        <p:txBody>
          <a:bodyPr lIns="92075" tIns="46038" rIns="92075" bIns="46038" anchor="b">
            <a:spAutoFit/>
          </a:bodyPr>
          <a:lstStyle/>
          <a:p>
            <a:pPr eaLnBrk="1" hangingPunct="1">
              <a:spcBef>
                <a:spcPct val="20000"/>
              </a:spcBef>
              <a:buClr>
                <a:schemeClr val="accent2"/>
              </a:buClr>
            </a:pPr>
            <a:r>
              <a:rPr lang="en-US" altLang="fr-FR" sz="3600" b="1"/>
              <a:t>Scenario for Practical Test</a:t>
            </a:r>
            <a:r>
              <a:rPr lang="fr-FR" altLang="fr-FR" sz="3600" b="1"/>
              <a:t>ing (SP)</a:t>
            </a:r>
            <a:r>
              <a:rPr lang="ru-RU" altLang="fr-FR" sz="3600"/>
              <a:t> </a:t>
            </a:r>
            <a:r>
              <a:rPr lang="fr-CH" altLang="fr-FR" sz="3600"/>
              <a:t>: </a:t>
            </a:r>
            <a:r>
              <a:rPr lang="fr-CH" altLang="fr-FR" sz="3600" b="1"/>
              <a:t>Instructions </a:t>
            </a:r>
            <a:r>
              <a:rPr lang="en-US" altLang="fr-FR" sz="3600" b="1"/>
              <a:t>for a Student</a:t>
            </a:r>
            <a:endParaRPr lang="en-US" sz="3600"/>
          </a:p>
        </p:txBody>
      </p:sp>
      <p:sp>
        <p:nvSpPr>
          <p:cNvPr id="18434" name="Content Placeholder 2"/>
          <p:cNvSpPr>
            <a:spLocks noGrp="1"/>
          </p:cNvSpPr>
          <p:nvPr>
            <p:ph idx="1"/>
          </p:nvPr>
        </p:nvSpPr>
        <p:spPr>
          <a:xfrm>
            <a:off x="428625" y="1143000"/>
            <a:ext cx="8358188" cy="4897438"/>
          </a:xfrm>
        </p:spPr>
        <p:txBody>
          <a:bodyPr/>
          <a:lstStyle/>
          <a:p>
            <a:pPr marL="0" indent="0" eaLnBrk="1" hangingPunct="1">
              <a:buFont typeface="Arial" charset="0"/>
              <a:buNone/>
            </a:pPr>
            <a:r>
              <a:rPr lang="en-US" altLang="fr-FR" sz="1800" dirty="0"/>
              <a:t>You are a 6th-year medical student assigned  as a family doctor to the Family Practice Center. It's 11 o'clock</a:t>
            </a:r>
            <a:r>
              <a:rPr lang="fr-FR" altLang="fr-FR" sz="1800" dirty="0"/>
              <a:t>.</a:t>
            </a:r>
            <a:r>
              <a:rPr lang="en-US" altLang="fr-FR" sz="1800" dirty="0"/>
              <a:t> A patient who complains of abdominal pain, </a:t>
            </a:r>
            <a:r>
              <a:rPr lang="en-US" sz="1800" dirty="0"/>
              <a:t>epigastric burning and belching </a:t>
            </a:r>
            <a:r>
              <a:rPr lang="en-US" altLang="fr-FR" sz="1800" dirty="0"/>
              <a:t>has come to see you. The nurse has just taken the patient a thermometer and recorded his vital signs</a:t>
            </a:r>
          </a:p>
          <a:p>
            <a:pPr marL="0" indent="0" eaLnBrk="1" hangingPunct="1">
              <a:buFont typeface="Arial" charset="0"/>
              <a:buNone/>
            </a:pPr>
            <a:r>
              <a:rPr lang="en-US" altLang="fr-FR" sz="1800" dirty="0"/>
              <a:t>Age: 25 years</a:t>
            </a:r>
          </a:p>
          <a:p>
            <a:pPr marL="0" indent="0" eaLnBrk="1" hangingPunct="1">
              <a:buFont typeface="Arial" charset="0"/>
              <a:buNone/>
            </a:pPr>
            <a:r>
              <a:rPr lang="en-US" altLang="fr-FR" sz="1800" dirty="0"/>
              <a:t>Axillary temperature: 36.6 ° C</a:t>
            </a:r>
          </a:p>
          <a:p>
            <a:pPr marL="0" indent="0" eaLnBrk="1" hangingPunct="1">
              <a:buFont typeface="Arial" charset="0"/>
              <a:buNone/>
            </a:pPr>
            <a:r>
              <a:rPr lang="en-US" altLang="fr-FR" sz="1800" dirty="0"/>
              <a:t>Blood tension: 110/70</a:t>
            </a:r>
          </a:p>
          <a:p>
            <a:pPr marL="0" indent="0">
              <a:buNone/>
            </a:pPr>
            <a:r>
              <a:rPr lang="en-US" altLang="fr-FR" sz="1800" dirty="0"/>
              <a:t>Pulse: 80 / min </a:t>
            </a:r>
          </a:p>
          <a:p>
            <a:pPr marL="0" indent="0" eaLnBrk="1" hangingPunct="1">
              <a:buFont typeface="Arial" charset="0"/>
              <a:buNone/>
            </a:pPr>
            <a:r>
              <a:rPr lang="en-US" altLang="fr-FR" sz="1800" dirty="0"/>
              <a:t>Breathing rate: 14/16</a:t>
            </a:r>
          </a:p>
          <a:p>
            <a:pPr marL="0" indent="0" eaLnBrk="1" hangingPunct="1">
              <a:buFont typeface="Arial" charset="0"/>
              <a:buNone/>
            </a:pPr>
            <a:r>
              <a:rPr lang="en-US" altLang="fr-FR" sz="1800" dirty="0"/>
              <a:t>You have 15 minutes for</a:t>
            </a:r>
          </a:p>
          <a:p>
            <a:pPr marL="0" indent="0" eaLnBrk="1" hangingPunct="1">
              <a:buFont typeface="Arial" charset="0"/>
              <a:buNone/>
            </a:pPr>
            <a:r>
              <a:rPr lang="en-US" altLang="fr-FR" sz="1800" dirty="0"/>
              <a:t>Focused patient intake and physical examination based on patient complaints.</a:t>
            </a:r>
          </a:p>
          <a:p>
            <a:pPr marL="0" indent="0" eaLnBrk="1" hangingPunct="1">
              <a:buFont typeface="Arial" charset="0"/>
              <a:buNone/>
            </a:pPr>
            <a:r>
              <a:rPr lang="en-US" altLang="fr-FR" sz="1800" dirty="0"/>
              <a:t>Please tell the patient about each stage of the physical examination you are going to perform.</a:t>
            </a:r>
          </a:p>
          <a:p>
            <a:pPr marL="0" indent="0" eaLnBrk="1" hangingPunct="1">
              <a:buFont typeface="Arial" charset="0"/>
              <a:buNone/>
            </a:pPr>
            <a:r>
              <a:rPr lang="en-US" altLang="fr-FR" sz="1800" dirty="0"/>
              <a:t>Tell the patient about  his most likely diagnosis.</a:t>
            </a:r>
          </a:p>
          <a:p>
            <a:pPr marL="0" indent="0" eaLnBrk="1" hangingPunct="1">
              <a:buFont typeface="Arial" charset="0"/>
              <a:buNone/>
            </a:pPr>
            <a:r>
              <a:rPr lang="en-US" altLang="fr-FR" sz="1800" dirty="0"/>
              <a:t>The original plan of managing patient. Further actions and 2 maneuvers needed to be ordered.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1"/>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eaLnBrk="0" fontAlgn="base" hangingPunct="0">
              <a:spcBef>
                <a:spcPct val="0"/>
              </a:spcBef>
              <a:spcAft>
                <a:spcPct val="0"/>
              </a:spcAft>
              <a:buSzPct val="100000"/>
            </a:pPr>
            <a:r>
              <a:rPr lang="fr-FR" altLang="ru-RU">
                <a:solidFill>
                  <a:srgbClr val="000000"/>
                </a:solidFill>
                <a:latin typeface="Tahoma" pitchFamily="34" charset="0"/>
                <a:cs typeface="Arial" charset="0"/>
              </a:rPr>
              <a:t>Ну В. Ву -2016</a:t>
            </a:r>
          </a:p>
        </p:txBody>
      </p:sp>
      <p:sp>
        <p:nvSpPr>
          <p:cNvPr id="19458" name="TextBox 1"/>
          <p:cNvSpPr txBox="1">
            <a:spLocks noChangeArrowheads="1"/>
          </p:cNvSpPr>
          <p:nvPr/>
        </p:nvSpPr>
        <p:spPr bwMode="auto">
          <a:xfrm>
            <a:off x="1619250" y="188913"/>
            <a:ext cx="5021263" cy="457200"/>
          </a:xfrm>
          <a:prstGeom prst="rect">
            <a:avLst/>
          </a:prstGeom>
          <a:noFill/>
          <a:ln w="9525">
            <a:noFill/>
            <a:miter lim="800000"/>
            <a:headEnd/>
            <a:tailEnd/>
          </a:ln>
        </p:spPr>
        <p:txBody>
          <a:bodyPr>
            <a:spAutoFit/>
          </a:bodyPr>
          <a:lstStyle/>
          <a:p>
            <a:pPr algn="ctr">
              <a:buSzPct val="100000"/>
            </a:pPr>
            <a:r>
              <a:rPr lang="fr-FR" altLang="ru-RU" sz="2400"/>
              <a:t>Medical history checklist</a:t>
            </a:r>
          </a:p>
        </p:txBody>
      </p:sp>
      <p:graphicFrame>
        <p:nvGraphicFramePr>
          <p:cNvPr id="6" name="Таблица 5"/>
          <p:cNvGraphicFramePr>
            <a:graphicFrameLocks noGrp="1"/>
          </p:cNvGraphicFramePr>
          <p:nvPr>
            <p:extLst>
              <p:ext uri="{D42A27DB-BD31-4B8C-83A1-F6EECF244321}">
                <p14:modId xmlns:p14="http://schemas.microsoft.com/office/powerpoint/2010/main" val="3980259269"/>
              </p:ext>
            </p:extLst>
          </p:nvPr>
        </p:nvGraphicFramePr>
        <p:xfrm>
          <a:off x="714348" y="785794"/>
          <a:ext cx="7572429" cy="5429285"/>
        </p:xfrm>
        <a:graphic>
          <a:graphicData uri="http://schemas.openxmlformats.org/drawingml/2006/table">
            <a:tbl>
              <a:tblPr/>
              <a:tblGrid>
                <a:gridCol w="385117">
                  <a:extLst>
                    <a:ext uri="{9D8B030D-6E8A-4147-A177-3AD203B41FA5}">
                      <a16:colId xmlns:a16="http://schemas.microsoft.com/office/drawing/2014/main" val="20000"/>
                    </a:ext>
                  </a:extLst>
                </a:gridCol>
                <a:gridCol w="4548376">
                  <a:extLst>
                    <a:ext uri="{9D8B030D-6E8A-4147-A177-3AD203B41FA5}">
                      <a16:colId xmlns:a16="http://schemas.microsoft.com/office/drawing/2014/main" val="20001"/>
                    </a:ext>
                  </a:extLst>
                </a:gridCol>
                <a:gridCol w="741023">
                  <a:extLst>
                    <a:ext uri="{9D8B030D-6E8A-4147-A177-3AD203B41FA5}">
                      <a16:colId xmlns:a16="http://schemas.microsoft.com/office/drawing/2014/main" val="20002"/>
                    </a:ext>
                  </a:extLst>
                </a:gridCol>
                <a:gridCol w="1020061">
                  <a:extLst>
                    <a:ext uri="{9D8B030D-6E8A-4147-A177-3AD203B41FA5}">
                      <a16:colId xmlns:a16="http://schemas.microsoft.com/office/drawing/2014/main" val="20003"/>
                    </a:ext>
                  </a:extLst>
                </a:gridCol>
                <a:gridCol w="877852">
                  <a:extLst>
                    <a:ext uri="{9D8B030D-6E8A-4147-A177-3AD203B41FA5}">
                      <a16:colId xmlns:a16="http://schemas.microsoft.com/office/drawing/2014/main" val="20004"/>
                    </a:ext>
                  </a:extLst>
                </a:gridCol>
              </a:tblGrid>
              <a:tr h="895600">
                <a:tc gridSpan="5">
                  <a:txBody>
                    <a:bodyPr/>
                    <a:lstStyle/>
                    <a:p>
                      <a:pPr algn="l">
                        <a:spcAft>
                          <a:spcPts val="0"/>
                        </a:spcAft>
                      </a:pPr>
                      <a:r>
                        <a:rPr lang="en-US" sz="1200" dirty="0">
                          <a:latin typeface="Times New Roman"/>
                          <a:ea typeface="Times New Roman"/>
                          <a:cs typeface="Times New Roman"/>
                        </a:rPr>
                        <a:t>For each of the following items, mark in the corresponding box </a:t>
                      </a:r>
                      <a:r>
                        <a:rPr lang="en-US" sz="1200" b="1" dirty="0">
                          <a:latin typeface="Times New Roman"/>
                          <a:ea typeface="Times New Roman"/>
                          <a:cs typeface="Times New Roman"/>
                        </a:rPr>
                        <a:t>(Done - Incorrectly / Incompletely  - Not done)</a:t>
                      </a:r>
                      <a:r>
                        <a:rPr lang="en-US" sz="1200" dirty="0">
                          <a:latin typeface="Times New Roman"/>
                          <a:ea typeface="Times New Roman"/>
                          <a:cs typeface="Times New Roman"/>
                        </a:rPr>
                        <a:t>, the items that the student completed. If you are not sure about the item, indicate this in the part reserved for comments ON THE BACK SIDE and explain why.</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05344">
                <a:tc gridSpan="2">
                  <a:txBody>
                    <a:bodyPr/>
                    <a:lstStyle/>
                    <a:p>
                      <a:pPr algn="l">
                        <a:spcAft>
                          <a:spcPts val="0"/>
                        </a:spcAft>
                      </a:pPr>
                      <a:r>
                        <a:rPr lang="ru-RU" sz="1100" b="1" dirty="0">
                          <a:latin typeface="Times New Roman"/>
                          <a:ea typeface="Times New Roman"/>
                          <a:cs typeface="Times New Roman"/>
                        </a:rPr>
                        <a:t>А</a:t>
                      </a:r>
                      <a:r>
                        <a:rPr lang="en-US" sz="1100" b="1" dirty="0">
                          <a:latin typeface="Times New Roman"/>
                          <a:ea typeface="Times New Roman"/>
                          <a:cs typeface="Times New Roman"/>
                        </a:rPr>
                        <a:t>.     </a:t>
                      </a:r>
                      <a:r>
                        <a:rPr lang="en-US" sz="1100" dirty="0">
                          <a:latin typeface="Times New Roman"/>
                          <a:ea typeface="Times New Roman"/>
                          <a:cs typeface="Times New Roman"/>
                        </a:rPr>
                        <a:t> </a:t>
                      </a:r>
                      <a:r>
                        <a:rPr lang="en-US" sz="1100" b="1" dirty="0">
                          <a:latin typeface="Times New Roman"/>
                          <a:ea typeface="Times New Roman"/>
                          <a:cs typeface="Times New Roman"/>
                        </a:rPr>
                        <a:t>IN THE COURSE OF THE INTERVIEW, THE STUDENT ASKED ME:</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l">
                        <a:spcAft>
                          <a:spcPts val="0"/>
                        </a:spcAft>
                      </a:pPr>
                      <a:r>
                        <a:rPr lang="en-US" sz="1000" b="1">
                          <a:latin typeface="Times New Roman"/>
                          <a:ea typeface="Times New Roman"/>
                          <a:cs typeface="Times New Roman"/>
                        </a:rPr>
                        <a:t>Done</a:t>
                      </a:r>
                      <a:r>
                        <a:rPr lang="en-US" sz="1000">
                          <a:latin typeface="Times New Roman"/>
                          <a:ea typeface="Times New Roman"/>
                          <a:cs typeface="Times New Roman"/>
                        </a:rPr>
                        <a:t> </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1">
                          <a:latin typeface="Times New Roman"/>
                          <a:ea typeface="Times New Roman"/>
                          <a:cs typeface="Times New Roman"/>
                        </a:rPr>
                        <a:t>Incorrectly / Incompletely</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1">
                          <a:latin typeface="Times New Roman"/>
                          <a:ea typeface="Times New Roman"/>
                          <a:cs typeface="Times New Roman"/>
                        </a:rPr>
                        <a:t>Not done</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2233">
                <a:tc>
                  <a:txBody>
                    <a:bodyPr/>
                    <a:lstStyle/>
                    <a:p>
                      <a:pPr algn="l">
                        <a:spcAft>
                          <a:spcPts val="0"/>
                        </a:spcAft>
                      </a:pPr>
                      <a:r>
                        <a:rPr lang="ru-RU" sz="1200" b="1">
                          <a:latin typeface="Times New Roman"/>
                          <a:ea typeface="Times New Roman"/>
                          <a:cs typeface="Times New Roman"/>
                        </a:rPr>
                        <a:t>1</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dirty="0">
                          <a:latin typeface="Times New Roman"/>
                          <a:ea typeface="Times New Roman"/>
                          <a:cs typeface="Times New Roman"/>
                        </a:rPr>
                        <a:t>Where I had the pain (at the top of abdomen above the </a:t>
                      </a:r>
                      <a:r>
                        <a:rPr lang="en-US" sz="1100" dirty="0" err="1">
                          <a:latin typeface="Times New Roman"/>
                          <a:ea typeface="Times New Roman"/>
                          <a:cs typeface="Times New Roman"/>
                        </a:rPr>
                        <a:t>omphalus</a:t>
                      </a:r>
                      <a:r>
                        <a:rPr lang="en-US" sz="1100" dirty="0">
                          <a:latin typeface="Times New Roman"/>
                          <a:ea typeface="Times New Roman"/>
                          <a:cs typeface="Times New Roman"/>
                        </a:rPr>
                        <a:t>)  (gesture it)</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1</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42233">
                <a:tc>
                  <a:txBody>
                    <a:bodyPr/>
                    <a:lstStyle/>
                    <a:p>
                      <a:pPr algn="l">
                        <a:spcAft>
                          <a:spcPts val="0"/>
                        </a:spcAft>
                      </a:pPr>
                      <a:r>
                        <a:rPr lang="ru-RU" sz="1200" b="1">
                          <a:latin typeface="Times New Roman"/>
                          <a:ea typeface="Times New Roman"/>
                          <a:cs typeface="Times New Roman"/>
                        </a:rPr>
                        <a:t>2</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dirty="0">
                          <a:latin typeface="Times New Roman"/>
                          <a:ea typeface="Times New Roman"/>
                          <a:cs typeface="Times New Roman"/>
                        </a:rPr>
                        <a:t>In what form this pain occurred (unstoppable pain in the form of severe spasms)</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1</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700">
                        <a:latin typeface="Times New Roman"/>
                        <a:ea typeface="Times New Roman"/>
                        <a:cs typeface="Times New Roman"/>
                      </a:endParaRPr>
                    </a:p>
                    <a:p>
                      <a:pPr algn="ctr">
                        <a:spcAft>
                          <a:spcPts val="0"/>
                        </a:spcAft>
                      </a:pPr>
                      <a:br>
                        <a:rPr lang="ru-RU" sz="1100">
                          <a:latin typeface="Calibri"/>
                          <a:ea typeface="Times New Roman"/>
                          <a:cs typeface="Times New Roman"/>
                        </a:rPr>
                      </a:br>
                      <a:r>
                        <a:rPr lang="en-US" sz="700">
                          <a:latin typeface="Times New Roman"/>
                          <a:ea typeface="Times New Roman"/>
                          <a:cs typeface="Times New Roman"/>
                        </a:rPr>
                        <a:t>0</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7176">
                <a:tc>
                  <a:txBody>
                    <a:bodyPr/>
                    <a:lstStyle/>
                    <a:p>
                      <a:pPr algn="l">
                        <a:spcAft>
                          <a:spcPts val="0"/>
                        </a:spcAft>
                      </a:pPr>
                      <a:r>
                        <a:rPr lang="ru-RU" sz="1200" b="1">
                          <a:latin typeface="Times New Roman"/>
                          <a:ea typeface="Times New Roman"/>
                          <a:cs typeface="Times New Roman"/>
                        </a:rPr>
                        <a:t>3</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a:latin typeface="Times New Roman"/>
                          <a:ea typeface="Times New Roman"/>
                          <a:cs typeface="Times New Roman"/>
                        </a:rPr>
                        <a:t>If the pain relocated (If the place of pain changed) (No)</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1</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42233">
                <a:tc>
                  <a:txBody>
                    <a:bodyPr/>
                    <a:lstStyle/>
                    <a:p>
                      <a:pPr algn="l">
                        <a:spcAft>
                          <a:spcPts val="0"/>
                        </a:spcAft>
                      </a:pPr>
                      <a:r>
                        <a:rPr lang="ru-RU" sz="1200" b="1">
                          <a:latin typeface="Times New Roman"/>
                          <a:ea typeface="Times New Roman"/>
                          <a:cs typeface="Times New Roman"/>
                        </a:rPr>
                        <a:t>4</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a:latin typeface="Times New Roman"/>
                          <a:ea typeface="Times New Roman"/>
                          <a:cs typeface="Times New Roman"/>
                        </a:rPr>
                        <a:t>If the pain moved about (Yes, to the cingulum  and back)</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1</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42233">
                <a:tc>
                  <a:txBody>
                    <a:bodyPr/>
                    <a:lstStyle/>
                    <a:p>
                      <a:pPr algn="l">
                        <a:spcAft>
                          <a:spcPts val="0"/>
                        </a:spcAft>
                      </a:pPr>
                      <a:r>
                        <a:rPr lang="ru-RU" sz="1200" b="1">
                          <a:latin typeface="Times New Roman"/>
                          <a:ea typeface="Times New Roman"/>
                          <a:cs typeface="Times New Roman"/>
                        </a:rPr>
                        <a:t>5</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a:latin typeface="Times New Roman"/>
                          <a:ea typeface="Times New Roman"/>
                          <a:cs typeface="Times New Roman"/>
                        </a:rPr>
                        <a:t>Since when I have been in pain  (The pain started after eating at lunch and increased for two hours)</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1</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42233">
                <a:tc>
                  <a:txBody>
                    <a:bodyPr/>
                    <a:lstStyle/>
                    <a:p>
                      <a:pPr algn="l">
                        <a:spcAft>
                          <a:spcPts val="0"/>
                        </a:spcAft>
                      </a:pPr>
                      <a:r>
                        <a:rPr lang="ru-RU" sz="1200" b="1">
                          <a:latin typeface="Times New Roman"/>
                          <a:ea typeface="Times New Roman"/>
                          <a:cs typeface="Times New Roman"/>
                        </a:rPr>
                        <a:t>6</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a:latin typeface="Times New Roman"/>
                          <a:ea typeface="Times New Roman"/>
                          <a:cs typeface="Times New Roman"/>
                        </a:rPr>
                        <a:t>If the pain was intermittent or constant (constant)</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1</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155" name="Rectangle 11"/>
          <p:cNvSpPr>
            <a:spLocks noChangeArrowheads="1"/>
          </p:cNvSpPr>
          <p:nvPr/>
        </p:nvSpPr>
        <p:spPr bwMode="auto">
          <a:xfrm rot="10800000">
            <a:off x="5857884" y="5643578"/>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56" name="Прямоугольник 2"/>
          <p:cNvSpPr>
            <a:spLocks noChangeArrowheads="1"/>
          </p:cNvSpPr>
          <p:nvPr/>
        </p:nvSpPr>
        <p:spPr bwMode="auto">
          <a:xfrm>
            <a:off x="7715272" y="500063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54" name="Rectangle 10"/>
          <p:cNvSpPr>
            <a:spLocks noChangeArrowheads="1"/>
          </p:cNvSpPr>
          <p:nvPr/>
        </p:nvSpPr>
        <p:spPr bwMode="auto">
          <a:xfrm>
            <a:off x="5857884" y="500063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53" name="Rectangle 9"/>
          <p:cNvSpPr>
            <a:spLocks noChangeArrowheads="1"/>
          </p:cNvSpPr>
          <p:nvPr/>
        </p:nvSpPr>
        <p:spPr bwMode="auto">
          <a:xfrm rot="10800000">
            <a:off x="7715272" y="4357694"/>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51" name="Rectangle 7"/>
          <p:cNvSpPr>
            <a:spLocks noChangeArrowheads="1"/>
          </p:cNvSpPr>
          <p:nvPr/>
        </p:nvSpPr>
        <p:spPr bwMode="auto">
          <a:xfrm>
            <a:off x="5857884" y="442913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52" name="Rectangle 8"/>
          <p:cNvSpPr>
            <a:spLocks noChangeArrowheads="1"/>
          </p:cNvSpPr>
          <p:nvPr/>
        </p:nvSpPr>
        <p:spPr bwMode="auto">
          <a:xfrm rot="10800000">
            <a:off x="7715272" y="3786190"/>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49" name="Rectangle 5"/>
          <p:cNvSpPr>
            <a:spLocks noChangeArrowheads="1"/>
          </p:cNvSpPr>
          <p:nvPr/>
        </p:nvSpPr>
        <p:spPr bwMode="auto">
          <a:xfrm>
            <a:off x="5857884" y="3786190"/>
            <a:ext cx="263525" cy="127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50" name="Rectangle 6"/>
          <p:cNvSpPr>
            <a:spLocks noChangeArrowheads="1"/>
          </p:cNvSpPr>
          <p:nvPr/>
        </p:nvSpPr>
        <p:spPr bwMode="auto">
          <a:xfrm>
            <a:off x="7715272" y="3143248"/>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48" name="Rectangle 4"/>
          <p:cNvSpPr>
            <a:spLocks noChangeArrowheads="1"/>
          </p:cNvSpPr>
          <p:nvPr/>
        </p:nvSpPr>
        <p:spPr bwMode="auto">
          <a:xfrm rot="10800000">
            <a:off x="7715272" y="250030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47" name="Rectangle 3"/>
          <p:cNvSpPr>
            <a:spLocks noChangeArrowheads="1"/>
          </p:cNvSpPr>
          <p:nvPr/>
        </p:nvSpPr>
        <p:spPr bwMode="auto">
          <a:xfrm rot="10800000">
            <a:off x="5857884" y="3143248"/>
            <a:ext cx="274638"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6145" name="Rectangle 1"/>
          <p:cNvSpPr>
            <a:spLocks noChangeArrowheads="1"/>
          </p:cNvSpPr>
          <p:nvPr/>
        </p:nvSpPr>
        <p:spPr bwMode="auto">
          <a:xfrm rot="10800000">
            <a:off x="5857884" y="250030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0" name="Rectangle 11"/>
          <p:cNvSpPr>
            <a:spLocks noChangeArrowheads="1"/>
          </p:cNvSpPr>
          <p:nvPr/>
        </p:nvSpPr>
        <p:spPr bwMode="auto">
          <a:xfrm rot="10800000">
            <a:off x="7715272" y="5643578"/>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1"/>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eaLnBrk="0" fontAlgn="base" hangingPunct="0">
              <a:spcBef>
                <a:spcPct val="0"/>
              </a:spcBef>
              <a:spcAft>
                <a:spcPct val="0"/>
              </a:spcAft>
              <a:buSzPct val="100000"/>
            </a:pPr>
            <a:r>
              <a:rPr lang="fr-FR" altLang="ru-RU">
                <a:solidFill>
                  <a:srgbClr val="000000"/>
                </a:solidFill>
                <a:latin typeface="Tahoma" pitchFamily="34" charset="0"/>
                <a:cs typeface="Arial" charset="0"/>
              </a:rPr>
              <a:t>Ну В. Ву - 2016</a:t>
            </a:r>
          </a:p>
        </p:txBody>
      </p:sp>
      <p:sp>
        <p:nvSpPr>
          <p:cNvPr id="20483" name="TextBox 1"/>
          <p:cNvSpPr txBox="1">
            <a:spLocks noChangeArrowheads="1"/>
          </p:cNvSpPr>
          <p:nvPr/>
        </p:nvSpPr>
        <p:spPr bwMode="auto">
          <a:xfrm>
            <a:off x="2339975" y="160338"/>
            <a:ext cx="4824413" cy="457200"/>
          </a:xfrm>
          <a:prstGeom prst="rect">
            <a:avLst/>
          </a:prstGeom>
          <a:noFill/>
          <a:ln w="9525">
            <a:noFill/>
            <a:miter lim="800000"/>
            <a:headEnd/>
            <a:tailEnd/>
          </a:ln>
        </p:spPr>
        <p:txBody>
          <a:bodyPr>
            <a:spAutoFit/>
          </a:bodyPr>
          <a:lstStyle/>
          <a:p>
            <a:pPr algn="ctr">
              <a:buSzPct val="100000"/>
            </a:pPr>
            <a:r>
              <a:rPr lang="en-US" altLang="ru-RU" sz="2400"/>
              <a:t>Physical examination checklist</a:t>
            </a:r>
            <a:endParaRPr lang="fr-FR" altLang="ru-RU" sz="2400">
              <a:solidFill>
                <a:srgbClr val="000000"/>
              </a:solidFill>
              <a:latin typeface="Tahoma" pitchFamily="34" charset="0"/>
            </a:endParaRPr>
          </a:p>
        </p:txBody>
      </p:sp>
      <p:graphicFrame>
        <p:nvGraphicFramePr>
          <p:cNvPr id="6" name="Таблица 5"/>
          <p:cNvGraphicFramePr>
            <a:graphicFrameLocks noGrp="1"/>
          </p:cNvGraphicFramePr>
          <p:nvPr/>
        </p:nvGraphicFramePr>
        <p:xfrm>
          <a:off x="928661" y="785794"/>
          <a:ext cx="7786743" cy="5286411"/>
        </p:xfrm>
        <a:graphic>
          <a:graphicData uri="http://schemas.openxmlformats.org/drawingml/2006/table">
            <a:tbl>
              <a:tblPr/>
              <a:tblGrid>
                <a:gridCol w="396017">
                  <a:extLst>
                    <a:ext uri="{9D8B030D-6E8A-4147-A177-3AD203B41FA5}">
                      <a16:colId xmlns:a16="http://schemas.microsoft.com/office/drawing/2014/main" val="20000"/>
                    </a:ext>
                  </a:extLst>
                </a:gridCol>
                <a:gridCol w="4677104">
                  <a:extLst>
                    <a:ext uri="{9D8B030D-6E8A-4147-A177-3AD203B41FA5}">
                      <a16:colId xmlns:a16="http://schemas.microsoft.com/office/drawing/2014/main" val="20001"/>
                    </a:ext>
                  </a:extLst>
                </a:gridCol>
                <a:gridCol w="761996">
                  <a:extLst>
                    <a:ext uri="{9D8B030D-6E8A-4147-A177-3AD203B41FA5}">
                      <a16:colId xmlns:a16="http://schemas.microsoft.com/office/drawing/2014/main" val="20002"/>
                    </a:ext>
                  </a:extLst>
                </a:gridCol>
                <a:gridCol w="1048930">
                  <a:extLst>
                    <a:ext uri="{9D8B030D-6E8A-4147-A177-3AD203B41FA5}">
                      <a16:colId xmlns:a16="http://schemas.microsoft.com/office/drawing/2014/main" val="20003"/>
                    </a:ext>
                  </a:extLst>
                </a:gridCol>
                <a:gridCol w="902696">
                  <a:extLst>
                    <a:ext uri="{9D8B030D-6E8A-4147-A177-3AD203B41FA5}">
                      <a16:colId xmlns:a16="http://schemas.microsoft.com/office/drawing/2014/main" val="20004"/>
                    </a:ext>
                  </a:extLst>
                </a:gridCol>
              </a:tblGrid>
              <a:tr h="989024">
                <a:tc gridSpan="5">
                  <a:txBody>
                    <a:bodyPr/>
                    <a:lstStyle/>
                    <a:p>
                      <a:pPr algn="l">
                        <a:spcAft>
                          <a:spcPts val="0"/>
                        </a:spcAft>
                      </a:pPr>
                      <a:r>
                        <a:rPr lang="en-US" sz="1200" dirty="0">
                          <a:latin typeface="Times New Roman"/>
                          <a:ea typeface="Times New Roman"/>
                          <a:cs typeface="Times New Roman"/>
                        </a:rPr>
                        <a:t>For each of the following items, mark in the corresponding box </a:t>
                      </a:r>
                      <a:r>
                        <a:rPr lang="en-US" sz="1200" b="1" dirty="0">
                          <a:latin typeface="Times New Roman"/>
                          <a:ea typeface="Times New Roman"/>
                          <a:cs typeface="Times New Roman"/>
                        </a:rPr>
                        <a:t>(Done - Incorrectly / Incompletely  - Not done)</a:t>
                      </a:r>
                      <a:r>
                        <a:rPr lang="en-US" sz="1200" dirty="0">
                          <a:latin typeface="Times New Roman"/>
                          <a:ea typeface="Times New Roman"/>
                          <a:cs typeface="Times New Roman"/>
                        </a:rPr>
                        <a:t>, the items that the student completed. If you are not sure about the item, indicate this in the part reserved for comments ON THE BACK SIDE and explain why.</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78919">
                <a:tc gridSpan="2">
                  <a:txBody>
                    <a:bodyPr/>
                    <a:lstStyle/>
                    <a:p>
                      <a:pPr algn="l">
                        <a:spcAft>
                          <a:spcPts val="0"/>
                        </a:spcAft>
                      </a:pPr>
                      <a:r>
                        <a:rPr lang="ru-RU" sz="1200" b="1">
                          <a:latin typeface="Times New Roman"/>
                          <a:ea typeface="Times New Roman"/>
                          <a:cs typeface="Times New Roman"/>
                        </a:rPr>
                        <a:t>В</a:t>
                      </a:r>
                      <a:r>
                        <a:rPr lang="en-US" sz="1000" b="1">
                          <a:latin typeface="Times New Roman"/>
                          <a:ea typeface="Times New Roman"/>
                          <a:cs typeface="Times New Roman"/>
                        </a:rPr>
                        <a:t>. </a:t>
                      </a:r>
                      <a:r>
                        <a:rPr lang="en-US" sz="1000">
                          <a:latin typeface="Times New Roman"/>
                          <a:ea typeface="Times New Roman"/>
                          <a:cs typeface="Times New Roman"/>
                        </a:rPr>
                        <a:t> </a:t>
                      </a:r>
                      <a:r>
                        <a:rPr lang="en-US" sz="1000" b="1">
                          <a:latin typeface="Times New Roman"/>
                          <a:ea typeface="Times New Roman"/>
                          <a:cs typeface="Times New Roman"/>
                        </a:rPr>
                        <a:t>DURING THE PHYSICAL EXAMINATION, THE STUDENT:</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l">
                        <a:spcAft>
                          <a:spcPts val="0"/>
                        </a:spcAft>
                      </a:pPr>
                      <a:r>
                        <a:rPr lang="en-US" sz="1000" b="1">
                          <a:latin typeface="Times New Roman"/>
                          <a:ea typeface="Times New Roman"/>
                          <a:cs typeface="Times New Roman"/>
                        </a:rPr>
                        <a:t>Done</a:t>
                      </a:r>
                      <a:r>
                        <a:rPr lang="en-US" sz="1000">
                          <a:latin typeface="Times New Roman"/>
                          <a:ea typeface="Times New Roman"/>
                          <a:cs typeface="Times New Roman"/>
                        </a:rPr>
                        <a:t> </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1">
                          <a:latin typeface="Times New Roman"/>
                          <a:ea typeface="Times New Roman"/>
                          <a:cs typeface="Times New Roman"/>
                        </a:rPr>
                        <a:t>Incorrectly / Incompletely</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1">
                          <a:latin typeface="Times New Roman"/>
                          <a:ea typeface="Times New Roman"/>
                          <a:cs typeface="Times New Roman"/>
                        </a:rPr>
                        <a:t>Not done</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9228">
                <a:tc>
                  <a:txBody>
                    <a:bodyPr/>
                    <a:lstStyle/>
                    <a:p>
                      <a:pPr algn="l">
                        <a:spcAft>
                          <a:spcPts val="0"/>
                        </a:spcAft>
                      </a:pPr>
                      <a:r>
                        <a:rPr lang="ru-RU" sz="1200" b="1">
                          <a:latin typeface="Times New Roman"/>
                          <a:ea typeface="Times New Roman"/>
                          <a:cs typeface="Times New Roman"/>
                        </a:rPr>
                        <a:t>1</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latin typeface="Times New Roman"/>
                          <a:ea typeface="Times New Roman"/>
                          <a:cs typeface="Times New Roman"/>
                        </a:rPr>
                        <a:t>Examined my alvus </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2</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09228">
                <a:tc>
                  <a:txBody>
                    <a:bodyPr/>
                    <a:lstStyle/>
                    <a:p>
                      <a:pPr algn="l">
                        <a:spcAft>
                          <a:spcPts val="0"/>
                        </a:spcAft>
                      </a:pPr>
                      <a:r>
                        <a:rPr lang="ru-RU" sz="1200" b="1">
                          <a:latin typeface="Times New Roman"/>
                          <a:ea typeface="Times New Roman"/>
                          <a:cs typeface="Times New Roman"/>
                        </a:rPr>
                        <a:t>2</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a:latin typeface="Times New Roman"/>
                          <a:ea typeface="Times New Roman"/>
                          <a:cs typeface="Times New Roman"/>
                        </a:rPr>
                        <a:t>Auscultated my alvus (at least one place)</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2</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700" dirty="0">
                        <a:latin typeface="Times New Roman"/>
                        <a:ea typeface="Times New Roman"/>
                        <a:cs typeface="Times New Roman"/>
                      </a:endParaRPr>
                    </a:p>
                    <a:p>
                      <a:pPr algn="ctr">
                        <a:spcAft>
                          <a:spcPts val="0"/>
                        </a:spcAft>
                      </a:pPr>
                      <a:br>
                        <a:rPr lang="ru-RU" sz="1100" dirty="0">
                          <a:latin typeface="Calibri"/>
                          <a:ea typeface="Times New Roman"/>
                          <a:cs typeface="Times New Roman"/>
                        </a:rPr>
                      </a:b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81556">
                <a:tc>
                  <a:txBody>
                    <a:bodyPr/>
                    <a:lstStyle/>
                    <a:p>
                      <a:pPr algn="l">
                        <a:spcAft>
                          <a:spcPts val="0"/>
                        </a:spcAft>
                      </a:pPr>
                      <a:r>
                        <a:rPr lang="ru-RU" sz="1200" b="1">
                          <a:latin typeface="Times New Roman"/>
                          <a:ea typeface="Times New Roman"/>
                          <a:cs typeface="Times New Roman"/>
                        </a:rPr>
                        <a:t>3</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a:latin typeface="Times New Roman"/>
                          <a:ea typeface="Times New Roman"/>
                          <a:cs typeface="Times New Roman"/>
                        </a:rPr>
                        <a:t>Palpated my alvus (in four quadrants). Superficial and dipping palpation - 1 point (pains and defense on the top of  abdomen)</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2</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1</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09228">
                <a:tc>
                  <a:txBody>
                    <a:bodyPr/>
                    <a:lstStyle/>
                    <a:p>
                      <a:pPr algn="l">
                        <a:spcAft>
                          <a:spcPts val="0"/>
                        </a:spcAft>
                      </a:pPr>
                      <a:r>
                        <a:rPr lang="ru-RU" sz="1200" b="1">
                          <a:latin typeface="Times New Roman"/>
                          <a:ea typeface="Times New Roman"/>
                          <a:cs typeface="Times New Roman"/>
                        </a:rPr>
                        <a:t>4</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a:latin typeface="Times New Roman"/>
                          <a:ea typeface="Times New Roman"/>
                          <a:cs typeface="Times New Roman"/>
                        </a:rPr>
                        <a:t>Tested my pain when relaxing, suddenly weakening the pressure down</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2</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09228">
                <a:tc>
                  <a:txBody>
                    <a:bodyPr/>
                    <a:lstStyle/>
                    <a:p>
                      <a:pPr algn="l">
                        <a:spcAft>
                          <a:spcPts val="0"/>
                        </a:spcAft>
                      </a:pPr>
                      <a:r>
                        <a:rPr lang="ru-RU" sz="1200" b="1">
                          <a:latin typeface="Times New Roman"/>
                          <a:ea typeface="Times New Roman"/>
                          <a:cs typeface="Times New Roman"/>
                        </a:rPr>
                        <a:t>5</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latin typeface="Times New Roman"/>
                          <a:ea typeface="Times New Roman"/>
                          <a:cs typeface="Times New Roman"/>
                        </a:rPr>
                        <a:t>Percussed </a:t>
                      </a:r>
                      <a:r>
                        <a:rPr lang="en-US" sz="1100">
                          <a:latin typeface="Times New Roman"/>
                          <a:ea typeface="Times New Roman"/>
                          <a:cs typeface="Times New Roman"/>
                        </a:rPr>
                        <a:t> my alvus (in four quadrants). If less then 4 – 1 point</a:t>
                      </a:r>
                      <a:endParaRPr lang="ru-RU" sz="120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2</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1</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endParaRPr lang="ru-RU" sz="700" dirty="0">
                        <a:latin typeface="Times New Roman"/>
                        <a:ea typeface="Times New Roman"/>
                        <a:cs typeface="Times New Roman"/>
                      </a:endParaRPr>
                    </a:p>
                    <a:p>
                      <a:pPr algn="ctr">
                        <a:spcAft>
                          <a:spcPts val="0"/>
                        </a:spcAft>
                      </a:pPr>
                      <a:r>
                        <a:rPr lang="en-US" sz="700" dirty="0">
                          <a:latin typeface="Times New Roman"/>
                          <a:ea typeface="Times New Roman"/>
                          <a:cs typeface="Times New Roman"/>
                        </a:rPr>
                        <a:t>0</a:t>
                      </a:r>
                      <a:endParaRPr lang="ru-RU" sz="1200" dirty="0">
                        <a:latin typeface="Times New Roman"/>
                        <a:ea typeface="Times New Roman"/>
                        <a:cs typeface="Times New Roman"/>
                      </a:endParaRPr>
                    </a:p>
                  </a:txBody>
                  <a:tcPr marL="66833" marR="668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131" name="Прямоугольник 2"/>
          <p:cNvSpPr>
            <a:spLocks noChangeArrowheads="1"/>
          </p:cNvSpPr>
          <p:nvPr/>
        </p:nvSpPr>
        <p:spPr bwMode="auto">
          <a:xfrm>
            <a:off x="8143900" y="478632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30" name="Rectangle 10"/>
          <p:cNvSpPr>
            <a:spLocks noChangeArrowheads="1"/>
          </p:cNvSpPr>
          <p:nvPr/>
        </p:nvSpPr>
        <p:spPr bwMode="auto">
          <a:xfrm>
            <a:off x="6215074" y="5429264"/>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9" name="Rectangle 9"/>
          <p:cNvSpPr>
            <a:spLocks noChangeArrowheads="1"/>
          </p:cNvSpPr>
          <p:nvPr/>
        </p:nvSpPr>
        <p:spPr bwMode="auto">
          <a:xfrm>
            <a:off x="6215074" y="4714884"/>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8" name="Rectangle 8"/>
          <p:cNvSpPr>
            <a:spLocks noChangeArrowheads="1"/>
          </p:cNvSpPr>
          <p:nvPr/>
        </p:nvSpPr>
        <p:spPr bwMode="auto">
          <a:xfrm>
            <a:off x="7143768" y="5429264"/>
            <a:ext cx="263525" cy="127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7" name="Rectangle 7"/>
          <p:cNvSpPr>
            <a:spLocks noChangeArrowheads="1"/>
          </p:cNvSpPr>
          <p:nvPr/>
        </p:nvSpPr>
        <p:spPr bwMode="auto">
          <a:xfrm rot="10800000">
            <a:off x="8143900" y="407194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6" name="Rectangle 6"/>
          <p:cNvSpPr>
            <a:spLocks noChangeArrowheads="1"/>
          </p:cNvSpPr>
          <p:nvPr/>
        </p:nvSpPr>
        <p:spPr bwMode="auto">
          <a:xfrm rot="10800000">
            <a:off x="7143768" y="4071942"/>
            <a:ext cx="274638"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5" name="Rectangle 5"/>
          <p:cNvSpPr>
            <a:spLocks noChangeArrowheads="1"/>
          </p:cNvSpPr>
          <p:nvPr/>
        </p:nvSpPr>
        <p:spPr bwMode="auto">
          <a:xfrm>
            <a:off x="6215074" y="407194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4" name="Rectangle 4"/>
          <p:cNvSpPr>
            <a:spLocks noChangeArrowheads="1"/>
          </p:cNvSpPr>
          <p:nvPr/>
        </p:nvSpPr>
        <p:spPr bwMode="auto">
          <a:xfrm rot="10800000">
            <a:off x="8143900" y="335756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1" name="Rectangle 1"/>
          <p:cNvSpPr>
            <a:spLocks noChangeArrowheads="1"/>
          </p:cNvSpPr>
          <p:nvPr/>
        </p:nvSpPr>
        <p:spPr bwMode="auto">
          <a:xfrm rot="10800000">
            <a:off x="6215074" y="335756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2" name="Rectangle 2"/>
          <p:cNvSpPr>
            <a:spLocks noChangeArrowheads="1"/>
          </p:cNvSpPr>
          <p:nvPr/>
        </p:nvSpPr>
        <p:spPr bwMode="auto">
          <a:xfrm rot="10800000">
            <a:off x="6215074" y="264318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5123" name="Rectangle 3"/>
          <p:cNvSpPr>
            <a:spLocks noChangeArrowheads="1"/>
          </p:cNvSpPr>
          <p:nvPr/>
        </p:nvSpPr>
        <p:spPr bwMode="auto">
          <a:xfrm rot="10800000">
            <a:off x="8143900" y="2643182"/>
            <a:ext cx="2254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18" name="Прямоугольник 2"/>
          <p:cNvSpPr>
            <a:spLocks noChangeArrowheads="1"/>
          </p:cNvSpPr>
          <p:nvPr/>
        </p:nvSpPr>
        <p:spPr bwMode="auto">
          <a:xfrm>
            <a:off x="8143900" y="5429264"/>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1"/>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eaLnBrk="0" fontAlgn="base" hangingPunct="0">
              <a:spcBef>
                <a:spcPct val="0"/>
              </a:spcBef>
              <a:spcAft>
                <a:spcPct val="0"/>
              </a:spcAft>
              <a:buSzPct val="100000"/>
            </a:pPr>
            <a:r>
              <a:rPr lang="fr-FR" altLang="ru-RU">
                <a:solidFill>
                  <a:srgbClr val="000000"/>
                </a:solidFill>
                <a:latin typeface="Tahoma" pitchFamily="34" charset="0"/>
                <a:cs typeface="Arial" charset="0"/>
              </a:rPr>
              <a:t>Ну В. Ву - 2016</a:t>
            </a:r>
          </a:p>
        </p:txBody>
      </p:sp>
      <p:sp>
        <p:nvSpPr>
          <p:cNvPr id="21507" name="TextBox 2"/>
          <p:cNvSpPr txBox="1">
            <a:spLocks noChangeArrowheads="1"/>
          </p:cNvSpPr>
          <p:nvPr/>
        </p:nvSpPr>
        <p:spPr bwMode="auto">
          <a:xfrm>
            <a:off x="395288" y="0"/>
            <a:ext cx="8496300" cy="366713"/>
          </a:xfrm>
          <a:prstGeom prst="rect">
            <a:avLst/>
          </a:prstGeom>
          <a:noFill/>
          <a:ln w="9525">
            <a:noFill/>
            <a:miter lim="800000"/>
            <a:headEnd/>
            <a:tailEnd/>
          </a:ln>
        </p:spPr>
        <p:txBody>
          <a:bodyPr>
            <a:spAutoFit/>
          </a:bodyPr>
          <a:lstStyle/>
          <a:p>
            <a:pPr algn="ctr">
              <a:buSzPct val="100000"/>
            </a:pPr>
            <a:r>
              <a:rPr lang="fr-FR" altLang="ru-RU" sz="1800" b="1">
                <a:solidFill>
                  <a:srgbClr val="000000"/>
                </a:solidFill>
              </a:rPr>
              <a:t>Diagnistic assumptions and</a:t>
            </a:r>
            <a:r>
              <a:rPr lang="fr-FR" altLang="ru-RU" sz="1800" b="1">
                <a:solidFill>
                  <a:srgbClr val="000000"/>
                </a:solidFill>
                <a:latin typeface="Tahoma" pitchFamily="34" charset="0"/>
              </a:rPr>
              <a:t> </a:t>
            </a:r>
            <a:r>
              <a:rPr lang="en-US" altLang="ru-RU" sz="1800" b="1"/>
              <a:t>Recommendations for immediate treatment</a:t>
            </a:r>
            <a:endParaRPr lang="fr-FR" altLang="ru-RU" sz="1800" b="1">
              <a:solidFill>
                <a:srgbClr val="000000"/>
              </a:solidFill>
              <a:latin typeface="Tahoma" pitchFamily="34" charset="0"/>
            </a:endParaRPr>
          </a:p>
        </p:txBody>
      </p:sp>
      <p:graphicFrame>
        <p:nvGraphicFramePr>
          <p:cNvPr id="6" name="Таблица 5"/>
          <p:cNvGraphicFramePr>
            <a:graphicFrameLocks noGrp="1"/>
          </p:cNvGraphicFramePr>
          <p:nvPr/>
        </p:nvGraphicFramePr>
        <p:xfrm>
          <a:off x="785786" y="642915"/>
          <a:ext cx="7715304" cy="5500731"/>
        </p:xfrm>
        <a:graphic>
          <a:graphicData uri="http://schemas.openxmlformats.org/drawingml/2006/table">
            <a:tbl>
              <a:tblPr/>
              <a:tblGrid>
                <a:gridCol w="392383">
                  <a:extLst>
                    <a:ext uri="{9D8B030D-6E8A-4147-A177-3AD203B41FA5}">
                      <a16:colId xmlns:a16="http://schemas.microsoft.com/office/drawing/2014/main" val="20000"/>
                    </a:ext>
                  </a:extLst>
                </a:gridCol>
                <a:gridCol w="4634195">
                  <a:extLst>
                    <a:ext uri="{9D8B030D-6E8A-4147-A177-3AD203B41FA5}">
                      <a16:colId xmlns:a16="http://schemas.microsoft.com/office/drawing/2014/main" val="20001"/>
                    </a:ext>
                  </a:extLst>
                </a:gridCol>
                <a:gridCol w="755004">
                  <a:extLst>
                    <a:ext uri="{9D8B030D-6E8A-4147-A177-3AD203B41FA5}">
                      <a16:colId xmlns:a16="http://schemas.microsoft.com/office/drawing/2014/main" val="20002"/>
                    </a:ext>
                  </a:extLst>
                </a:gridCol>
                <a:gridCol w="1039307">
                  <a:extLst>
                    <a:ext uri="{9D8B030D-6E8A-4147-A177-3AD203B41FA5}">
                      <a16:colId xmlns:a16="http://schemas.microsoft.com/office/drawing/2014/main" val="20003"/>
                    </a:ext>
                  </a:extLst>
                </a:gridCol>
                <a:gridCol w="894415">
                  <a:extLst>
                    <a:ext uri="{9D8B030D-6E8A-4147-A177-3AD203B41FA5}">
                      <a16:colId xmlns:a16="http://schemas.microsoft.com/office/drawing/2014/main" val="20004"/>
                    </a:ext>
                  </a:extLst>
                </a:gridCol>
              </a:tblGrid>
              <a:tr h="716743">
                <a:tc gridSpan="5">
                  <a:txBody>
                    <a:bodyPr/>
                    <a:lstStyle/>
                    <a:p>
                      <a:pPr algn="l">
                        <a:spcAft>
                          <a:spcPts val="0"/>
                        </a:spcAft>
                      </a:pPr>
                      <a:r>
                        <a:rPr lang="en-US" sz="1000" dirty="0">
                          <a:latin typeface="Times New Roman"/>
                          <a:ea typeface="Times New Roman"/>
                          <a:cs typeface="Times New Roman"/>
                        </a:rPr>
                        <a:t>For each of the following items, mark in the corresponding box </a:t>
                      </a:r>
                      <a:r>
                        <a:rPr lang="en-US" sz="1000" b="1" dirty="0">
                          <a:latin typeface="Times New Roman"/>
                          <a:ea typeface="Times New Roman"/>
                          <a:cs typeface="Times New Roman"/>
                        </a:rPr>
                        <a:t>(Done - Incorrectly / Incompletely  - Not done)</a:t>
                      </a:r>
                      <a:r>
                        <a:rPr lang="en-US" sz="1000" dirty="0">
                          <a:latin typeface="Times New Roman"/>
                          <a:ea typeface="Times New Roman"/>
                          <a:cs typeface="Times New Roman"/>
                        </a:rPr>
                        <a:t>, the items that the student completed. If you are not sure about the item, indicate this in the part reserved for comments ON THE BACK SIDE and explain why.</a:t>
                      </a:r>
                      <a:endParaRPr lang="ru-RU" sz="10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64483">
                <a:tc gridSpan="2">
                  <a:txBody>
                    <a:bodyPr/>
                    <a:lstStyle/>
                    <a:p>
                      <a:pPr algn="l">
                        <a:spcAft>
                          <a:spcPts val="0"/>
                        </a:spcAft>
                      </a:pPr>
                      <a:r>
                        <a:rPr lang="en-US" sz="1000" b="1">
                          <a:latin typeface="Times New Roman"/>
                          <a:ea typeface="Times New Roman"/>
                          <a:cs typeface="Times New Roman"/>
                        </a:rPr>
                        <a:t>D.     </a:t>
                      </a:r>
                      <a:r>
                        <a:rPr lang="en-US" sz="1000">
                          <a:latin typeface="Times New Roman"/>
                          <a:ea typeface="Times New Roman"/>
                          <a:cs typeface="Times New Roman"/>
                        </a:rPr>
                        <a:t> </a:t>
                      </a:r>
                      <a:r>
                        <a:rPr lang="en-US" sz="1000" b="1">
                          <a:latin typeface="Times New Roman"/>
                          <a:ea typeface="Times New Roman"/>
                          <a:cs typeface="Times New Roman"/>
                        </a:rPr>
                        <a:t>DIACRITICAL ASSUMPTIONS:</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l">
                        <a:spcAft>
                          <a:spcPts val="0"/>
                        </a:spcAft>
                      </a:pPr>
                      <a:r>
                        <a:rPr lang="en-US" sz="900" b="1">
                          <a:latin typeface="Times New Roman"/>
                          <a:ea typeface="Times New Roman"/>
                          <a:cs typeface="Times New Roman"/>
                        </a:rPr>
                        <a:t>Done</a:t>
                      </a:r>
                      <a:r>
                        <a:rPr lang="en-US" sz="900">
                          <a:latin typeface="Times New Roman"/>
                          <a:ea typeface="Times New Roman"/>
                          <a:cs typeface="Times New Roman"/>
                        </a:rPr>
                        <a:t> </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b="1">
                          <a:latin typeface="Times New Roman"/>
                          <a:ea typeface="Times New Roman"/>
                          <a:cs typeface="Times New Roman"/>
                        </a:rPr>
                        <a:t>Incorrectly / Incompletely</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b="1">
                          <a:latin typeface="Times New Roman"/>
                          <a:ea typeface="Times New Roman"/>
                          <a:cs typeface="Times New Roman"/>
                        </a:rPr>
                        <a:t>Not done</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3976">
                <a:tc>
                  <a:txBody>
                    <a:bodyPr/>
                    <a:lstStyle/>
                    <a:p>
                      <a:pPr algn="l">
                        <a:spcAft>
                          <a:spcPts val="0"/>
                        </a:spcAft>
                      </a:pPr>
                      <a:r>
                        <a:rPr lang="ru-RU" sz="1000" b="1">
                          <a:latin typeface="Times New Roman"/>
                          <a:ea typeface="Times New Roman"/>
                          <a:cs typeface="Times New Roman"/>
                        </a:rPr>
                        <a:t>1</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Pancreatitis</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2</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ru-RU"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0</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3976">
                <a:tc>
                  <a:txBody>
                    <a:bodyPr/>
                    <a:lstStyle/>
                    <a:p>
                      <a:pPr algn="l">
                        <a:spcAft>
                          <a:spcPts val="0"/>
                        </a:spcAft>
                      </a:pPr>
                      <a:r>
                        <a:rPr lang="ru-RU" sz="1000" b="1">
                          <a:latin typeface="Times New Roman"/>
                          <a:ea typeface="Times New Roman"/>
                          <a:cs typeface="Times New Roman"/>
                        </a:rPr>
                        <a:t>2</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Gallstones</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1</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800">
                        <a:latin typeface="Times New Roman"/>
                        <a:ea typeface="Times New Roman"/>
                        <a:cs typeface="Times New Roman"/>
                      </a:endParaRPr>
                    </a:p>
                    <a:p>
                      <a:pPr algn="ctr">
                        <a:spcAft>
                          <a:spcPts val="0"/>
                        </a:spcAft>
                      </a:pPr>
                      <a:br>
                        <a:rPr lang="ru-RU" sz="800">
                          <a:latin typeface="Calibri"/>
                          <a:ea typeface="Times New Roman"/>
                          <a:cs typeface="Times New Roman"/>
                        </a:rPr>
                      </a:br>
                      <a:r>
                        <a:rPr lang="en-US" sz="800">
                          <a:latin typeface="Times New Roman"/>
                          <a:ea typeface="Times New Roman"/>
                          <a:cs typeface="Times New Roman"/>
                        </a:rPr>
                        <a:t>0</a:t>
                      </a:r>
                      <a:endParaRPr lang="ru-RU"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3922">
                <a:tc>
                  <a:txBody>
                    <a:bodyPr/>
                    <a:lstStyle/>
                    <a:p>
                      <a:pPr algn="l">
                        <a:spcAft>
                          <a:spcPts val="0"/>
                        </a:spcAft>
                      </a:pPr>
                      <a:r>
                        <a:rPr lang="ru-RU" sz="1000" b="1">
                          <a:latin typeface="Times New Roman"/>
                          <a:ea typeface="Times New Roman"/>
                          <a:cs typeface="Times New Roman"/>
                        </a:rPr>
                        <a:t>3</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Perforated ulcer of gaster</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1</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0</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3976">
                <a:tc gridSpan="2">
                  <a:txBody>
                    <a:bodyPr/>
                    <a:lstStyle/>
                    <a:p>
                      <a:pPr algn="l">
                        <a:spcAft>
                          <a:spcPts val="0"/>
                        </a:spcAft>
                      </a:pPr>
                      <a:r>
                        <a:rPr lang="en-US" sz="1000" b="1">
                          <a:latin typeface="Times New Roman"/>
                          <a:ea typeface="Times New Roman"/>
                          <a:cs typeface="Times New Roman"/>
                        </a:rPr>
                        <a:t>E.    </a:t>
                      </a:r>
                      <a:r>
                        <a:rPr lang="en-US" sz="900" b="1">
                          <a:latin typeface="Arial"/>
                          <a:ea typeface="Times New Roman"/>
                          <a:cs typeface="Times New Roman"/>
                        </a:rPr>
                        <a:t> </a:t>
                      </a:r>
                      <a:r>
                        <a:rPr lang="en-US" sz="1000">
                          <a:latin typeface="Times New Roman"/>
                          <a:ea typeface="Times New Roman"/>
                          <a:cs typeface="Times New Roman"/>
                        </a:rPr>
                        <a:t> </a:t>
                      </a:r>
                      <a:r>
                        <a:rPr lang="en-US" sz="1000" b="1">
                          <a:latin typeface="Times New Roman"/>
                          <a:ea typeface="Times New Roman"/>
                          <a:cs typeface="Times New Roman"/>
                        </a:rPr>
                        <a:t>RECOMMENDATIONS FOR IMMEDIATE MONITORING</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l">
                        <a:spcAft>
                          <a:spcPts val="0"/>
                        </a:spcAft>
                      </a:pPr>
                      <a:endParaRPr lang="en-US"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3976">
                <a:tc>
                  <a:txBody>
                    <a:bodyPr/>
                    <a:lstStyle/>
                    <a:p>
                      <a:pPr algn="l">
                        <a:spcAft>
                          <a:spcPts val="0"/>
                        </a:spcAft>
                      </a:pPr>
                      <a:r>
                        <a:rPr lang="ru-RU" sz="1000" b="1">
                          <a:latin typeface="Times New Roman"/>
                          <a:ea typeface="Times New Roman"/>
                          <a:cs typeface="Times New Roman"/>
                        </a:rPr>
                        <a:t>4</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Hospitalizing, abstinence from food, perfusion</a:t>
                      </a:r>
                      <a:endParaRPr lang="ru-RU" sz="10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2</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1</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0</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13976">
                <a:tc>
                  <a:txBody>
                    <a:bodyPr/>
                    <a:lstStyle/>
                    <a:p>
                      <a:pPr algn="l">
                        <a:spcAft>
                          <a:spcPts val="0"/>
                        </a:spcAft>
                      </a:pPr>
                      <a:r>
                        <a:rPr lang="ru-RU" sz="1000" b="1">
                          <a:latin typeface="Times New Roman"/>
                          <a:ea typeface="Times New Roman"/>
                          <a:cs typeface="Times New Roman"/>
                        </a:rPr>
                        <a:t>5</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Blood sampling (amylolytic enzyme – hemolipase)</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1</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800" dirty="0">
                        <a:latin typeface="Times New Roman"/>
                        <a:ea typeface="Times New Roman"/>
                        <a:cs typeface="Times New Roman"/>
                      </a:endParaRPr>
                    </a:p>
                    <a:p>
                      <a:pPr algn="ctr">
                        <a:spcAft>
                          <a:spcPts val="0"/>
                        </a:spcAft>
                      </a:pPr>
                      <a:endParaRPr lang="ru-RU" sz="800" dirty="0">
                        <a:latin typeface="Times New Roman"/>
                        <a:ea typeface="Times New Roman"/>
                        <a:cs typeface="Times New Roman"/>
                      </a:endParaRPr>
                    </a:p>
                    <a:p>
                      <a:pPr algn="ctr">
                        <a:spcAft>
                          <a:spcPts val="0"/>
                        </a:spcAft>
                      </a:pPr>
                      <a:r>
                        <a:rPr lang="en-US" sz="800" dirty="0">
                          <a:latin typeface="Times New Roman"/>
                          <a:ea typeface="Times New Roman"/>
                          <a:cs typeface="Times New Roman"/>
                        </a:rPr>
                        <a:t>0</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13976">
                <a:tc>
                  <a:txBody>
                    <a:bodyPr/>
                    <a:lstStyle/>
                    <a:p>
                      <a:pPr algn="l">
                        <a:spcAft>
                          <a:spcPts val="0"/>
                        </a:spcAft>
                      </a:pPr>
                      <a:r>
                        <a:rPr lang="ru-RU" sz="1000" b="1">
                          <a:latin typeface="Times New Roman"/>
                          <a:ea typeface="Times New Roman"/>
                          <a:cs typeface="Times New Roman"/>
                        </a:rPr>
                        <a:t>6</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X-ray control (on an empty stomach). Ultrasonics. Radionuclide Scanning</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a:latin typeface="Times New Roman"/>
                        <a:ea typeface="Times New Roman"/>
                        <a:cs typeface="Times New Roman"/>
                      </a:endParaRPr>
                    </a:p>
                    <a:p>
                      <a:pPr algn="ctr">
                        <a:spcAft>
                          <a:spcPts val="0"/>
                        </a:spcAft>
                      </a:pPr>
                      <a:br>
                        <a:rPr lang="ru-RU" sz="800">
                          <a:latin typeface="Calibri"/>
                          <a:ea typeface="Times New Roman"/>
                          <a:cs typeface="Times New Roman"/>
                        </a:rPr>
                      </a:br>
                      <a:r>
                        <a:rPr lang="en-US" sz="800">
                          <a:latin typeface="Times New Roman"/>
                          <a:ea typeface="Times New Roman"/>
                          <a:cs typeface="Times New Roman"/>
                        </a:rPr>
                        <a:t>1</a:t>
                      </a:r>
                      <a:endParaRPr lang="ru-RU"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800" dirty="0">
                        <a:latin typeface="Times New Roman"/>
                        <a:ea typeface="Times New Roman"/>
                        <a:cs typeface="Times New Roman"/>
                      </a:endParaRPr>
                    </a:p>
                    <a:p>
                      <a:pPr algn="ctr">
                        <a:spcAft>
                          <a:spcPts val="0"/>
                        </a:spcAft>
                      </a:pPr>
                      <a:br>
                        <a:rPr lang="ru-RU" sz="800" dirty="0">
                          <a:latin typeface="Calibri"/>
                          <a:ea typeface="Times New Roman"/>
                          <a:cs typeface="Times New Roman"/>
                        </a:rPr>
                      </a:br>
                      <a:r>
                        <a:rPr lang="en-US" sz="800" dirty="0">
                          <a:latin typeface="Times New Roman"/>
                          <a:ea typeface="Times New Roman"/>
                          <a:cs typeface="Times New Roman"/>
                        </a:rPr>
                        <a:t>0</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641727">
                <a:tc>
                  <a:txBody>
                    <a:bodyPr/>
                    <a:lstStyle/>
                    <a:p>
                      <a:pPr algn="l">
                        <a:spcAft>
                          <a:spcPts val="0"/>
                        </a:spcAft>
                      </a:pP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Diacritical assumptions and Recommendations for immediate monitoring were given by the student after the  examiner’s reminding </a:t>
                      </a:r>
                      <a:endParaRPr lang="ru-RU" sz="10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dirty="0">
                        <a:latin typeface="Times New Roman"/>
                        <a:ea typeface="Times New Roman"/>
                        <a:cs typeface="Times New Roman"/>
                      </a:endParaRPr>
                    </a:p>
                    <a:p>
                      <a:pPr algn="ctr">
                        <a:spcAft>
                          <a:spcPts val="0"/>
                        </a:spcAft>
                      </a:pPr>
                      <a:br>
                        <a:rPr lang="ru-RU" sz="800" dirty="0">
                          <a:latin typeface="Calibri"/>
                          <a:ea typeface="Times New Roman"/>
                          <a:cs typeface="Times New Roman"/>
                        </a:rPr>
                      </a:br>
                      <a:endParaRPr lang="ru-RU" sz="800" dirty="0">
                        <a:latin typeface="Calibri"/>
                        <a:ea typeface="Times New Roman"/>
                        <a:cs typeface="Times New Roman"/>
                      </a:endParaRPr>
                    </a:p>
                    <a:p>
                      <a:pPr algn="ctr">
                        <a:spcAft>
                          <a:spcPts val="0"/>
                        </a:spcAft>
                      </a:pPr>
                      <a:r>
                        <a:rPr lang="en-US" sz="800" dirty="0">
                          <a:latin typeface="Times New Roman"/>
                          <a:ea typeface="Times New Roman"/>
                          <a:cs typeface="Times New Roman"/>
                        </a:rPr>
                        <a:t>Yes</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80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800" dirty="0">
                        <a:latin typeface="Times New Roman"/>
                        <a:ea typeface="Times New Roman"/>
                        <a:cs typeface="Times New Roman"/>
                      </a:endParaRPr>
                    </a:p>
                    <a:p>
                      <a:pPr algn="ctr">
                        <a:spcAft>
                          <a:spcPts val="0"/>
                        </a:spcAft>
                      </a:pPr>
                      <a:br>
                        <a:rPr lang="ru-RU" sz="800" dirty="0">
                          <a:latin typeface="Calibri"/>
                          <a:ea typeface="Times New Roman"/>
                          <a:cs typeface="Times New Roman"/>
                        </a:rPr>
                      </a:br>
                      <a:endParaRPr lang="ru-RU" sz="800" dirty="0">
                        <a:latin typeface="Calibri"/>
                        <a:ea typeface="Times New Roman"/>
                        <a:cs typeface="Times New Roman"/>
                      </a:endParaRPr>
                    </a:p>
                    <a:p>
                      <a:pPr algn="ctr">
                        <a:spcAft>
                          <a:spcPts val="0"/>
                        </a:spcAft>
                      </a:pPr>
                      <a:r>
                        <a:rPr lang="en-US" sz="800" dirty="0">
                          <a:latin typeface="Times New Roman"/>
                          <a:ea typeface="Times New Roman"/>
                          <a:cs typeface="Times New Roman"/>
                        </a:rPr>
                        <a:t>No</a:t>
                      </a:r>
                      <a:endParaRPr lang="ru-RU" sz="800" dirty="0">
                        <a:latin typeface="Times New Roman"/>
                        <a:ea typeface="Times New Roman"/>
                        <a:cs typeface="Times New Roman"/>
                      </a:endParaRPr>
                    </a:p>
                  </a:txBody>
                  <a:tcPr marL="59264" marR="592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4110" name="Прямоугольник 2"/>
          <p:cNvSpPr>
            <a:spLocks noChangeArrowheads="1"/>
          </p:cNvSpPr>
          <p:nvPr/>
        </p:nvSpPr>
        <p:spPr bwMode="auto">
          <a:xfrm>
            <a:off x="6000760" y="5643578"/>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9" name="Rectangle 13"/>
          <p:cNvSpPr>
            <a:spLocks noChangeArrowheads="1"/>
          </p:cNvSpPr>
          <p:nvPr/>
        </p:nvSpPr>
        <p:spPr bwMode="auto">
          <a:xfrm>
            <a:off x="7858148" y="5072074"/>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8" name="Rectangle 12"/>
          <p:cNvSpPr>
            <a:spLocks noChangeArrowheads="1"/>
          </p:cNvSpPr>
          <p:nvPr/>
        </p:nvSpPr>
        <p:spPr bwMode="auto">
          <a:xfrm>
            <a:off x="6000760" y="5072074"/>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7" name="Rectangle 11"/>
          <p:cNvSpPr>
            <a:spLocks noChangeArrowheads="1"/>
          </p:cNvSpPr>
          <p:nvPr/>
        </p:nvSpPr>
        <p:spPr bwMode="auto">
          <a:xfrm>
            <a:off x="7858148" y="4572008"/>
            <a:ext cx="263525" cy="127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6" name="Rectangle 10"/>
          <p:cNvSpPr>
            <a:spLocks noChangeArrowheads="1"/>
          </p:cNvSpPr>
          <p:nvPr/>
        </p:nvSpPr>
        <p:spPr bwMode="auto">
          <a:xfrm rot="10800000">
            <a:off x="6000760" y="4572008"/>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5" name="Rectangle 9"/>
          <p:cNvSpPr>
            <a:spLocks noChangeArrowheads="1"/>
          </p:cNvSpPr>
          <p:nvPr/>
        </p:nvSpPr>
        <p:spPr bwMode="auto">
          <a:xfrm rot="10800000">
            <a:off x="7858148" y="4071942"/>
            <a:ext cx="274638"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4" name="Rectangle 8"/>
          <p:cNvSpPr>
            <a:spLocks noChangeArrowheads="1"/>
          </p:cNvSpPr>
          <p:nvPr/>
        </p:nvSpPr>
        <p:spPr bwMode="auto">
          <a:xfrm>
            <a:off x="6929454" y="407194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3" name="Rectangle 7"/>
          <p:cNvSpPr>
            <a:spLocks noChangeArrowheads="1"/>
          </p:cNvSpPr>
          <p:nvPr/>
        </p:nvSpPr>
        <p:spPr bwMode="auto">
          <a:xfrm rot="10800000">
            <a:off x="6000760" y="407194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2" name="Rectangle 6"/>
          <p:cNvSpPr>
            <a:spLocks noChangeArrowheads="1"/>
          </p:cNvSpPr>
          <p:nvPr/>
        </p:nvSpPr>
        <p:spPr bwMode="auto">
          <a:xfrm rot="10800000">
            <a:off x="7858148" y="300037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0" name="Rectangle 4"/>
          <p:cNvSpPr>
            <a:spLocks noChangeArrowheads="1"/>
          </p:cNvSpPr>
          <p:nvPr/>
        </p:nvSpPr>
        <p:spPr bwMode="auto">
          <a:xfrm rot="10800000">
            <a:off x="6000760" y="300037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101" name="Rectangle 5"/>
          <p:cNvSpPr>
            <a:spLocks noChangeArrowheads="1"/>
          </p:cNvSpPr>
          <p:nvPr/>
        </p:nvSpPr>
        <p:spPr bwMode="auto">
          <a:xfrm rot="10800000">
            <a:off x="7858148" y="2000240"/>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dirty="0"/>
          </a:p>
        </p:txBody>
      </p:sp>
      <p:sp>
        <p:nvSpPr>
          <p:cNvPr id="4098" name="Rectangle 2"/>
          <p:cNvSpPr>
            <a:spLocks noChangeArrowheads="1"/>
          </p:cNvSpPr>
          <p:nvPr/>
        </p:nvSpPr>
        <p:spPr bwMode="auto">
          <a:xfrm rot="10800000">
            <a:off x="6000760" y="2000240"/>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099" name="Прямоугольник 65"/>
          <p:cNvSpPr>
            <a:spLocks noChangeArrowheads="1"/>
          </p:cNvSpPr>
          <p:nvPr/>
        </p:nvSpPr>
        <p:spPr bwMode="auto">
          <a:xfrm>
            <a:off x="7858148" y="2500306"/>
            <a:ext cx="263525" cy="10953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4097" name="Прямоугольник 66"/>
          <p:cNvSpPr>
            <a:spLocks noChangeArrowheads="1"/>
          </p:cNvSpPr>
          <p:nvPr/>
        </p:nvSpPr>
        <p:spPr bwMode="auto">
          <a:xfrm>
            <a:off x="6000760" y="2500306"/>
            <a:ext cx="263525" cy="10953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21" name="Прямоугольник 2"/>
          <p:cNvSpPr>
            <a:spLocks noChangeArrowheads="1"/>
          </p:cNvSpPr>
          <p:nvPr/>
        </p:nvSpPr>
        <p:spPr bwMode="auto">
          <a:xfrm>
            <a:off x="7858148" y="571501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1"/>
          <p:cNvSpPr>
            <a:spLocks noGrp="1"/>
          </p:cNvSpPr>
          <p:nvPr>
            <p:ph type="ftr" sz="quarter" idx="11"/>
          </p:nvPr>
        </p:nvSpPr>
        <p:spPr bwMode="auto">
          <a:noFill/>
          <a:ln>
            <a:miter lim="800000"/>
            <a:headEnd/>
            <a:tailEnd/>
          </a:ln>
        </p:spPr>
        <p:txBody>
          <a:bodyPr wrap="square" numCol="1" anchor="t" anchorCtr="0" compatLnSpc="1">
            <a:prstTxWarp prst="textNoShape">
              <a:avLst/>
            </a:prstTxWarp>
          </a:bodyPr>
          <a:lstStyle/>
          <a:p>
            <a:pPr eaLnBrk="0" fontAlgn="base" hangingPunct="0">
              <a:spcBef>
                <a:spcPct val="0"/>
              </a:spcBef>
              <a:spcAft>
                <a:spcPct val="0"/>
              </a:spcAft>
              <a:buSzPct val="100000"/>
            </a:pPr>
            <a:r>
              <a:rPr lang="fr-FR" altLang="ru-RU">
                <a:solidFill>
                  <a:srgbClr val="000000"/>
                </a:solidFill>
                <a:latin typeface="Tahoma" pitchFamily="34" charset="0"/>
                <a:cs typeface="Arial" charset="0"/>
              </a:rPr>
              <a:t>Ну В. Ву - 2016</a:t>
            </a:r>
          </a:p>
        </p:txBody>
      </p:sp>
      <p:sp>
        <p:nvSpPr>
          <p:cNvPr id="22532" name="TextBox 1"/>
          <p:cNvSpPr txBox="1">
            <a:spLocks noChangeArrowheads="1"/>
          </p:cNvSpPr>
          <p:nvPr/>
        </p:nvSpPr>
        <p:spPr bwMode="auto">
          <a:xfrm>
            <a:off x="1763713" y="44450"/>
            <a:ext cx="6696075" cy="457200"/>
          </a:xfrm>
          <a:prstGeom prst="rect">
            <a:avLst/>
          </a:prstGeom>
          <a:noFill/>
          <a:ln w="9525">
            <a:noFill/>
            <a:miter lim="800000"/>
            <a:headEnd/>
            <a:tailEnd/>
          </a:ln>
        </p:spPr>
        <p:txBody>
          <a:bodyPr>
            <a:spAutoFit/>
          </a:bodyPr>
          <a:lstStyle/>
          <a:p>
            <a:r>
              <a:rPr lang="en-US" altLang="fr-FR" sz="2400"/>
              <a:t>Communication  skills checklist</a:t>
            </a:r>
            <a:endParaRPr lang="en-US" altLang="fr-FR" sz="2400">
              <a:latin typeface="Tahoma" pitchFamily="34" charset="0"/>
            </a:endParaRPr>
          </a:p>
        </p:txBody>
      </p:sp>
      <p:sp>
        <p:nvSpPr>
          <p:cNvPr id="3090" name="Прямоугольник 70"/>
          <p:cNvSpPr>
            <a:spLocks noChangeArrowheads="1"/>
          </p:cNvSpPr>
          <p:nvPr/>
        </p:nvSpPr>
        <p:spPr bwMode="auto">
          <a:xfrm>
            <a:off x="7215206" y="321468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85" name="Rectangle 13"/>
          <p:cNvSpPr>
            <a:spLocks noChangeArrowheads="1"/>
          </p:cNvSpPr>
          <p:nvPr/>
        </p:nvSpPr>
        <p:spPr bwMode="auto">
          <a:xfrm>
            <a:off x="7215206" y="321468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82" name="Rectangle 10"/>
          <p:cNvSpPr>
            <a:spLocks noChangeArrowheads="1"/>
          </p:cNvSpPr>
          <p:nvPr/>
        </p:nvSpPr>
        <p:spPr bwMode="auto">
          <a:xfrm>
            <a:off x="6286512" y="321468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79" name="Rectangle 7"/>
          <p:cNvSpPr>
            <a:spLocks noChangeArrowheads="1"/>
          </p:cNvSpPr>
          <p:nvPr/>
        </p:nvSpPr>
        <p:spPr bwMode="auto">
          <a:xfrm>
            <a:off x="8001024" y="2357430"/>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graphicFrame>
        <p:nvGraphicFramePr>
          <p:cNvPr id="27" name="Таблица 26"/>
          <p:cNvGraphicFramePr>
            <a:graphicFrameLocks noGrp="1"/>
          </p:cNvGraphicFramePr>
          <p:nvPr/>
        </p:nvGraphicFramePr>
        <p:xfrm>
          <a:off x="571473" y="571483"/>
          <a:ext cx="7929618" cy="5750969"/>
        </p:xfrm>
        <a:graphic>
          <a:graphicData uri="http://schemas.openxmlformats.org/drawingml/2006/table">
            <a:tbl>
              <a:tblPr/>
              <a:tblGrid>
                <a:gridCol w="357780">
                  <a:extLst>
                    <a:ext uri="{9D8B030D-6E8A-4147-A177-3AD203B41FA5}">
                      <a16:colId xmlns:a16="http://schemas.microsoft.com/office/drawing/2014/main" val="20000"/>
                    </a:ext>
                  </a:extLst>
                </a:gridCol>
                <a:gridCol w="5140650">
                  <a:extLst>
                    <a:ext uri="{9D8B030D-6E8A-4147-A177-3AD203B41FA5}">
                      <a16:colId xmlns:a16="http://schemas.microsoft.com/office/drawing/2014/main" val="20001"/>
                    </a:ext>
                  </a:extLst>
                </a:gridCol>
                <a:gridCol w="773242">
                  <a:extLst>
                    <a:ext uri="{9D8B030D-6E8A-4147-A177-3AD203B41FA5}">
                      <a16:colId xmlns:a16="http://schemas.microsoft.com/office/drawing/2014/main" val="20002"/>
                    </a:ext>
                  </a:extLst>
                </a:gridCol>
                <a:gridCol w="968110">
                  <a:extLst>
                    <a:ext uri="{9D8B030D-6E8A-4147-A177-3AD203B41FA5}">
                      <a16:colId xmlns:a16="http://schemas.microsoft.com/office/drawing/2014/main" val="20003"/>
                    </a:ext>
                  </a:extLst>
                </a:gridCol>
                <a:gridCol w="689836">
                  <a:extLst>
                    <a:ext uri="{9D8B030D-6E8A-4147-A177-3AD203B41FA5}">
                      <a16:colId xmlns:a16="http://schemas.microsoft.com/office/drawing/2014/main" val="20004"/>
                    </a:ext>
                  </a:extLst>
                </a:gridCol>
              </a:tblGrid>
              <a:tr h="386386">
                <a:tc gridSpan="5">
                  <a:txBody>
                    <a:bodyPr/>
                    <a:lstStyle/>
                    <a:p>
                      <a:pPr algn="l">
                        <a:spcAft>
                          <a:spcPts val="0"/>
                        </a:spcAft>
                      </a:pPr>
                      <a:r>
                        <a:rPr lang="en-US" sz="1000" dirty="0">
                          <a:latin typeface="Times New Roman"/>
                          <a:ea typeface="Times New Roman"/>
                          <a:cs typeface="Times New Roman"/>
                        </a:rPr>
                        <a:t>For each of the following items, mark in the corresponding box </a:t>
                      </a:r>
                      <a:r>
                        <a:rPr lang="en-US" sz="1000" b="1" dirty="0">
                          <a:latin typeface="Times New Roman"/>
                          <a:ea typeface="Times New Roman"/>
                          <a:cs typeface="Times New Roman"/>
                        </a:rPr>
                        <a:t>(Done - Incorrectly / Incompletely  - Not done)</a:t>
                      </a:r>
                      <a:r>
                        <a:rPr lang="en-US" sz="1000" dirty="0">
                          <a:latin typeface="Times New Roman"/>
                          <a:ea typeface="Times New Roman"/>
                          <a:cs typeface="Times New Roman"/>
                        </a:rPr>
                        <a:t>, the items that the student completed. If you are not sure about the item, indicate this in the part reserved for comments ON THE BACK SIDE and explain why.</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23603">
                <a:tc gridSpan="2">
                  <a:txBody>
                    <a:bodyPr/>
                    <a:lstStyle/>
                    <a:p>
                      <a:pPr algn="l">
                        <a:spcAft>
                          <a:spcPts val="0"/>
                        </a:spcAft>
                      </a:pPr>
                      <a:r>
                        <a:rPr lang="ru-RU" sz="1000" dirty="0">
                          <a:latin typeface="Times New Roman"/>
                          <a:ea typeface="Times New Roman"/>
                          <a:cs typeface="Times New Roman"/>
                        </a:rPr>
                        <a:t>С</a:t>
                      </a:r>
                      <a:r>
                        <a:rPr lang="en-US" sz="1000" dirty="0">
                          <a:latin typeface="Times New Roman"/>
                          <a:ea typeface="Times New Roman"/>
                          <a:cs typeface="Times New Roman"/>
                        </a:rPr>
                        <a:t>.    </a:t>
                      </a:r>
                      <a:r>
                        <a:rPr lang="en-US" sz="1000" b="1" dirty="0">
                          <a:latin typeface="Times New Roman"/>
                          <a:ea typeface="Times New Roman"/>
                          <a:cs typeface="Times New Roman"/>
                        </a:rPr>
                        <a:t> </a:t>
                      </a:r>
                      <a:r>
                        <a:rPr lang="en-US" sz="1000" dirty="0">
                          <a:latin typeface="Times New Roman"/>
                          <a:ea typeface="Times New Roman"/>
                          <a:cs typeface="Times New Roman"/>
                        </a:rPr>
                        <a:t> </a:t>
                      </a:r>
                      <a:r>
                        <a:rPr lang="en-US" sz="1000" b="1" dirty="0">
                          <a:latin typeface="Times New Roman"/>
                          <a:ea typeface="Times New Roman"/>
                          <a:cs typeface="Times New Roman"/>
                        </a:rPr>
                        <a:t>COMMUNICATION AND INTERPERSONAL RELATIONSHIPS:</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l">
                        <a:spcAft>
                          <a:spcPts val="0"/>
                        </a:spcAft>
                      </a:pPr>
                      <a:r>
                        <a:rPr lang="en-US" sz="1000" b="1">
                          <a:latin typeface="Times New Roman"/>
                          <a:ea typeface="Times New Roman"/>
                          <a:cs typeface="Times New Roman"/>
                        </a:rPr>
                        <a:t>Done</a:t>
                      </a:r>
                      <a:r>
                        <a:rPr lang="en-US" sz="1000">
                          <a:latin typeface="Times New Roman"/>
                          <a:ea typeface="Times New Roman"/>
                          <a:cs typeface="Times New Roman"/>
                        </a:rPr>
                        <a:t> </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1">
                          <a:latin typeface="Times New Roman"/>
                          <a:ea typeface="Times New Roman"/>
                          <a:cs typeface="Times New Roman"/>
                        </a:rPr>
                        <a:t>Incorrectly / Incompletely</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1">
                          <a:latin typeface="Times New Roman"/>
                          <a:ea typeface="Times New Roman"/>
                          <a:cs typeface="Times New Roman"/>
                        </a:rPr>
                        <a:t>Not done</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2103">
                <a:tc gridSpan="2">
                  <a:txBody>
                    <a:bodyPr/>
                    <a:lstStyle/>
                    <a:p>
                      <a:pPr algn="l">
                        <a:spcAft>
                          <a:spcPts val="0"/>
                        </a:spcAft>
                      </a:pPr>
                      <a:r>
                        <a:rPr lang="en-US" sz="1000" b="1">
                          <a:latin typeface="Times New Roman"/>
                          <a:ea typeface="Times New Roman"/>
                          <a:cs typeface="Times New Roman"/>
                        </a:rPr>
                        <a:t>At the beginning of the interview, the student:</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ru-RU"/>
                    </a:p>
                  </a:txBody>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2"/>
                  </a:ext>
                </a:extLst>
              </a:tr>
              <a:tr h="590140">
                <a:tc>
                  <a:txBody>
                    <a:bodyPr/>
                    <a:lstStyle/>
                    <a:p>
                      <a:pPr algn="l">
                        <a:spcAft>
                          <a:spcPts val="0"/>
                        </a:spcAft>
                      </a:pPr>
                      <a:r>
                        <a:rPr lang="ru-RU" sz="1000">
                          <a:latin typeface="Times New Roman"/>
                          <a:ea typeface="Times New Roman"/>
                          <a:cs typeface="Times New Roman"/>
                        </a:rPr>
                        <a:t>1</a:t>
                      </a: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1 Sees the patient adequately: greets him, mentioned him by name, presents himself, telling  that (he is a student of the Medical Department  (3 elements (2 points), 1 or 2 elements (1 point))</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a:latin typeface="Times New Roman"/>
                        <a:ea typeface="Times New Roman"/>
                        <a:cs typeface="Times New Roman"/>
                      </a:endParaRPr>
                    </a:p>
                    <a:p>
                      <a:pPr algn="ctr">
                        <a:spcAft>
                          <a:spcPts val="0"/>
                        </a:spcAft>
                      </a:pPr>
                      <a:br>
                        <a:rPr lang="ru-RU" sz="1000">
                          <a:latin typeface="Calibri"/>
                          <a:ea typeface="Times New Roman"/>
                          <a:cs typeface="Times New Roman"/>
                        </a:rPr>
                      </a:br>
                      <a:r>
                        <a:rPr lang="en-US" sz="1000">
                          <a:latin typeface="Times New Roman"/>
                          <a:ea typeface="Times New Roman"/>
                          <a:cs typeface="Times New Roman"/>
                        </a:rPr>
                        <a:t>2</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a:latin typeface="Times New Roman"/>
                        <a:ea typeface="Times New Roman"/>
                        <a:cs typeface="Times New Roman"/>
                      </a:endParaRPr>
                    </a:p>
                    <a:p>
                      <a:pPr algn="ctr">
                        <a:spcAft>
                          <a:spcPts val="0"/>
                        </a:spcAft>
                      </a:pPr>
                      <a:br>
                        <a:rPr lang="ru-RU" sz="1000">
                          <a:latin typeface="Calibri"/>
                          <a:ea typeface="Times New Roman"/>
                          <a:cs typeface="Times New Roman"/>
                        </a:rPr>
                      </a:br>
                      <a:r>
                        <a:rPr lang="en-US" sz="1000">
                          <a:latin typeface="Times New Roman"/>
                          <a:ea typeface="Times New Roman"/>
                          <a:cs typeface="Times New Roman"/>
                        </a:rPr>
                        <a:t>1</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endParaRPr lang="en-US" sz="1000">
                        <a:latin typeface="Times New Roman"/>
                        <a:ea typeface="Times New Roman"/>
                        <a:cs typeface="Times New Roman"/>
                      </a:endParaRPr>
                    </a:p>
                    <a:p>
                      <a:pPr algn="ctr">
                        <a:spcAft>
                          <a:spcPts val="0"/>
                        </a:spcAft>
                      </a:pPr>
                      <a:br>
                        <a:rPr lang="ru-RU" sz="1000">
                          <a:latin typeface="Calibri"/>
                          <a:ea typeface="Times New Roman"/>
                          <a:cs typeface="Times New Roman"/>
                        </a:rPr>
                      </a:br>
                      <a:r>
                        <a:rPr lang="en-US" sz="1000">
                          <a:latin typeface="Times New Roman"/>
                          <a:ea typeface="Times New Roman"/>
                          <a:cs typeface="Times New Roman"/>
                        </a:rPr>
                        <a:t>0</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5500">
                <a:tc>
                  <a:txBody>
                    <a:bodyPr/>
                    <a:lstStyle/>
                    <a:p>
                      <a:pPr algn="l">
                        <a:spcAft>
                          <a:spcPts val="0"/>
                        </a:spcAft>
                      </a:pPr>
                      <a:r>
                        <a:rPr lang="ru-RU" sz="1000">
                          <a:latin typeface="Times New Roman"/>
                          <a:ea typeface="Times New Roman"/>
                          <a:cs typeface="Times New Roman"/>
                        </a:rPr>
                        <a:t>2</a:t>
                      </a: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Falls into a talk with the first open question: “I'm listening to you; What can I do for you?; What happened to you?; Why did you come for an advisory?”</a:t>
                      </a:r>
                      <a:endParaRPr lang="ru-RU" sz="1000" dirty="0">
                        <a:latin typeface="Times New Roman"/>
                        <a:ea typeface="Times New Roman"/>
                        <a:cs typeface="Times New Roman"/>
                      </a:endParaRPr>
                    </a:p>
                    <a:p>
                      <a:pPr algn="l">
                        <a:spcAft>
                          <a:spcPts val="0"/>
                        </a:spcAft>
                      </a:pPr>
                      <a:r>
                        <a:rPr lang="en-US" sz="1000" dirty="0">
                          <a:latin typeface="Times New Roman"/>
                          <a:ea typeface="Times New Roman"/>
                          <a:cs typeface="Times New Roman"/>
                        </a:rPr>
                        <a:t>For items 3 to 5, specify whether they were completed. </a:t>
                      </a:r>
                      <a:endParaRPr lang="ru-RU" sz="1000" dirty="0">
                        <a:latin typeface="Times New Roman"/>
                        <a:ea typeface="Times New Roman"/>
                        <a:cs typeface="Times New Roman"/>
                      </a:endParaRPr>
                    </a:p>
                    <a:p>
                      <a:pPr algn="l">
                        <a:spcAft>
                          <a:spcPts val="0"/>
                        </a:spcAft>
                      </a:pPr>
                      <a:r>
                        <a:rPr lang="en-US" sz="1000" dirty="0">
                          <a:latin typeface="Times New Roman"/>
                          <a:ea typeface="Times New Roman"/>
                          <a:cs typeface="Times New Roman"/>
                        </a:rPr>
                        <a:t>Regularly (2 points). Very little (1 point). Not at all (0 points)</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a:latin typeface="Times New Roman"/>
                        <a:ea typeface="Times New Roman"/>
                        <a:cs typeface="Times New Roman"/>
                      </a:endParaRPr>
                    </a:p>
                    <a:p>
                      <a:pPr algn="ctr">
                        <a:spcAft>
                          <a:spcPts val="0"/>
                        </a:spcAft>
                      </a:pPr>
                      <a:br>
                        <a:rPr lang="ru-RU" sz="1000">
                          <a:latin typeface="Calibri"/>
                          <a:ea typeface="Times New Roman"/>
                          <a:cs typeface="Times New Roman"/>
                        </a:rPr>
                      </a:br>
                      <a:r>
                        <a:rPr lang="en-US" sz="1000">
                          <a:latin typeface="Times New Roman"/>
                          <a:ea typeface="Times New Roman"/>
                          <a:cs typeface="Times New Roman"/>
                        </a:rPr>
                        <a:t>2</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     </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p>
                      <a:pPr algn="ctr">
                        <a:spcAft>
                          <a:spcPts val="0"/>
                        </a:spcAft>
                      </a:pPr>
                      <a:br>
                        <a:rPr lang="ru-RU" sz="1000">
                          <a:latin typeface="Calibri"/>
                          <a:ea typeface="Times New Roman"/>
                          <a:cs typeface="Times New Roman"/>
                        </a:rPr>
                      </a:br>
                      <a:r>
                        <a:rPr lang="en-US" sz="1000">
                          <a:latin typeface="Times New Roman"/>
                          <a:ea typeface="Times New Roman"/>
                          <a:cs typeface="Times New Roman"/>
                        </a:rPr>
                        <a:t>0</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7817">
                <a:tc gridSpan="2">
                  <a:txBody>
                    <a:bodyPr/>
                    <a:lstStyle/>
                    <a:p>
                      <a:pPr algn="l">
                        <a:spcAft>
                          <a:spcPts val="0"/>
                        </a:spcAft>
                      </a:pPr>
                      <a:r>
                        <a:rPr lang="en-US" sz="1000" b="1" dirty="0">
                          <a:latin typeface="Times New Roman"/>
                          <a:ea typeface="Times New Roman"/>
                          <a:cs typeface="Times New Roman"/>
                        </a:rPr>
                        <a:t>During the interview and physical examination, the student:</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ru-RU"/>
                    </a:p>
                  </a:txBody>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5"/>
                  </a:ext>
                </a:extLst>
              </a:tr>
              <a:tr h="329716">
                <a:tc>
                  <a:txBody>
                    <a:bodyPr/>
                    <a:lstStyle/>
                    <a:p>
                      <a:pPr algn="l">
                        <a:spcAft>
                          <a:spcPts val="0"/>
                        </a:spcAft>
                      </a:pPr>
                      <a:r>
                        <a:rPr lang="en-US" sz="1000">
                          <a:latin typeface="Times New Roman"/>
                          <a:ea typeface="Times New Roman"/>
                          <a:cs typeface="Times New Roman"/>
                        </a:rPr>
                        <a:t>3</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Uses plain language, without </a:t>
                      </a:r>
                      <a:r>
                        <a:rPr lang="en-US" sz="1000" dirty="0" err="1">
                          <a:latin typeface="Times New Roman"/>
                          <a:ea typeface="Times New Roman"/>
                          <a:cs typeface="Times New Roman"/>
                        </a:rPr>
                        <a:t>medispeak</a:t>
                      </a:r>
                      <a:r>
                        <a:rPr lang="en-US" sz="1000" dirty="0">
                          <a:latin typeface="Times New Roman"/>
                          <a:ea typeface="Times New Roman"/>
                          <a:cs typeface="Times New Roman"/>
                        </a:rPr>
                        <a:t> </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dirty="0">
                        <a:latin typeface="Times New Roman"/>
                        <a:ea typeface="Times New Roman"/>
                        <a:cs typeface="Times New Roman"/>
                      </a:endParaRPr>
                    </a:p>
                    <a:p>
                      <a:pPr algn="ctr">
                        <a:spcAft>
                          <a:spcPts val="0"/>
                        </a:spcAft>
                      </a:pPr>
                      <a:endParaRPr lang="ru-RU" sz="1000" dirty="0">
                        <a:latin typeface="Times New Roman"/>
                        <a:ea typeface="Times New Roman"/>
                        <a:cs typeface="Times New Roman"/>
                      </a:endParaRPr>
                    </a:p>
                    <a:p>
                      <a:pPr algn="ctr">
                        <a:spcAft>
                          <a:spcPts val="0"/>
                        </a:spcAft>
                      </a:pPr>
                      <a:r>
                        <a:rPr lang="en-US" sz="1000" dirty="0">
                          <a:latin typeface="Times New Roman"/>
                          <a:ea typeface="Times New Roman"/>
                          <a:cs typeface="Times New Roman"/>
                        </a:rPr>
                        <a:t>2</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dirty="0">
                        <a:latin typeface="Times New Roman"/>
                        <a:ea typeface="Times New Roman"/>
                        <a:cs typeface="Times New Roman"/>
                      </a:endParaRPr>
                    </a:p>
                    <a:p>
                      <a:pPr algn="ctr">
                        <a:spcAft>
                          <a:spcPts val="0"/>
                        </a:spcAft>
                      </a:pPr>
                      <a:endParaRPr lang="ru-RU" sz="1000" dirty="0">
                        <a:latin typeface="Times New Roman"/>
                        <a:ea typeface="Times New Roman"/>
                        <a:cs typeface="Times New Roman"/>
                      </a:endParaRPr>
                    </a:p>
                    <a:p>
                      <a:pPr algn="ctr">
                        <a:spcAft>
                          <a:spcPts val="0"/>
                        </a:spcAft>
                      </a:pPr>
                      <a:r>
                        <a:rPr lang="en-US" sz="1000" dirty="0">
                          <a:latin typeface="Times New Roman"/>
                          <a:ea typeface="Times New Roman"/>
                          <a:cs typeface="Times New Roman"/>
                        </a:rPr>
                        <a:t>1</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endParaRPr lang="en-US" sz="1000" dirty="0">
                        <a:latin typeface="Times New Roman"/>
                        <a:ea typeface="Times New Roman"/>
                        <a:cs typeface="Times New Roman"/>
                      </a:endParaRPr>
                    </a:p>
                    <a:p>
                      <a:pPr algn="ctr">
                        <a:spcAft>
                          <a:spcPts val="0"/>
                        </a:spcAft>
                      </a:pPr>
                      <a:endParaRPr lang="ru-RU" sz="1000" dirty="0">
                        <a:latin typeface="Times New Roman"/>
                        <a:ea typeface="Times New Roman"/>
                        <a:cs typeface="Times New Roman"/>
                      </a:endParaRPr>
                    </a:p>
                    <a:p>
                      <a:pPr algn="ctr">
                        <a:spcAft>
                          <a:spcPts val="0"/>
                        </a:spcAft>
                      </a:pPr>
                      <a:r>
                        <a:rPr lang="en-US" sz="1000" dirty="0">
                          <a:latin typeface="Times New Roman"/>
                          <a:ea typeface="Times New Roman"/>
                          <a:cs typeface="Times New Roman"/>
                        </a:rPr>
                        <a:t>0</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5878">
                <a:tc>
                  <a:txBody>
                    <a:bodyPr/>
                    <a:lstStyle/>
                    <a:p>
                      <a:pPr algn="l">
                        <a:spcAft>
                          <a:spcPts val="0"/>
                        </a:spcAft>
                      </a:pPr>
                      <a:r>
                        <a:rPr lang="ru-RU" sz="1000">
                          <a:latin typeface="Times New Roman"/>
                          <a:ea typeface="Times New Roman"/>
                          <a:cs typeface="Times New Roman"/>
                        </a:rPr>
                        <a:t>4</a:t>
                      </a: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Behaves properly (personal appearance, politeness, gesticulation) </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dirty="0">
                        <a:latin typeface="Times New Roman"/>
                        <a:ea typeface="Times New Roman"/>
                        <a:cs typeface="Times New Roman"/>
                      </a:endParaRPr>
                    </a:p>
                    <a:p>
                      <a:pPr algn="ctr">
                        <a:spcAft>
                          <a:spcPts val="0"/>
                        </a:spcAft>
                      </a:pPr>
                      <a:endParaRPr lang="ru-RU" sz="1000" dirty="0">
                        <a:latin typeface="Times New Roman"/>
                        <a:ea typeface="Times New Roman"/>
                        <a:cs typeface="Times New Roman"/>
                      </a:endParaRPr>
                    </a:p>
                    <a:p>
                      <a:pPr algn="ctr">
                        <a:spcAft>
                          <a:spcPts val="0"/>
                        </a:spcAft>
                      </a:pPr>
                      <a:r>
                        <a:rPr lang="en-US" sz="1000" dirty="0">
                          <a:latin typeface="Times New Roman"/>
                          <a:ea typeface="Times New Roman"/>
                          <a:cs typeface="Times New Roman"/>
                        </a:rPr>
                        <a:t>2</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dirty="0">
                        <a:latin typeface="Times New Roman"/>
                        <a:ea typeface="Times New Roman"/>
                        <a:cs typeface="Times New Roman"/>
                      </a:endParaRPr>
                    </a:p>
                    <a:p>
                      <a:pPr algn="ctr">
                        <a:spcAft>
                          <a:spcPts val="0"/>
                        </a:spcAft>
                      </a:pPr>
                      <a:endParaRPr lang="ru-RU" sz="1000" dirty="0">
                        <a:latin typeface="Times New Roman"/>
                        <a:ea typeface="Times New Roman"/>
                        <a:cs typeface="Times New Roman"/>
                      </a:endParaRPr>
                    </a:p>
                    <a:p>
                      <a:pPr algn="ctr">
                        <a:spcAft>
                          <a:spcPts val="0"/>
                        </a:spcAft>
                      </a:pPr>
                      <a:r>
                        <a:rPr lang="en-US" sz="1000" dirty="0">
                          <a:latin typeface="Times New Roman"/>
                          <a:ea typeface="Times New Roman"/>
                          <a:cs typeface="Times New Roman"/>
                        </a:rPr>
                        <a:t>1</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endParaRPr lang="en-US" sz="1000" dirty="0">
                        <a:latin typeface="Times New Roman"/>
                        <a:ea typeface="Times New Roman"/>
                        <a:cs typeface="Times New Roman"/>
                      </a:endParaRPr>
                    </a:p>
                    <a:p>
                      <a:pPr algn="ctr">
                        <a:spcAft>
                          <a:spcPts val="0"/>
                        </a:spcAft>
                      </a:pPr>
                      <a:endParaRPr lang="ru-RU" sz="1000" dirty="0">
                        <a:latin typeface="Times New Roman"/>
                        <a:ea typeface="Times New Roman"/>
                        <a:cs typeface="Times New Roman"/>
                      </a:endParaRPr>
                    </a:p>
                    <a:p>
                      <a:pPr algn="ctr">
                        <a:spcAft>
                          <a:spcPts val="0"/>
                        </a:spcAft>
                      </a:pPr>
                      <a:r>
                        <a:rPr lang="en-US" sz="1000" dirty="0">
                          <a:latin typeface="Times New Roman"/>
                          <a:ea typeface="Times New Roman"/>
                          <a:cs typeface="Times New Roman"/>
                        </a:rPr>
                        <a:t>0</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4574">
                <a:tc>
                  <a:txBody>
                    <a:bodyPr/>
                    <a:lstStyle/>
                    <a:p>
                      <a:pPr algn="l">
                        <a:spcAft>
                          <a:spcPts val="0"/>
                        </a:spcAft>
                      </a:pPr>
                      <a:r>
                        <a:rPr lang="ru-RU" sz="1000">
                          <a:latin typeface="Times New Roman"/>
                          <a:ea typeface="Times New Roman"/>
                          <a:cs typeface="Times New Roman"/>
                        </a:rPr>
                        <a:t>5</a:t>
                      </a: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Shows himself attentive to the patient (listens and follows the answers without interrupting him)</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a:latin typeface="Times New Roman"/>
                        <a:ea typeface="Times New Roman"/>
                        <a:cs typeface="Times New Roman"/>
                      </a:endParaRPr>
                    </a:p>
                    <a:p>
                      <a:pPr algn="ctr">
                        <a:spcAft>
                          <a:spcPts val="0"/>
                        </a:spcAft>
                      </a:pPr>
                      <a:br>
                        <a:rPr lang="ru-RU" sz="1000">
                          <a:latin typeface="Calibri"/>
                          <a:ea typeface="Times New Roman"/>
                          <a:cs typeface="Times New Roman"/>
                        </a:rPr>
                      </a:br>
                      <a:r>
                        <a:rPr lang="en-US" sz="1000">
                          <a:latin typeface="Times New Roman"/>
                          <a:ea typeface="Times New Roman"/>
                          <a:cs typeface="Times New Roman"/>
                        </a:rPr>
                        <a:t>2</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a:latin typeface="Times New Roman"/>
                        <a:ea typeface="Times New Roman"/>
                        <a:cs typeface="Times New Roman"/>
                      </a:endParaRPr>
                    </a:p>
                    <a:p>
                      <a:pPr algn="ctr">
                        <a:spcAft>
                          <a:spcPts val="0"/>
                        </a:spcAft>
                      </a:pPr>
                      <a:br>
                        <a:rPr lang="ru-RU" sz="1000">
                          <a:latin typeface="Calibri"/>
                          <a:ea typeface="Times New Roman"/>
                          <a:cs typeface="Times New Roman"/>
                        </a:rPr>
                      </a:br>
                      <a:r>
                        <a:rPr lang="en-US" sz="1000">
                          <a:latin typeface="Times New Roman"/>
                          <a:ea typeface="Times New Roman"/>
                          <a:cs typeface="Times New Roman"/>
                        </a:rPr>
                        <a:t>1</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endParaRPr lang="en-US" sz="1000" dirty="0">
                        <a:latin typeface="Times New Roman"/>
                        <a:ea typeface="Times New Roman"/>
                        <a:cs typeface="Times New Roman"/>
                      </a:endParaRPr>
                    </a:p>
                    <a:p>
                      <a:pPr algn="ctr">
                        <a:spcAft>
                          <a:spcPts val="0"/>
                        </a:spcAft>
                      </a:pPr>
                      <a:endParaRPr lang="ru-RU" sz="1000" dirty="0">
                        <a:latin typeface="Times New Roman"/>
                        <a:ea typeface="Times New Roman"/>
                        <a:cs typeface="Times New Roman"/>
                      </a:endParaRPr>
                    </a:p>
                    <a:p>
                      <a:pPr algn="ctr">
                        <a:spcAft>
                          <a:spcPts val="0"/>
                        </a:spcAft>
                      </a:pPr>
                      <a:r>
                        <a:rPr lang="en-US" sz="1000" dirty="0">
                          <a:latin typeface="Times New Roman"/>
                          <a:ea typeface="Times New Roman"/>
                          <a:cs typeface="Times New Roman"/>
                        </a:rPr>
                        <a:t>0</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9096">
                <a:tc gridSpan="2">
                  <a:txBody>
                    <a:bodyPr/>
                    <a:lstStyle/>
                    <a:p>
                      <a:pPr algn="l">
                        <a:spcAft>
                          <a:spcPts val="0"/>
                        </a:spcAft>
                      </a:pPr>
                      <a:r>
                        <a:rPr lang="en-US" sz="1000" b="1" dirty="0">
                          <a:latin typeface="Times New Roman"/>
                          <a:ea typeface="Times New Roman"/>
                          <a:cs typeface="Times New Roman"/>
                        </a:rPr>
                        <a:t>At the end of the interview the student:</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ru-RU"/>
                    </a:p>
                  </a:txBody>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9"/>
                  </a:ext>
                </a:extLst>
              </a:tr>
              <a:tr h="329716">
                <a:tc>
                  <a:txBody>
                    <a:bodyPr/>
                    <a:lstStyle/>
                    <a:p>
                      <a:pPr algn="l">
                        <a:spcAft>
                          <a:spcPts val="0"/>
                        </a:spcAft>
                      </a:pPr>
                      <a:r>
                        <a:rPr lang="ru-RU" sz="1000">
                          <a:latin typeface="Times New Roman"/>
                          <a:ea typeface="Times New Roman"/>
                          <a:cs typeface="Times New Roman"/>
                        </a:rPr>
                        <a:t>6</a:t>
                      </a: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Draw out of a preliminary diagnosis in layman’s terms </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a:latin typeface="Times New Roman"/>
                        <a:ea typeface="Times New Roman"/>
                        <a:cs typeface="Times New Roman"/>
                      </a:endParaRPr>
                    </a:p>
                    <a:p>
                      <a:pPr algn="ctr">
                        <a:spcAft>
                          <a:spcPts val="0"/>
                        </a:spcAft>
                      </a:pPr>
                      <a:r>
                        <a:rPr lang="en-US" sz="1000">
                          <a:latin typeface="Times New Roman"/>
                          <a:ea typeface="Times New Roman"/>
                          <a:cs typeface="Times New Roman"/>
                        </a:rPr>
                        <a:t>2</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     </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p>
                      <a:pPr algn="ctr">
                        <a:spcAft>
                          <a:spcPts val="0"/>
                        </a:spcAft>
                      </a:pPr>
                      <a:r>
                        <a:rPr lang="en-US" sz="1000">
                          <a:latin typeface="Times New Roman"/>
                          <a:ea typeface="Times New Roman"/>
                          <a:cs typeface="Times New Roman"/>
                        </a:rPr>
                        <a:t>0</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05878">
                <a:tc>
                  <a:txBody>
                    <a:bodyPr/>
                    <a:lstStyle/>
                    <a:p>
                      <a:pPr algn="l">
                        <a:spcAft>
                          <a:spcPts val="0"/>
                        </a:spcAft>
                      </a:pPr>
                      <a:r>
                        <a:rPr lang="ru-RU" sz="1000">
                          <a:latin typeface="Times New Roman"/>
                          <a:ea typeface="Times New Roman"/>
                          <a:cs typeface="Times New Roman"/>
                        </a:rPr>
                        <a:t>7</a:t>
                      </a: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Puts wise about further actions (demand for examination, treatment, etc.) in understandable terms</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a:latin typeface="Times New Roman"/>
                        <a:ea typeface="Times New Roman"/>
                        <a:cs typeface="Times New Roman"/>
                      </a:endParaRPr>
                    </a:p>
                    <a:p>
                      <a:pPr algn="ctr">
                        <a:spcAft>
                          <a:spcPts val="0"/>
                        </a:spcAft>
                      </a:pPr>
                      <a:r>
                        <a:rPr lang="en-US" sz="1000">
                          <a:latin typeface="Times New Roman"/>
                          <a:ea typeface="Times New Roman"/>
                          <a:cs typeface="Times New Roman"/>
                        </a:rPr>
                        <a:t>2</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     </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p>
                      <a:pPr algn="ctr">
                        <a:spcAft>
                          <a:spcPts val="0"/>
                        </a:spcAft>
                      </a:pPr>
                      <a:r>
                        <a:rPr lang="en-US" sz="1000">
                          <a:latin typeface="Times New Roman"/>
                          <a:ea typeface="Times New Roman"/>
                          <a:cs typeface="Times New Roman"/>
                        </a:rPr>
                        <a:t>0</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05878">
                <a:tc>
                  <a:txBody>
                    <a:bodyPr/>
                    <a:lstStyle/>
                    <a:p>
                      <a:pPr algn="l">
                        <a:spcAft>
                          <a:spcPts val="0"/>
                        </a:spcAft>
                      </a:pPr>
                      <a:r>
                        <a:rPr lang="ru-RU" sz="1000">
                          <a:latin typeface="Times New Roman"/>
                          <a:ea typeface="Times New Roman"/>
                          <a:cs typeface="Times New Roman"/>
                        </a:rPr>
                        <a:t>8</a:t>
                      </a: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latin typeface="Times New Roman"/>
                          <a:ea typeface="Times New Roman"/>
                          <a:cs typeface="Times New Roman"/>
                        </a:rPr>
                        <a:t>Asks the patient if she has any questions or other problems he would like to talk about.</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00" dirty="0">
                        <a:latin typeface="Times New Roman"/>
                        <a:ea typeface="Times New Roman"/>
                        <a:cs typeface="Times New Roman"/>
                      </a:endParaRPr>
                    </a:p>
                    <a:p>
                      <a:pPr algn="ctr">
                        <a:spcAft>
                          <a:spcPts val="0"/>
                        </a:spcAft>
                      </a:pPr>
                      <a:r>
                        <a:rPr lang="en-US" sz="1000" dirty="0">
                          <a:latin typeface="Times New Roman"/>
                          <a:ea typeface="Times New Roman"/>
                          <a:cs typeface="Times New Roman"/>
                        </a:rPr>
                        <a:t>2</a:t>
                      </a:r>
                      <a:endParaRPr lang="ru-RU"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latin typeface="Times New Roman"/>
                          <a:ea typeface="Times New Roman"/>
                          <a:cs typeface="Times New Roman"/>
                        </a:rPr>
                        <a:t>     </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a:latin typeface="Times New Roman"/>
                        <a:ea typeface="Times New Roman"/>
                        <a:cs typeface="Times New Roman"/>
                      </a:endParaRPr>
                    </a:p>
                    <a:p>
                      <a:pPr algn="ctr">
                        <a:spcAft>
                          <a:spcPts val="0"/>
                        </a:spcAft>
                      </a:pPr>
                      <a:r>
                        <a:rPr lang="en-US" sz="1000">
                          <a:latin typeface="Times New Roman"/>
                          <a:ea typeface="Times New Roman"/>
                          <a:cs typeface="Times New Roman"/>
                        </a:rPr>
                        <a:t>0</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05878">
                <a:tc gridSpan="2">
                  <a:txBody>
                    <a:bodyPr/>
                    <a:lstStyle/>
                    <a:p>
                      <a:pPr algn="l">
                        <a:spcAft>
                          <a:spcPts val="0"/>
                        </a:spcAft>
                      </a:pPr>
                      <a:r>
                        <a:rPr lang="en-US" sz="1000">
                          <a:latin typeface="Times New Roman"/>
                          <a:ea typeface="Times New Roman"/>
                          <a:cs typeface="Times New Roman"/>
                        </a:rPr>
                        <a:t>Mark the result: Excellent (5 points)b Good (4 points)b Satisfactory (3 points), Insufficient( 2 points), Unacceptable (1 point)</a:t>
                      </a:r>
                      <a:endParaRPr lang="ru-RU"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l">
                        <a:spcAft>
                          <a:spcPts val="0"/>
                        </a:spcAft>
                      </a:pPr>
                      <a:endParaRPr lang="en-US" sz="100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l">
                        <a:spcAft>
                          <a:spcPts val="0"/>
                        </a:spcAft>
                      </a:pPr>
                      <a:endParaRPr lang="en-US" sz="1000" dirty="0">
                        <a:latin typeface="Times New Roman"/>
                        <a:ea typeface="Times New Roman"/>
                        <a:cs typeface="Times New Roman"/>
                      </a:endParaRPr>
                    </a:p>
                  </a:txBody>
                  <a:tcPr marL="49394" marR="493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13"/>
                  </a:ext>
                </a:extLst>
              </a:tr>
            </a:tbl>
          </a:graphicData>
        </a:graphic>
      </p:graphicFrame>
      <p:sp>
        <p:nvSpPr>
          <p:cNvPr id="3108" name="Прямоугольник 72"/>
          <p:cNvSpPr>
            <a:spLocks noChangeArrowheads="1"/>
          </p:cNvSpPr>
          <p:nvPr/>
        </p:nvSpPr>
        <p:spPr bwMode="auto">
          <a:xfrm>
            <a:off x="7143768" y="3214686"/>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11" name="Прямоугольник 93"/>
          <p:cNvSpPr>
            <a:spLocks noChangeArrowheads="1"/>
          </p:cNvSpPr>
          <p:nvPr/>
        </p:nvSpPr>
        <p:spPr bwMode="auto">
          <a:xfrm flipV="1">
            <a:off x="8001024" y="550070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10" name="Прямоугольник 70"/>
          <p:cNvSpPr>
            <a:spLocks noChangeArrowheads="1"/>
          </p:cNvSpPr>
          <p:nvPr/>
        </p:nvSpPr>
        <p:spPr bwMode="auto">
          <a:xfrm>
            <a:off x="6286512" y="2357430"/>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07" name="Rectangle 35"/>
          <p:cNvSpPr>
            <a:spLocks noChangeArrowheads="1"/>
          </p:cNvSpPr>
          <p:nvPr/>
        </p:nvSpPr>
        <p:spPr bwMode="auto">
          <a:xfrm>
            <a:off x="6286512" y="5572140"/>
            <a:ext cx="263525" cy="10953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06" name="Rectangle 34"/>
          <p:cNvSpPr>
            <a:spLocks noChangeArrowheads="1"/>
          </p:cNvSpPr>
          <p:nvPr/>
        </p:nvSpPr>
        <p:spPr bwMode="auto">
          <a:xfrm flipV="1">
            <a:off x="8001024" y="514351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05" name="Rectangle 33"/>
          <p:cNvSpPr>
            <a:spLocks noChangeArrowheads="1"/>
          </p:cNvSpPr>
          <p:nvPr/>
        </p:nvSpPr>
        <p:spPr bwMode="auto">
          <a:xfrm>
            <a:off x="8001024" y="178592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04" name="Rectangle 32"/>
          <p:cNvSpPr>
            <a:spLocks noChangeArrowheads="1"/>
          </p:cNvSpPr>
          <p:nvPr/>
        </p:nvSpPr>
        <p:spPr bwMode="auto">
          <a:xfrm>
            <a:off x="6286512" y="5143512"/>
            <a:ext cx="263525" cy="10953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03" name="Rectangle 31"/>
          <p:cNvSpPr>
            <a:spLocks noChangeArrowheads="1"/>
          </p:cNvSpPr>
          <p:nvPr/>
        </p:nvSpPr>
        <p:spPr bwMode="auto">
          <a:xfrm flipV="1">
            <a:off x="8001024" y="4786322"/>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02" name="Rectangle 30"/>
          <p:cNvSpPr>
            <a:spLocks noChangeArrowheads="1"/>
          </p:cNvSpPr>
          <p:nvPr/>
        </p:nvSpPr>
        <p:spPr bwMode="auto">
          <a:xfrm>
            <a:off x="7143768" y="178592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01" name="Rectangle 29"/>
          <p:cNvSpPr>
            <a:spLocks noChangeArrowheads="1"/>
          </p:cNvSpPr>
          <p:nvPr/>
        </p:nvSpPr>
        <p:spPr bwMode="auto">
          <a:xfrm>
            <a:off x="6286512" y="4786322"/>
            <a:ext cx="263525" cy="10953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100" name="Rectangle 28"/>
          <p:cNvSpPr>
            <a:spLocks noChangeArrowheads="1"/>
          </p:cNvSpPr>
          <p:nvPr/>
        </p:nvSpPr>
        <p:spPr bwMode="auto">
          <a:xfrm flipV="1">
            <a:off x="8001024" y="4143380"/>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99" name="Rectangle 27"/>
          <p:cNvSpPr>
            <a:spLocks noChangeArrowheads="1"/>
          </p:cNvSpPr>
          <p:nvPr/>
        </p:nvSpPr>
        <p:spPr bwMode="auto">
          <a:xfrm>
            <a:off x="6286512" y="1785926"/>
            <a:ext cx="263525" cy="1143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98" name="Rectangle 26"/>
          <p:cNvSpPr>
            <a:spLocks noChangeArrowheads="1"/>
          </p:cNvSpPr>
          <p:nvPr/>
        </p:nvSpPr>
        <p:spPr bwMode="auto">
          <a:xfrm>
            <a:off x="7143768" y="4143380"/>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97" name="Rectangle 25"/>
          <p:cNvSpPr>
            <a:spLocks noChangeArrowheads="1"/>
          </p:cNvSpPr>
          <p:nvPr/>
        </p:nvSpPr>
        <p:spPr bwMode="auto">
          <a:xfrm>
            <a:off x="6286512" y="4143380"/>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96" name="Rectangle 24"/>
          <p:cNvSpPr>
            <a:spLocks noChangeArrowheads="1"/>
          </p:cNvSpPr>
          <p:nvPr/>
        </p:nvSpPr>
        <p:spPr bwMode="auto">
          <a:xfrm>
            <a:off x="8001024" y="3714752"/>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95" name="Rectangle 23"/>
          <p:cNvSpPr>
            <a:spLocks noChangeArrowheads="1"/>
          </p:cNvSpPr>
          <p:nvPr/>
        </p:nvSpPr>
        <p:spPr bwMode="auto">
          <a:xfrm>
            <a:off x="7143768" y="3714752"/>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94" name="Rectangle 22"/>
          <p:cNvSpPr>
            <a:spLocks noChangeArrowheads="1"/>
          </p:cNvSpPr>
          <p:nvPr/>
        </p:nvSpPr>
        <p:spPr bwMode="auto">
          <a:xfrm>
            <a:off x="6286512" y="3714752"/>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
        <p:nvSpPr>
          <p:cNvPr id="3093" name="Rectangle 21"/>
          <p:cNvSpPr>
            <a:spLocks noChangeArrowheads="1"/>
          </p:cNvSpPr>
          <p:nvPr/>
        </p:nvSpPr>
        <p:spPr bwMode="auto">
          <a:xfrm>
            <a:off x="8001024" y="3214686"/>
            <a:ext cx="263525" cy="10953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1723</Words>
  <Application>Microsoft Office PowerPoint</Application>
  <PresentationFormat>Экран (4:3)</PresentationFormat>
  <Paragraphs>361</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Monotype Sorts</vt:lpstr>
      <vt:lpstr>Tahoma</vt:lpstr>
      <vt:lpstr>Times New Roman</vt:lpstr>
      <vt:lpstr>Тема Office</vt:lpstr>
      <vt:lpstr>Презентация PowerPoint</vt:lpstr>
      <vt:lpstr>Презентация PowerPoint</vt:lpstr>
      <vt:lpstr>Презентация PowerPoint</vt:lpstr>
      <vt:lpstr>Презентация PowerPoint</vt:lpstr>
      <vt:lpstr>Scenario for Practical Testing (SP) : Instructions for a Student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Имитируемые/стандартизированные пациенты: использование в обучении и оценке</dc:title>
  <dc:creator>Пользователь Windows</dc:creator>
  <cp:lastModifiedBy>Admin</cp:lastModifiedBy>
  <cp:revision>45</cp:revision>
  <dcterms:created xsi:type="dcterms:W3CDTF">2020-11-17T14:31:01Z</dcterms:created>
  <dcterms:modified xsi:type="dcterms:W3CDTF">2020-11-20T06:28:54Z</dcterms:modified>
</cp:coreProperties>
</file>