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7"/>
  </p:notesMasterIdLst>
  <p:handoutMasterIdLst>
    <p:handoutMasterId r:id="rId48"/>
  </p:handoutMasterIdLst>
  <p:sldIdLst>
    <p:sldId id="302" r:id="rId2"/>
    <p:sldId id="304" r:id="rId3"/>
    <p:sldId id="305" r:id="rId4"/>
    <p:sldId id="306" r:id="rId5"/>
    <p:sldId id="303" r:id="rId6"/>
    <p:sldId id="308" r:id="rId7"/>
    <p:sldId id="309" r:id="rId8"/>
    <p:sldId id="310" r:id="rId9"/>
    <p:sldId id="311" r:id="rId10"/>
    <p:sldId id="312" r:id="rId11"/>
    <p:sldId id="313" r:id="rId12"/>
    <p:sldId id="314" r:id="rId13"/>
    <p:sldId id="315" r:id="rId14"/>
    <p:sldId id="316" r:id="rId15"/>
    <p:sldId id="317" r:id="rId16"/>
    <p:sldId id="318" r:id="rId17"/>
    <p:sldId id="319" r:id="rId18"/>
    <p:sldId id="320" r:id="rId19"/>
    <p:sldId id="321" r:id="rId20"/>
    <p:sldId id="330" r:id="rId21"/>
    <p:sldId id="322" r:id="rId22"/>
    <p:sldId id="323" r:id="rId23"/>
    <p:sldId id="324" r:id="rId24"/>
    <p:sldId id="325" r:id="rId25"/>
    <p:sldId id="326" r:id="rId26"/>
    <p:sldId id="327" r:id="rId27"/>
    <p:sldId id="328" r:id="rId28"/>
    <p:sldId id="331" r:id="rId29"/>
    <p:sldId id="332" r:id="rId30"/>
    <p:sldId id="333" r:id="rId31"/>
    <p:sldId id="334" r:id="rId32"/>
    <p:sldId id="335" r:id="rId33"/>
    <p:sldId id="336" r:id="rId34"/>
    <p:sldId id="337" r:id="rId35"/>
    <p:sldId id="352" r:id="rId36"/>
    <p:sldId id="338" r:id="rId37"/>
    <p:sldId id="339" r:id="rId38"/>
    <p:sldId id="340" r:id="rId39"/>
    <p:sldId id="341" r:id="rId40"/>
    <p:sldId id="342" r:id="rId41"/>
    <p:sldId id="353" r:id="rId42"/>
    <p:sldId id="343" r:id="rId43"/>
    <p:sldId id="344" r:id="rId44"/>
    <p:sldId id="345" r:id="rId45"/>
    <p:sldId id="346" r:id="rId4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4" d="100"/>
          <a:sy n="94" d="100"/>
        </p:scale>
        <p:origin x="-1284" y="17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B2BDA23-DD00-40F2-A916-6B8FD0B26A8B}" type="datetimeFigureOut">
              <a:rPr lang="ru-RU" smtClean="0"/>
              <a:t>18.03.2021</a:t>
            </a:fld>
            <a:endParaRPr lang="ru-RU"/>
          </a:p>
        </p:txBody>
      </p:sp>
      <p:sp>
        <p:nvSpPr>
          <p:cNvPr id="4" name="Нижний колонтитул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349C388-5B7C-40C7-9597-40E6979A2B3B}" type="slidenum">
              <a:rPr lang="ru-RU" smtClean="0"/>
              <a:t>‹#›</a:t>
            </a:fld>
            <a:endParaRPr lang="ru-RU"/>
          </a:p>
        </p:txBody>
      </p:sp>
    </p:spTree>
    <p:extLst>
      <p:ext uri="{BB962C8B-B14F-4D97-AF65-F5344CB8AC3E}">
        <p14:creationId xmlns:p14="http://schemas.microsoft.com/office/powerpoint/2010/main" val="705912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F25DE38-FDA3-443D-8178-DECDCFDA84A1}" type="datetimeFigureOut">
              <a:rPr lang="ru-RU" smtClean="0"/>
              <a:pPr/>
              <a:t>18.03.2021</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61C19FE-FD30-42F1-B1C3-5F6494447FF6}" type="slidenum">
              <a:rPr lang="ru-RU" smtClean="0"/>
              <a:pPr/>
              <a:t>‹#›</a:t>
            </a:fld>
            <a:endParaRPr lang="ru-RU"/>
          </a:p>
        </p:txBody>
      </p:sp>
    </p:spTree>
    <p:extLst>
      <p:ext uri="{BB962C8B-B14F-4D97-AF65-F5344CB8AC3E}">
        <p14:creationId xmlns:p14="http://schemas.microsoft.com/office/powerpoint/2010/main" val="7414710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C61C19FE-FD30-42F1-B1C3-5F6494447FF6}" type="slidenum">
              <a:rPr lang="ru-RU" smtClean="0"/>
              <a:pPr/>
              <a:t>4</a:t>
            </a:fld>
            <a:endParaRPr lang="ru-RU"/>
          </a:p>
        </p:txBody>
      </p:sp>
    </p:spTree>
    <p:extLst>
      <p:ext uri="{BB962C8B-B14F-4D97-AF65-F5344CB8AC3E}">
        <p14:creationId xmlns:p14="http://schemas.microsoft.com/office/powerpoint/2010/main" val="77001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C61C19FE-FD30-42F1-B1C3-5F6494447FF6}" type="slidenum">
              <a:rPr lang="ru-RU" smtClean="0"/>
              <a:pPr/>
              <a:t>16</a:t>
            </a:fld>
            <a:endParaRPr lang="ru-RU"/>
          </a:p>
        </p:txBody>
      </p:sp>
    </p:spTree>
    <p:extLst>
      <p:ext uri="{BB962C8B-B14F-4D97-AF65-F5344CB8AC3E}">
        <p14:creationId xmlns:p14="http://schemas.microsoft.com/office/powerpoint/2010/main" val="27768470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C61C19FE-FD30-42F1-B1C3-5F6494447FF6}" type="slidenum">
              <a:rPr lang="ru-RU" smtClean="0"/>
              <a:pPr/>
              <a:t>39</a:t>
            </a:fld>
            <a:endParaRPr lang="ru-RU"/>
          </a:p>
        </p:txBody>
      </p:sp>
    </p:spTree>
    <p:extLst>
      <p:ext uri="{BB962C8B-B14F-4D97-AF65-F5344CB8AC3E}">
        <p14:creationId xmlns:p14="http://schemas.microsoft.com/office/powerpoint/2010/main" val="38610886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A016A294-18D3-408E-83E6-D19C847899D9}" type="datetimeFigureOut">
              <a:rPr lang="ru-RU" smtClean="0"/>
              <a:pPr/>
              <a:t>18.03.2021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6005462-A53C-44E4-878F-AC5F224EA2E3}"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016A294-18D3-408E-83E6-D19C847899D9}" type="datetimeFigureOut">
              <a:rPr lang="ru-RU" smtClean="0"/>
              <a:pPr/>
              <a:t>18.03.2021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6005462-A53C-44E4-878F-AC5F224EA2E3}"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016A294-18D3-408E-83E6-D19C847899D9}" type="datetimeFigureOut">
              <a:rPr lang="ru-RU" smtClean="0"/>
              <a:pPr/>
              <a:t>18.03.2021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6005462-A53C-44E4-878F-AC5F224EA2E3}"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016A294-18D3-408E-83E6-D19C847899D9}" type="datetimeFigureOut">
              <a:rPr lang="ru-RU" smtClean="0"/>
              <a:pPr/>
              <a:t>18.03.2021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6005462-A53C-44E4-878F-AC5F224EA2E3}"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A016A294-18D3-408E-83E6-D19C847899D9}" type="datetimeFigureOut">
              <a:rPr lang="ru-RU" smtClean="0"/>
              <a:pPr/>
              <a:t>18.03.2021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6005462-A53C-44E4-878F-AC5F224EA2E3}"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A016A294-18D3-408E-83E6-D19C847899D9}" type="datetimeFigureOut">
              <a:rPr lang="ru-RU" smtClean="0"/>
              <a:pPr/>
              <a:t>18.03.2021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6005462-A53C-44E4-878F-AC5F224EA2E3}"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A016A294-18D3-408E-83E6-D19C847899D9}" type="datetimeFigureOut">
              <a:rPr lang="ru-RU" smtClean="0"/>
              <a:pPr/>
              <a:t>18.03.2021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6005462-A53C-44E4-878F-AC5F224EA2E3}"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A016A294-18D3-408E-83E6-D19C847899D9}" type="datetimeFigureOut">
              <a:rPr lang="ru-RU" smtClean="0"/>
              <a:pPr/>
              <a:t>18.03.2021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6005462-A53C-44E4-878F-AC5F224EA2E3}"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A016A294-18D3-408E-83E6-D19C847899D9}" type="datetimeFigureOut">
              <a:rPr lang="ru-RU" smtClean="0"/>
              <a:pPr/>
              <a:t>18.03.2021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6005462-A53C-44E4-878F-AC5F224EA2E3}"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A016A294-18D3-408E-83E6-D19C847899D9}" type="datetimeFigureOut">
              <a:rPr lang="ru-RU" smtClean="0"/>
              <a:pPr/>
              <a:t>18.03.2021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6005462-A53C-44E4-878F-AC5F224EA2E3}"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A016A294-18D3-408E-83E6-D19C847899D9}" type="datetimeFigureOut">
              <a:rPr lang="ru-RU" smtClean="0"/>
              <a:pPr/>
              <a:t>18.03.2021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6005462-A53C-44E4-878F-AC5F224EA2E3}"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16A294-18D3-408E-83E6-D19C847899D9}" type="datetimeFigureOut">
              <a:rPr lang="ru-RU" smtClean="0"/>
              <a:pPr/>
              <a:t>18.03.2021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005462-A53C-44E4-878F-AC5F224EA2E3}"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i="1" dirty="0">
                <a:latin typeface="Times New Roman"/>
                <a:ea typeface="Calibri"/>
              </a:rPr>
              <a:t>Что же такое OSCE?</a:t>
            </a:r>
            <a:r>
              <a:rPr lang="ru-RU" dirty="0">
                <a:latin typeface="Times New Roman"/>
                <a:ea typeface="Calibri"/>
              </a:rPr>
              <a:t> </a:t>
            </a:r>
            <a:endParaRPr lang="ru-RU" dirty="0"/>
          </a:p>
        </p:txBody>
      </p:sp>
      <p:sp>
        <p:nvSpPr>
          <p:cNvPr id="3" name="Объект 2"/>
          <p:cNvSpPr>
            <a:spLocks noGrp="1"/>
          </p:cNvSpPr>
          <p:nvPr>
            <p:ph idx="1"/>
          </p:nvPr>
        </p:nvSpPr>
        <p:spPr/>
        <p:txBody>
          <a:bodyPr>
            <a:normAutofit fontScale="70000" lnSpcReduction="20000"/>
          </a:bodyPr>
          <a:lstStyle/>
          <a:p>
            <a:pPr marL="0" indent="0">
              <a:lnSpc>
                <a:spcPct val="120000"/>
              </a:lnSpc>
              <a:spcAft>
                <a:spcPts val="0"/>
              </a:spcAft>
              <a:buNone/>
            </a:pPr>
            <a:r>
              <a:rPr lang="ru-RU" dirty="0" smtClean="0">
                <a:latin typeface="Times New Roman"/>
                <a:ea typeface="Calibri"/>
                <a:cs typeface="Times New Roman"/>
              </a:rPr>
              <a:t>     Это </a:t>
            </a:r>
            <a:r>
              <a:rPr lang="ru-RU" dirty="0">
                <a:latin typeface="Times New Roman"/>
                <a:ea typeface="Calibri"/>
                <a:cs typeface="Times New Roman"/>
              </a:rPr>
              <a:t>аббревиатура от </a:t>
            </a:r>
            <a:r>
              <a:rPr lang="ru-RU" dirty="0" err="1">
                <a:latin typeface="Times New Roman"/>
                <a:ea typeface="Calibri"/>
                <a:cs typeface="Times New Roman"/>
              </a:rPr>
              <a:t>objective</a:t>
            </a:r>
            <a:r>
              <a:rPr lang="ru-RU" dirty="0">
                <a:latin typeface="Times New Roman"/>
                <a:ea typeface="Calibri"/>
                <a:cs typeface="Times New Roman"/>
              </a:rPr>
              <a:t> </a:t>
            </a:r>
            <a:r>
              <a:rPr lang="ru-RU" dirty="0" err="1">
                <a:latin typeface="Times New Roman"/>
                <a:ea typeface="Calibri"/>
                <a:cs typeface="Times New Roman"/>
              </a:rPr>
              <a:t>structural</a:t>
            </a:r>
            <a:r>
              <a:rPr lang="ru-RU" dirty="0">
                <a:latin typeface="Times New Roman"/>
                <a:ea typeface="Calibri"/>
                <a:cs typeface="Times New Roman"/>
              </a:rPr>
              <a:t> </a:t>
            </a:r>
            <a:r>
              <a:rPr lang="ru-RU" dirty="0" err="1">
                <a:latin typeface="Times New Roman"/>
                <a:ea typeface="Calibri"/>
                <a:cs typeface="Times New Roman"/>
              </a:rPr>
              <a:t>clinical</a:t>
            </a:r>
            <a:r>
              <a:rPr lang="ru-RU" dirty="0">
                <a:latin typeface="Times New Roman"/>
                <a:ea typeface="Calibri"/>
                <a:cs typeface="Times New Roman"/>
              </a:rPr>
              <a:t> </a:t>
            </a:r>
            <a:r>
              <a:rPr lang="ru-RU" dirty="0" err="1">
                <a:latin typeface="Times New Roman"/>
                <a:ea typeface="Calibri"/>
                <a:cs typeface="Times New Roman"/>
              </a:rPr>
              <a:t>examination</a:t>
            </a:r>
            <a:r>
              <a:rPr lang="ru-RU" dirty="0">
                <a:latin typeface="Times New Roman"/>
                <a:ea typeface="Calibri"/>
                <a:cs typeface="Times New Roman"/>
              </a:rPr>
              <a:t>, что переводится как объективный структурированный </a:t>
            </a:r>
            <a:r>
              <a:rPr lang="ru-RU" dirty="0" smtClean="0">
                <a:latin typeface="Times New Roman"/>
                <a:ea typeface="Calibri"/>
                <a:cs typeface="Times New Roman"/>
              </a:rPr>
              <a:t>клинический </a:t>
            </a:r>
            <a:r>
              <a:rPr lang="ru-RU" dirty="0">
                <a:latin typeface="Times New Roman"/>
                <a:ea typeface="Calibri"/>
                <a:cs typeface="Times New Roman"/>
              </a:rPr>
              <a:t>экзамен</a:t>
            </a:r>
            <a:r>
              <a:rPr lang="ru-RU" dirty="0" smtClean="0">
                <a:latin typeface="Times New Roman"/>
                <a:ea typeface="Calibri"/>
                <a:cs typeface="Times New Roman"/>
              </a:rPr>
              <a:t>.</a:t>
            </a:r>
          </a:p>
          <a:p>
            <a:pPr marL="0" indent="0">
              <a:lnSpc>
                <a:spcPct val="120000"/>
              </a:lnSpc>
              <a:spcAft>
                <a:spcPts val="0"/>
              </a:spcAft>
              <a:buNone/>
            </a:pPr>
            <a:endParaRPr lang="ru-RU" dirty="0">
              <a:ea typeface="Calibri"/>
              <a:cs typeface="Times New Roman"/>
            </a:endParaRPr>
          </a:p>
          <a:p>
            <a:pPr marL="0" indent="0">
              <a:lnSpc>
                <a:spcPct val="120000"/>
              </a:lnSpc>
              <a:spcAft>
                <a:spcPts val="0"/>
              </a:spcAft>
              <a:buNone/>
            </a:pPr>
            <a:r>
              <a:rPr lang="ru-RU" dirty="0" smtClean="0">
                <a:latin typeface="Times New Roman"/>
                <a:ea typeface="Calibri"/>
                <a:cs typeface="Times New Roman"/>
              </a:rPr>
              <a:t>     Впервые </a:t>
            </a:r>
            <a:r>
              <a:rPr lang="ru-RU" dirty="0">
                <a:latin typeface="Times New Roman"/>
                <a:ea typeface="Calibri"/>
                <a:cs typeface="Times New Roman"/>
              </a:rPr>
              <a:t>провел применение модели стандартизированного пациента в 1963 в Университете Южной Калифорнии доктор </a:t>
            </a:r>
            <a:r>
              <a:rPr lang="ru-RU" dirty="0" err="1">
                <a:latin typeface="Times New Roman"/>
                <a:ea typeface="Calibri"/>
                <a:cs typeface="Times New Roman"/>
              </a:rPr>
              <a:t>Говард</a:t>
            </a:r>
            <a:r>
              <a:rPr lang="ru-RU" dirty="0">
                <a:latin typeface="Times New Roman"/>
                <a:ea typeface="Calibri"/>
                <a:cs typeface="Times New Roman"/>
              </a:rPr>
              <a:t> </a:t>
            </a:r>
            <a:r>
              <a:rPr lang="ru-RU" dirty="0" err="1">
                <a:latin typeface="Times New Roman"/>
                <a:ea typeface="Calibri"/>
                <a:cs typeface="Times New Roman"/>
              </a:rPr>
              <a:t>Барроус</a:t>
            </a:r>
            <a:r>
              <a:rPr lang="ru-RU" dirty="0">
                <a:latin typeface="Times New Roman"/>
                <a:ea typeface="Calibri"/>
                <a:cs typeface="Times New Roman"/>
              </a:rPr>
              <a:t> - здоровый  артист изображал парализованного пациента с рассеянным склерозом и студенты на цикле неврологии узнали относительно болезни от </a:t>
            </a:r>
            <a:r>
              <a:rPr lang="ru-RU" dirty="0" smtClean="0">
                <a:latin typeface="Times New Roman"/>
                <a:ea typeface="Calibri"/>
                <a:cs typeface="Times New Roman"/>
              </a:rPr>
              <a:t>«реального» пациента </a:t>
            </a:r>
            <a:r>
              <a:rPr lang="ru-RU" dirty="0">
                <a:latin typeface="Times New Roman"/>
                <a:ea typeface="Calibri"/>
                <a:cs typeface="Times New Roman"/>
              </a:rPr>
              <a:t>вместо учебника</a:t>
            </a:r>
            <a:r>
              <a:rPr lang="ru-RU" dirty="0" smtClean="0">
                <a:latin typeface="Times New Roman"/>
                <a:ea typeface="Calibri"/>
                <a:cs typeface="Times New Roman"/>
              </a:rPr>
              <a:t>.</a:t>
            </a:r>
          </a:p>
          <a:p>
            <a:pPr marL="0" indent="0">
              <a:lnSpc>
                <a:spcPct val="115000"/>
              </a:lnSpc>
              <a:spcAft>
                <a:spcPts val="0"/>
              </a:spcAft>
              <a:buNone/>
            </a:pPr>
            <a:endParaRPr lang="ru-RU" dirty="0">
              <a:ea typeface="Calibri"/>
              <a:cs typeface="Times New Roman"/>
            </a:endParaRPr>
          </a:p>
          <a:p>
            <a:pPr indent="0">
              <a:lnSpc>
                <a:spcPct val="115000"/>
              </a:lnSpc>
              <a:spcAft>
                <a:spcPts val="0"/>
              </a:spcAft>
              <a:buNone/>
            </a:pPr>
            <a:r>
              <a:rPr lang="ru-RU" dirty="0">
                <a:latin typeface="Times New Roman"/>
                <a:ea typeface="Calibri"/>
                <a:cs typeface="Times New Roman"/>
              </a:rPr>
              <a:t>OSCE - многосторонний, многоцелевой оценочный инструмент.  </a:t>
            </a:r>
            <a:endParaRPr lang="ru-RU" dirty="0">
              <a:ea typeface="Calibri"/>
              <a:cs typeface="Times New Roman"/>
            </a:endParaRPr>
          </a:p>
          <a:p>
            <a:endParaRPr lang="ru-RU" dirty="0"/>
          </a:p>
        </p:txBody>
      </p:sp>
    </p:spTree>
    <p:extLst>
      <p:ext uri="{BB962C8B-B14F-4D97-AF65-F5344CB8AC3E}">
        <p14:creationId xmlns:p14="http://schemas.microsoft.com/office/powerpoint/2010/main" val="7156232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188640"/>
            <a:ext cx="8136904" cy="6524863"/>
          </a:xfrm>
          <a:prstGeom prst="rect">
            <a:avLst/>
          </a:prstGeom>
        </p:spPr>
        <p:txBody>
          <a:bodyPr wrap="square">
            <a:spAutoFit/>
          </a:bodyPr>
          <a:lstStyle/>
          <a:p>
            <a:pPr>
              <a:spcAft>
                <a:spcPts val="0"/>
              </a:spcAft>
            </a:pPr>
            <a:r>
              <a:rPr lang="ru-RU" sz="2200" b="1" i="1" dirty="0">
                <a:latin typeface="Times New Roman"/>
                <a:ea typeface="Calibri"/>
                <a:cs typeface="Times New Roman"/>
              </a:rPr>
              <a:t>Преимущества OSCE:</a:t>
            </a:r>
            <a:endParaRPr lang="ru-RU" sz="2200" i="1" dirty="0">
              <a:ea typeface="Calibri"/>
              <a:cs typeface="Times New Roman"/>
            </a:endParaRPr>
          </a:p>
          <a:p>
            <a:pPr marL="342900" lvl="0" indent="-342900">
              <a:spcAft>
                <a:spcPts val="0"/>
              </a:spcAft>
              <a:buFont typeface="Symbol"/>
              <a:buChar char=""/>
            </a:pPr>
            <a:r>
              <a:rPr lang="ru-RU" sz="2200" dirty="0">
                <a:latin typeface="Times New Roman"/>
                <a:ea typeface="Calibri"/>
                <a:cs typeface="Times New Roman"/>
              </a:rPr>
              <a:t>способность оценить множество вариантов клинического поведения в относительно короткий промежуток времени </a:t>
            </a:r>
            <a:endParaRPr lang="ru-RU" sz="2200" dirty="0">
              <a:ea typeface="Calibri"/>
              <a:cs typeface="Times New Roman"/>
            </a:endParaRPr>
          </a:p>
          <a:p>
            <a:pPr marL="342900" lvl="0" indent="-342900">
              <a:spcAft>
                <a:spcPts val="0"/>
              </a:spcAft>
              <a:buFont typeface="Symbol"/>
              <a:buChar char=""/>
            </a:pPr>
            <a:r>
              <a:rPr lang="ru-RU" sz="2200" dirty="0" err="1">
                <a:latin typeface="Times New Roman"/>
                <a:ea typeface="Calibri"/>
                <a:cs typeface="Times New Roman"/>
              </a:rPr>
              <a:t>формативная</a:t>
            </a:r>
            <a:r>
              <a:rPr lang="ru-RU" sz="2200" dirty="0">
                <a:latin typeface="Times New Roman"/>
                <a:ea typeface="Calibri"/>
                <a:cs typeface="Times New Roman"/>
              </a:rPr>
              <a:t> способность (использование в обучающем процессе)</a:t>
            </a:r>
            <a:endParaRPr lang="ru-RU" sz="2200" dirty="0">
              <a:ea typeface="Calibri"/>
              <a:cs typeface="Times New Roman"/>
            </a:endParaRPr>
          </a:p>
          <a:p>
            <a:pPr marL="342900" lvl="0" indent="-342900">
              <a:spcAft>
                <a:spcPts val="0"/>
              </a:spcAft>
              <a:buFont typeface="Symbol"/>
              <a:buChar char=""/>
            </a:pPr>
            <a:r>
              <a:rPr lang="ru-RU" sz="2200" dirty="0">
                <a:latin typeface="Times New Roman"/>
                <a:ea typeface="Calibri"/>
                <a:cs typeface="Times New Roman"/>
              </a:rPr>
              <a:t> суммирующая способность (использование в определении результата)</a:t>
            </a:r>
            <a:endParaRPr lang="ru-RU" sz="2200" dirty="0">
              <a:ea typeface="Calibri"/>
              <a:cs typeface="Times New Roman"/>
            </a:endParaRPr>
          </a:p>
          <a:p>
            <a:pPr marL="342900" lvl="0" indent="-342900">
              <a:spcAft>
                <a:spcPts val="0"/>
              </a:spcAft>
              <a:buFont typeface="Symbol"/>
              <a:buChar char=""/>
            </a:pPr>
            <a:r>
              <a:rPr lang="ru-RU" sz="2200" dirty="0">
                <a:latin typeface="Times New Roman"/>
                <a:ea typeface="Calibri"/>
                <a:cs typeface="Times New Roman"/>
              </a:rPr>
              <a:t>Измеряет, что студент может (должен) делать с тем, что он или она знает</a:t>
            </a:r>
            <a:endParaRPr lang="ru-RU" sz="2200" dirty="0">
              <a:ea typeface="Calibri"/>
              <a:cs typeface="Times New Roman"/>
            </a:endParaRPr>
          </a:p>
          <a:p>
            <a:pPr marL="342900" lvl="0" indent="-342900">
              <a:spcAft>
                <a:spcPts val="0"/>
              </a:spcAft>
              <a:buFont typeface="Symbol"/>
              <a:buChar char=""/>
            </a:pPr>
            <a:r>
              <a:rPr lang="ru-RU" sz="2200" dirty="0">
                <a:latin typeface="Times New Roman"/>
                <a:ea typeface="Calibri"/>
                <a:cs typeface="Times New Roman"/>
              </a:rPr>
              <a:t>Оценка выполняемых студентом действительных практических навыков</a:t>
            </a:r>
            <a:endParaRPr lang="ru-RU" sz="2200" dirty="0">
              <a:ea typeface="Calibri"/>
              <a:cs typeface="Times New Roman"/>
            </a:endParaRPr>
          </a:p>
          <a:p>
            <a:pPr marL="342900" lvl="0" indent="-342900">
              <a:spcAft>
                <a:spcPts val="0"/>
              </a:spcAft>
              <a:buFont typeface="Symbol"/>
              <a:buChar char=""/>
            </a:pPr>
            <a:r>
              <a:rPr lang="ru-RU" sz="2200" dirty="0">
                <a:latin typeface="Times New Roman"/>
                <a:ea typeface="Calibri"/>
                <a:cs typeface="Times New Roman"/>
              </a:rPr>
              <a:t>Фокусируется на том, как студент работает, когда сталкивается с пациентом или с клинической ситуацией. Измеряет процесс (технику и интервьюирование) и в равной степени продукт клинического мышления (находки, заключение).</a:t>
            </a:r>
            <a:endParaRPr lang="ru-RU" sz="2200" dirty="0">
              <a:ea typeface="Calibri"/>
              <a:cs typeface="Times New Roman"/>
            </a:endParaRPr>
          </a:p>
          <a:p>
            <a:pPr marL="342900" lvl="0" indent="-342900">
              <a:spcAft>
                <a:spcPts val="0"/>
              </a:spcAft>
              <a:buFont typeface="Symbol"/>
              <a:buChar char=""/>
            </a:pPr>
            <a:r>
              <a:rPr lang="ru-RU" sz="2200" dirty="0">
                <a:latin typeface="Times New Roman"/>
                <a:ea typeface="Calibri"/>
                <a:cs typeface="Times New Roman"/>
              </a:rPr>
              <a:t>Является сравнительным клиническим опытом для каждого участвующего студента, ординатора.</a:t>
            </a:r>
            <a:endParaRPr lang="ru-RU" sz="2200" dirty="0">
              <a:ea typeface="Calibri"/>
              <a:cs typeface="Times New Roman"/>
            </a:endParaRPr>
          </a:p>
          <a:p>
            <a:pPr marL="342900" lvl="0" indent="-342900">
              <a:spcAft>
                <a:spcPts val="0"/>
              </a:spcAft>
              <a:buFont typeface="Symbol"/>
              <a:buChar char=""/>
            </a:pPr>
            <a:r>
              <a:rPr lang="ru-RU" sz="2200" dirty="0">
                <a:latin typeface="Times New Roman"/>
                <a:ea typeface="Calibri"/>
                <a:cs typeface="Times New Roman"/>
              </a:rPr>
              <a:t>Оценивает компоненты клинической компетенции в планируемом и структурированном подходе.</a:t>
            </a:r>
            <a:endParaRPr lang="ru-RU" sz="2200" dirty="0">
              <a:ea typeface="Calibri"/>
              <a:cs typeface="Times New Roman"/>
            </a:endParaRPr>
          </a:p>
        </p:txBody>
      </p:sp>
    </p:spTree>
    <p:extLst>
      <p:ext uri="{BB962C8B-B14F-4D97-AF65-F5344CB8AC3E}">
        <p14:creationId xmlns:p14="http://schemas.microsoft.com/office/powerpoint/2010/main" val="32975257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1112" y="260648"/>
            <a:ext cx="8640959" cy="6711068"/>
          </a:xfrm>
          <a:prstGeom prst="rect">
            <a:avLst/>
          </a:prstGeom>
        </p:spPr>
        <p:txBody>
          <a:bodyPr wrap="square">
            <a:spAutoFit/>
          </a:bodyPr>
          <a:lstStyle/>
          <a:p>
            <a:pPr algn="ctr">
              <a:lnSpc>
                <a:spcPct val="115000"/>
              </a:lnSpc>
              <a:spcAft>
                <a:spcPts val="0"/>
              </a:spcAft>
            </a:pPr>
            <a:r>
              <a:rPr lang="ru-RU" sz="2200" b="1" dirty="0">
                <a:latin typeface="Times New Roman"/>
                <a:ea typeface="Calibri"/>
                <a:cs typeface="Times New Roman"/>
              </a:rPr>
              <a:t>День тестирования.</a:t>
            </a:r>
            <a:endParaRPr lang="ru-RU" sz="2200" dirty="0">
              <a:ea typeface="Calibri"/>
              <a:cs typeface="Times New Roman"/>
            </a:endParaRPr>
          </a:p>
          <a:p>
            <a:pPr indent="449580">
              <a:lnSpc>
                <a:spcPct val="115000"/>
              </a:lnSpc>
              <a:spcAft>
                <a:spcPts val="0"/>
              </a:spcAft>
            </a:pPr>
            <a:r>
              <a:rPr lang="ru-RU" sz="2200" dirty="0">
                <a:latin typeface="Times New Roman"/>
                <a:ea typeface="Calibri"/>
                <a:cs typeface="Times New Roman"/>
              </a:rPr>
              <a:t>До начала экзамена необходимо дать детальную ориентацию, можно показать видеозапись, если имеется, объясняя задания, как идти от станции до станции, значение и роль в </a:t>
            </a:r>
            <a:r>
              <a:rPr lang="ru-RU" sz="2200" dirty="0" err="1">
                <a:latin typeface="Times New Roman"/>
                <a:ea typeface="Calibri"/>
                <a:cs typeface="Times New Roman"/>
              </a:rPr>
              <a:t>межстанциях</a:t>
            </a:r>
            <a:r>
              <a:rPr lang="ru-RU" sz="2200" dirty="0">
                <a:latin typeface="Times New Roman"/>
                <a:ea typeface="Calibri"/>
                <a:cs typeface="Times New Roman"/>
              </a:rPr>
              <a:t>. Имеется достаточно времени, чтобы проходить от одной станции до другой и не читать инструкции для новой тестовой станции. Экзамен удобнее проводить в поликлинике, где кабинеты врача</a:t>
            </a:r>
            <a:r>
              <a:rPr lang="ky-KG" sz="2200" dirty="0">
                <a:latin typeface="Times New Roman"/>
                <a:ea typeface="Calibri"/>
                <a:cs typeface="Times New Roman"/>
              </a:rPr>
              <a:t> (</a:t>
            </a:r>
            <a:r>
              <a:rPr lang="ru-RU" sz="2200" dirty="0">
                <a:latin typeface="Times New Roman"/>
                <a:ea typeface="Calibri"/>
                <a:cs typeface="Times New Roman"/>
              </a:rPr>
              <a:t>о</a:t>
            </a:r>
            <a:r>
              <a:rPr lang="ky-KG" sz="2200" dirty="0">
                <a:latin typeface="Times New Roman"/>
                <a:ea typeface="Calibri"/>
                <a:cs typeface="Times New Roman"/>
              </a:rPr>
              <a:t>ф</a:t>
            </a:r>
            <a:r>
              <a:rPr lang="ru-RU" sz="2200" dirty="0" err="1">
                <a:latin typeface="Times New Roman"/>
                <a:ea typeface="Calibri"/>
                <a:cs typeface="Times New Roman"/>
              </a:rPr>
              <a:t>исы</a:t>
            </a:r>
            <a:r>
              <a:rPr lang="ru-RU" sz="2200" dirty="0">
                <a:latin typeface="Times New Roman"/>
                <a:ea typeface="Calibri"/>
                <a:cs typeface="Times New Roman"/>
              </a:rPr>
              <a:t>) расположены вдоль коридора один за другим</a:t>
            </a:r>
            <a:r>
              <a:rPr lang="ky-KG" sz="2200" dirty="0">
                <a:latin typeface="Times New Roman"/>
                <a:ea typeface="Calibri"/>
                <a:cs typeface="Times New Roman"/>
              </a:rPr>
              <a:t>.</a:t>
            </a:r>
            <a:endParaRPr lang="ru-RU" sz="2200" dirty="0">
              <a:ea typeface="Calibri"/>
              <a:cs typeface="Times New Roman"/>
            </a:endParaRPr>
          </a:p>
          <a:p>
            <a:pPr indent="449580">
              <a:lnSpc>
                <a:spcPct val="115000"/>
              </a:lnSpc>
              <a:spcAft>
                <a:spcPts val="0"/>
              </a:spcAft>
            </a:pPr>
            <a:r>
              <a:rPr lang="ru-RU" sz="2200" dirty="0">
                <a:latin typeface="Times New Roman"/>
                <a:ea typeface="Calibri"/>
                <a:cs typeface="Times New Roman"/>
              </a:rPr>
              <a:t>Тестовые станции  могут быть оборудованы</a:t>
            </a:r>
            <a:r>
              <a:rPr lang="ky-KG" sz="2200" dirty="0">
                <a:latin typeface="Times New Roman"/>
                <a:ea typeface="Calibri"/>
                <a:cs typeface="Times New Roman"/>
              </a:rPr>
              <a:t> видеокамерами, желательно скрытыми, чтобы не умолять эффекта реальности станции.</a:t>
            </a:r>
            <a:endParaRPr lang="ru-RU" sz="2200" dirty="0">
              <a:ea typeface="Calibri"/>
              <a:cs typeface="Times New Roman"/>
            </a:endParaRPr>
          </a:p>
          <a:p>
            <a:pPr>
              <a:lnSpc>
                <a:spcPct val="115000"/>
              </a:lnSpc>
              <a:spcAft>
                <a:spcPts val="0"/>
              </a:spcAft>
            </a:pPr>
            <a:r>
              <a:rPr lang="ru-RU" sz="2200" dirty="0">
                <a:latin typeface="Times New Roman"/>
                <a:ea typeface="Calibri"/>
                <a:cs typeface="Times New Roman"/>
              </a:rPr>
              <a:t> </a:t>
            </a:r>
            <a:r>
              <a:rPr lang="ru-RU" sz="2200" dirty="0" smtClean="0">
                <a:latin typeface="Times New Roman"/>
                <a:ea typeface="Calibri"/>
                <a:cs typeface="Times New Roman"/>
              </a:rPr>
              <a:t>Баллы</a:t>
            </a:r>
            <a:r>
              <a:rPr lang="ru-RU" sz="2200" dirty="0">
                <a:latin typeface="Times New Roman"/>
                <a:ea typeface="Calibri"/>
                <a:cs typeface="Times New Roman"/>
              </a:rPr>
              <a:t>, которые экзаменуемый получает на каждой тестовой станции, основаны на контрольном списке, заполненном СП или </a:t>
            </a:r>
            <a:r>
              <a:rPr lang="ru-RU" sz="2200" b="1" dirty="0">
                <a:latin typeface="Times New Roman"/>
                <a:ea typeface="Calibri"/>
                <a:cs typeface="Times New Roman"/>
              </a:rPr>
              <a:t>преподавателем</a:t>
            </a:r>
            <a:r>
              <a:rPr lang="ru-RU" sz="2200" dirty="0">
                <a:latin typeface="Times New Roman"/>
                <a:ea typeface="Calibri"/>
                <a:cs typeface="Times New Roman"/>
              </a:rPr>
              <a:t> после того, как экзаменуемый заканчивает осмотр и, когда </a:t>
            </a:r>
            <a:r>
              <a:rPr lang="ru-RU" sz="2200" dirty="0" err="1">
                <a:latin typeface="Times New Roman"/>
                <a:ea typeface="Calibri"/>
                <a:cs typeface="Times New Roman"/>
              </a:rPr>
              <a:t>межстанция</a:t>
            </a:r>
            <a:r>
              <a:rPr lang="ru-RU" sz="2200" dirty="0">
                <a:latin typeface="Times New Roman"/>
                <a:ea typeface="Calibri"/>
                <a:cs typeface="Times New Roman"/>
              </a:rPr>
              <a:t> оформлена письменно, и представлена на рассмотрение </a:t>
            </a:r>
            <a:r>
              <a:rPr lang="ky-KG" sz="2200" dirty="0">
                <a:latin typeface="Times New Roman"/>
                <a:ea typeface="Calibri"/>
                <a:cs typeface="Times New Roman"/>
              </a:rPr>
              <a:t>.</a:t>
            </a:r>
            <a:endParaRPr lang="ru-RU" sz="2200" dirty="0">
              <a:ea typeface="Calibri"/>
              <a:cs typeface="Times New Roman"/>
            </a:endParaRPr>
          </a:p>
          <a:p>
            <a:pPr>
              <a:lnSpc>
                <a:spcPct val="115000"/>
              </a:lnSpc>
              <a:spcAft>
                <a:spcPts val="0"/>
              </a:spcAft>
            </a:pPr>
            <a:r>
              <a:rPr lang="ru-RU" sz="2200" dirty="0">
                <a:latin typeface="Times New Roman"/>
                <a:ea typeface="Calibri"/>
                <a:cs typeface="Times New Roman"/>
              </a:rPr>
              <a:t> </a:t>
            </a:r>
            <a:endParaRPr lang="ru-RU" sz="2200" dirty="0">
              <a:ea typeface="Calibri"/>
              <a:cs typeface="Times New Roman"/>
            </a:endParaRPr>
          </a:p>
        </p:txBody>
      </p:sp>
    </p:spTree>
    <p:extLst>
      <p:ext uri="{BB962C8B-B14F-4D97-AF65-F5344CB8AC3E}">
        <p14:creationId xmlns:p14="http://schemas.microsoft.com/office/powerpoint/2010/main" val="23068732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116632"/>
            <a:ext cx="8640960" cy="6711068"/>
          </a:xfrm>
          <a:prstGeom prst="rect">
            <a:avLst/>
          </a:prstGeom>
        </p:spPr>
        <p:txBody>
          <a:bodyPr wrap="square">
            <a:spAutoFit/>
          </a:bodyPr>
          <a:lstStyle/>
          <a:p>
            <a:pPr algn="ctr">
              <a:lnSpc>
                <a:spcPct val="115000"/>
              </a:lnSpc>
              <a:spcAft>
                <a:spcPts val="0"/>
              </a:spcAft>
            </a:pPr>
            <a:r>
              <a:rPr lang="ru-RU" sz="2200" b="1" dirty="0">
                <a:latin typeface="Times New Roman"/>
                <a:ea typeface="Calibri"/>
                <a:cs typeface="Times New Roman"/>
              </a:rPr>
              <a:t>Начало встречи со стандартизированным пациентом</a:t>
            </a:r>
            <a:endParaRPr lang="ru-RU" sz="2200" dirty="0">
              <a:ea typeface="Calibri"/>
              <a:cs typeface="Times New Roman"/>
            </a:endParaRPr>
          </a:p>
          <a:p>
            <a:pPr>
              <a:lnSpc>
                <a:spcPct val="115000"/>
              </a:lnSpc>
              <a:spcAft>
                <a:spcPts val="0"/>
              </a:spcAft>
            </a:pPr>
            <a:r>
              <a:rPr lang="ru-RU" sz="2200" dirty="0">
                <a:latin typeface="Times New Roman"/>
                <a:ea typeface="Calibri"/>
                <a:cs typeface="Times New Roman"/>
              </a:rPr>
              <a:t> </a:t>
            </a:r>
            <a:endParaRPr lang="ru-RU" sz="2200" dirty="0">
              <a:ea typeface="Calibri"/>
              <a:cs typeface="Times New Roman"/>
            </a:endParaRPr>
          </a:p>
          <a:p>
            <a:pPr indent="449580">
              <a:lnSpc>
                <a:spcPct val="115000"/>
              </a:lnSpc>
              <a:spcAft>
                <a:spcPts val="0"/>
              </a:spcAft>
            </a:pPr>
            <a:r>
              <a:rPr lang="ru-RU" sz="2200" dirty="0">
                <a:latin typeface="Times New Roman"/>
                <a:ea typeface="Calibri"/>
                <a:cs typeface="Times New Roman"/>
              </a:rPr>
              <a:t>Инструкции экзаменуемому вывешиваются на двери снаружи и внутри каждой тестовой станции и должны быть прочтены до входа. При внимательном чтении можно выявить, является ли это визит нового пациента или это его последующий визит, и где находится пациент - в кабинете (офисе) на амбулаторном приеме, в палате стационара, реанимации, дома. Вывешенная инструкция также содержит необходимую информацию о возрасте, прошлых медицинских проблемах, профессии</a:t>
            </a:r>
            <a:endParaRPr lang="ru-RU" sz="2200" dirty="0">
              <a:ea typeface="Calibri"/>
              <a:cs typeface="Times New Roman"/>
            </a:endParaRPr>
          </a:p>
          <a:p>
            <a:pPr>
              <a:lnSpc>
                <a:spcPct val="115000"/>
              </a:lnSpc>
              <a:spcAft>
                <a:spcPts val="0"/>
              </a:spcAft>
            </a:pPr>
            <a:r>
              <a:rPr lang="ru-RU" sz="2200" dirty="0">
                <a:latin typeface="Times New Roman"/>
                <a:ea typeface="Calibri"/>
                <a:cs typeface="Times New Roman"/>
              </a:rPr>
              <a:t> </a:t>
            </a:r>
            <a:r>
              <a:rPr lang="ru-RU" sz="2200" dirty="0" smtClean="0">
                <a:latin typeface="Times New Roman"/>
                <a:ea typeface="Calibri"/>
                <a:cs typeface="Times New Roman"/>
              </a:rPr>
              <a:t>    Инструкции </a:t>
            </a:r>
            <a:r>
              <a:rPr lang="ru-RU" sz="2200" dirty="0">
                <a:latin typeface="Times New Roman"/>
                <a:ea typeface="Calibri"/>
                <a:cs typeface="Times New Roman"/>
              </a:rPr>
              <a:t>на </a:t>
            </a:r>
            <a:r>
              <a:rPr lang="ru-RU" sz="2200" dirty="0" err="1">
                <a:latin typeface="Times New Roman"/>
                <a:ea typeface="Calibri"/>
                <a:cs typeface="Times New Roman"/>
              </a:rPr>
              <a:t>двер</a:t>
            </a:r>
            <a:r>
              <a:rPr lang="ky-KG" sz="2200" dirty="0">
                <a:latin typeface="Times New Roman"/>
                <a:ea typeface="Calibri"/>
                <a:cs typeface="Times New Roman"/>
              </a:rPr>
              <a:t>и </a:t>
            </a:r>
            <a:r>
              <a:rPr lang="ru-RU" sz="2200" dirty="0">
                <a:latin typeface="Times New Roman"/>
                <a:ea typeface="Calibri"/>
                <a:cs typeface="Times New Roman"/>
              </a:rPr>
              <a:t> будут содержать информацию, что необходимо и требуется на каждой станции. Например, Вам будет сказано, что необходимо собрать сфокусированный анамнез и выполнить сфокусированной </a:t>
            </a:r>
            <a:r>
              <a:rPr lang="ru-RU" sz="2200" dirty="0" err="1">
                <a:latin typeface="Times New Roman"/>
                <a:ea typeface="Calibri"/>
                <a:cs typeface="Times New Roman"/>
              </a:rPr>
              <a:t>физикальное</a:t>
            </a:r>
            <a:r>
              <a:rPr lang="ru-RU" sz="2200" dirty="0">
                <a:latin typeface="Times New Roman"/>
                <a:ea typeface="Calibri"/>
                <a:cs typeface="Times New Roman"/>
              </a:rPr>
              <a:t> обследование в течение 15 минут. В условиях задачи Вас предупреждают, что нет необходимости проводить влагалищное обследование или обследование молочной железы.</a:t>
            </a:r>
            <a:endParaRPr lang="ru-RU" sz="2200" dirty="0">
              <a:ea typeface="Calibri"/>
              <a:cs typeface="Times New Roman"/>
            </a:endParaRPr>
          </a:p>
        </p:txBody>
      </p:sp>
    </p:spTree>
    <p:extLst>
      <p:ext uri="{BB962C8B-B14F-4D97-AF65-F5344CB8AC3E}">
        <p14:creationId xmlns:p14="http://schemas.microsoft.com/office/powerpoint/2010/main" val="36915969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260648"/>
            <a:ext cx="8568952" cy="6686446"/>
          </a:xfrm>
          <a:prstGeom prst="rect">
            <a:avLst/>
          </a:prstGeom>
        </p:spPr>
        <p:txBody>
          <a:bodyPr wrap="square">
            <a:spAutoFit/>
          </a:bodyPr>
          <a:lstStyle/>
          <a:p>
            <a:pPr algn="ctr">
              <a:lnSpc>
                <a:spcPct val="115000"/>
              </a:lnSpc>
              <a:spcAft>
                <a:spcPts val="0"/>
              </a:spcAft>
            </a:pPr>
            <a:r>
              <a:rPr lang="ru-RU" sz="2200" b="1" dirty="0">
                <a:latin typeface="Times New Roman"/>
                <a:ea typeface="Calibri"/>
                <a:cs typeface="Times New Roman"/>
              </a:rPr>
              <a:t>Составление контрольного списка.</a:t>
            </a:r>
            <a:endParaRPr lang="ru-RU" sz="2200" dirty="0">
              <a:ea typeface="Calibri"/>
              <a:cs typeface="Times New Roman"/>
            </a:endParaRPr>
          </a:p>
          <a:p>
            <a:pPr indent="449580">
              <a:lnSpc>
                <a:spcPct val="115000"/>
              </a:lnSpc>
              <a:spcAft>
                <a:spcPts val="0"/>
              </a:spcAft>
            </a:pPr>
            <a:r>
              <a:rPr lang="ru-RU" sz="2200" dirty="0">
                <a:latin typeface="Times New Roman"/>
                <a:ea typeface="Calibri"/>
                <a:cs typeface="Times New Roman"/>
              </a:rPr>
              <a:t>Каждая тестовая станция имеет специфические задачи, которые отражают навыки, которые критически будут оценены стандартизированным пациентом. На некоторых станциях находятся наблюдатели (преподаватели, врачи ГСВ) вместе со стандартизированным пациентом. В этом случае наблюдатели заполняют контрольный список, что позволяет стандартизированному пациенту полностью концентрироваться на сценарии. Если внутри тестовой станции находится один стандартизированный пациент, то это означает, что он заполнит контрольный список, после того, как Вы покинете комнату,		 </a:t>
            </a:r>
            <a:endParaRPr lang="ru-RU" sz="2200" dirty="0">
              <a:ea typeface="Calibri"/>
              <a:cs typeface="Times New Roman"/>
            </a:endParaRPr>
          </a:p>
          <a:p>
            <a:pPr indent="449580">
              <a:lnSpc>
                <a:spcPct val="115000"/>
              </a:lnSpc>
              <a:spcAft>
                <a:spcPts val="0"/>
              </a:spcAft>
            </a:pPr>
            <a:r>
              <a:rPr lang="ru-RU" sz="2200" dirty="0">
                <a:latin typeface="Times New Roman"/>
                <a:ea typeface="Calibri"/>
                <a:cs typeface="Times New Roman"/>
              </a:rPr>
              <a:t>Контрольный список обычно состоит из 25 вопросов и ограничивается) навыками, которые необходимо оценить на этой тестовой станции, может; содержать вопросы анамнеза, семейного анамнеза, </a:t>
            </a:r>
            <a:r>
              <a:rPr lang="ru-RU" sz="2200" dirty="0" err="1">
                <a:latin typeface="Times New Roman"/>
                <a:ea typeface="Calibri"/>
                <a:cs typeface="Times New Roman"/>
              </a:rPr>
              <a:t>физикального</a:t>
            </a:r>
            <a:r>
              <a:rPr lang="ky-KG" sz="2200" dirty="0">
                <a:latin typeface="Times New Roman"/>
                <a:ea typeface="Calibri"/>
                <a:cs typeface="Times New Roman"/>
              </a:rPr>
              <a:t> обследования </a:t>
            </a:r>
            <a:r>
              <a:rPr lang="ru-RU" sz="2200" dirty="0">
                <a:latin typeface="Times New Roman"/>
                <a:ea typeface="Calibri"/>
                <a:cs typeface="Times New Roman"/>
              </a:rPr>
              <a:t> и </a:t>
            </a:r>
            <a:r>
              <a:rPr lang="ky-KG" sz="2200" dirty="0">
                <a:latin typeface="Times New Roman"/>
                <a:ea typeface="Calibri"/>
                <a:cs typeface="Times New Roman"/>
              </a:rPr>
              <a:t>необходимы  именно для клинического </a:t>
            </a:r>
            <a:r>
              <a:rPr lang="ru-RU" sz="2200" dirty="0">
                <a:latin typeface="Times New Roman"/>
                <a:ea typeface="Calibri"/>
                <a:cs typeface="Times New Roman"/>
              </a:rPr>
              <a:t>случая</a:t>
            </a:r>
            <a:r>
              <a:rPr lang="ky-KG" sz="2200" dirty="0">
                <a:latin typeface="Times New Roman"/>
                <a:ea typeface="Calibri"/>
                <a:cs typeface="Times New Roman"/>
              </a:rPr>
              <a:t>.</a:t>
            </a:r>
            <a:endParaRPr lang="ru-RU" sz="2200" dirty="0">
              <a:ea typeface="Calibri"/>
              <a:cs typeface="Times New Roman"/>
            </a:endParaRPr>
          </a:p>
          <a:p>
            <a:pPr>
              <a:lnSpc>
                <a:spcPct val="115000"/>
              </a:lnSpc>
              <a:spcAft>
                <a:spcPts val="0"/>
              </a:spcAft>
            </a:pPr>
            <a:r>
              <a:rPr lang="ru-RU" sz="2200" dirty="0">
                <a:latin typeface="Times New Roman"/>
                <a:ea typeface="Calibri"/>
                <a:cs typeface="Times New Roman"/>
              </a:rPr>
              <a:t> </a:t>
            </a:r>
            <a:endParaRPr lang="ru-RU" sz="2200" dirty="0">
              <a:ea typeface="Calibri"/>
              <a:cs typeface="Times New Roman"/>
            </a:endParaRPr>
          </a:p>
        </p:txBody>
      </p:sp>
    </p:spTree>
    <p:extLst>
      <p:ext uri="{BB962C8B-B14F-4D97-AF65-F5344CB8AC3E}">
        <p14:creationId xmlns:p14="http://schemas.microsoft.com/office/powerpoint/2010/main" val="15685930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3568" y="404664"/>
            <a:ext cx="7992888" cy="6321731"/>
          </a:xfrm>
          <a:prstGeom prst="rect">
            <a:avLst/>
          </a:prstGeom>
        </p:spPr>
        <p:txBody>
          <a:bodyPr wrap="square">
            <a:spAutoFit/>
          </a:bodyPr>
          <a:lstStyle/>
          <a:p>
            <a:pPr algn="ctr">
              <a:lnSpc>
                <a:spcPct val="115000"/>
              </a:lnSpc>
              <a:spcAft>
                <a:spcPts val="0"/>
              </a:spcAft>
            </a:pPr>
            <a:r>
              <a:rPr lang="ru-RU" sz="2200" b="1" i="1" u="sng" dirty="0">
                <a:latin typeface="Times New Roman"/>
                <a:ea typeface="Calibri"/>
                <a:cs typeface="Times New Roman"/>
              </a:rPr>
              <a:t>Подход к стандартизированному пациенту </a:t>
            </a:r>
            <a:endParaRPr lang="ru-RU" sz="2200" b="1" i="1" u="sng" dirty="0" smtClean="0">
              <a:latin typeface="Times New Roman"/>
              <a:ea typeface="Calibri"/>
              <a:cs typeface="Times New Roman"/>
            </a:endParaRPr>
          </a:p>
          <a:p>
            <a:pPr algn="ctr">
              <a:lnSpc>
                <a:spcPct val="115000"/>
              </a:lnSpc>
              <a:spcAft>
                <a:spcPts val="0"/>
              </a:spcAft>
            </a:pPr>
            <a:r>
              <a:rPr lang="ru-RU" sz="2200" b="1" i="1" u="sng" dirty="0" smtClean="0">
                <a:latin typeface="Times New Roman"/>
                <a:ea typeface="Calibri"/>
                <a:cs typeface="Times New Roman"/>
              </a:rPr>
              <a:t>для </a:t>
            </a:r>
            <a:r>
              <a:rPr lang="ru-RU" sz="2200" b="1" i="1" u="sng" dirty="0">
                <a:latin typeface="Times New Roman"/>
                <a:ea typeface="Calibri"/>
                <a:cs typeface="Times New Roman"/>
              </a:rPr>
              <a:t>экзаменуемого студента</a:t>
            </a:r>
            <a:endParaRPr lang="ru-RU" sz="2200" i="1" u="sng" dirty="0">
              <a:ea typeface="Calibri"/>
              <a:cs typeface="Times New Roman"/>
            </a:endParaRPr>
          </a:p>
          <a:p>
            <a:pPr>
              <a:lnSpc>
                <a:spcPct val="115000"/>
              </a:lnSpc>
              <a:spcAft>
                <a:spcPts val="0"/>
              </a:spcAft>
            </a:pPr>
            <a:r>
              <a:rPr lang="ky-KG" sz="2200" b="1" dirty="0">
                <a:latin typeface="Times New Roman"/>
                <a:ea typeface="Calibri"/>
                <a:cs typeface="Times New Roman"/>
              </a:rPr>
              <a:t> </a:t>
            </a:r>
            <a:endParaRPr lang="ky-KG" sz="2200" b="1" dirty="0" smtClean="0">
              <a:latin typeface="Times New Roman"/>
              <a:ea typeface="Calibri"/>
              <a:cs typeface="Times New Roman"/>
            </a:endParaRPr>
          </a:p>
          <a:p>
            <a:pPr>
              <a:lnSpc>
                <a:spcPct val="115000"/>
              </a:lnSpc>
              <a:spcAft>
                <a:spcPts val="0"/>
              </a:spcAft>
            </a:pPr>
            <a:endParaRPr lang="ru-RU" sz="2200" dirty="0">
              <a:ea typeface="Calibri"/>
              <a:cs typeface="Times New Roman"/>
            </a:endParaRPr>
          </a:p>
          <a:p>
            <a:pPr>
              <a:lnSpc>
                <a:spcPct val="115000"/>
              </a:lnSpc>
              <a:spcAft>
                <a:spcPts val="0"/>
              </a:spcAft>
            </a:pPr>
            <a:r>
              <a:rPr lang="ru-RU" sz="2200" b="1" dirty="0">
                <a:latin typeface="Times New Roman"/>
                <a:ea typeface="Calibri"/>
                <a:cs typeface="Times New Roman"/>
              </a:rPr>
              <a:t>Прочти</a:t>
            </a:r>
            <a:endParaRPr lang="ru-RU" sz="2200" dirty="0">
              <a:ea typeface="Calibri"/>
              <a:cs typeface="Times New Roman"/>
            </a:endParaRPr>
          </a:p>
          <a:p>
            <a:pPr>
              <a:lnSpc>
                <a:spcPct val="115000"/>
              </a:lnSpc>
              <a:spcAft>
                <a:spcPts val="0"/>
              </a:spcAft>
            </a:pPr>
            <a:r>
              <a:rPr lang="ru-RU" sz="2200" b="1" dirty="0">
                <a:latin typeface="Times New Roman"/>
                <a:ea typeface="Calibri"/>
                <a:cs typeface="Times New Roman"/>
              </a:rPr>
              <a:t>Сфокусируйся на проблеме пациента</a:t>
            </a:r>
            <a:endParaRPr lang="ru-RU" sz="2200" dirty="0">
              <a:ea typeface="Calibri"/>
              <a:cs typeface="Times New Roman"/>
            </a:endParaRPr>
          </a:p>
          <a:p>
            <a:pPr>
              <a:lnSpc>
                <a:spcPct val="115000"/>
              </a:lnSpc>
              <a:spcAft>
                <a:spcPts val="0"/>
              </a:spcAft>
            </a:pPr>
            <a:r>
              <a:rPr lang="ru-RU" sz="2200" b="1" dirty="0">
                <a:latin typeface="Times New Roman"/>
                <a:ea typeface="Calibri"/>
                <a:cs typeface="Times New Roman"/>
              </a:rPr>
              <a:t> Мысленно составь контрольный список</a:t>
            </a:r>
            <a:endParaRPr lang="ru-RU" sz="2200" dirty="0">
              <a:ea typeface="Calibri"/>
              <a:cs typeface="Times New Roman"/>
            </a:endParaRPr>
          </a:p>
          <a:p>
            <a:pPr>
              <a:lnSpc>
                <a:spcPct val="115000"/>
              </a:lnSpc>
              <a:spcAft>
                <a:spcPts val="0"/>
              </a:spcAft>
            </a:pPr>
            <a:r>
              <a:rPr lang="ky-KG" sz="2200" b="1" dirty="0">
                <a:latin typeface="Times New Roman"/>
                <a:ea typeface="Calibri"/>
                <a:cs typeface="Times New Roman"/>
              </a:rPr>
              <a:t> </a:t>
            </a:r>
            <a:endParaRPr lang="ru-RU" sz="2200" dirty="0">
              <a:ea typeface="Calibri"/>
              <a:cs typeface="Times New Roman"/>
            </a:endParaRPr>
          </a:p>
          <a:p>
            <a:pPr>
              <a:lnSpc>
                <a:spcPct val="115000"/>
              </a:lnSpc>
              <a:spcAft>
                <a:spcPts val="0"/>
              </a:spcAft>
            </a:pPr>
            <a:r>
              <a:rPr lang="ru-RU" sz="2200" b="1" dirty="0">
                <a:latin typeface="Times New Roman"/>
                <a:ea typeface="Calibri"/>
                <a:cs typeface="Times New Roman"/>
              </a:rPr>
              <a:t>Составь контрольный список для каждого пациента:</a:t>
            </a:r>
            <a:endParaRPr lang="ru-RU" sz="2200" dirty="0">
              <a:ea typeface="Calibri"/>
              <a:cs typeface="Times New Roman"/>
            </a:endParaRPr>
          </a:p>
          <a:p>
            <a:pPr>
              <a:lnSpc>
                <a:spcPct val="115000"/>
              </a:lnSpc>
              <a:spcAft>
                <a:spcPts val="0"/>
              </a:spcAft>
            </a:pPr>
            <a:r>
              <a:rPr lang="ky-KG" sz="2200" b="1" dirty="0">
                <a:latin typeface="Times New Roman"/>
                <a:ea typeface="Calibri"/>
                <a:cs typeface="Times New Roman"/>
              </a:rPr>
              <a:t> </a:t>
            </a:r>
            <a:endParaRPr lang="ru-RU" sz="2200" dirty="0">
              <a:ea typeface="Calibri"/>
              <a:cs typeface="Times New Roman"/>
            </a:endParaRPr>
          </a:p>
          <a:p>
            <a:pPr>
              <a:lnSpc>
                <a:spcPct val="115000"/>
              </a:lnSpc>
              <a:spcAft>
                <a:spcPts val="0"/>
              </a:spcAft>
            </a:pPr>
            <a:r>
              <a:rPr lang="ru-RU" sz="2200" b="1" dirty="0">
                <a:latin typeface="Times New Roman"/>
                <a:ea typeface="Calibri"/>
                <a:cs typeface="Times New Roman"/>
              </a:rPr>
              <a:t>Анамнез настоящего заболевания</a:t>
            </a:r>
            <a:endParaRPr lang="ru-RU" sz="2200" dirty="0">
              <a:ea typeface="Calibri"/>
              <a:cs typeface="Times New Roman"/>
            </a:endParaRPr>
          </a:p>
          <a:p>
            <a:pPr>
              <a:lnSpc>
                <a:spcPct val="115000"/>
              </a:lnSpc>
              <a:spcAft>
                <a:spcPts val="0"/>
              </a:spcAft>
            </a:pPr>
            <a:r>
              <a:rPr lang="ru-RU" sz="2200" b="1" dirty="0">
                <a:latin typeface="Times New Roman"/>
                <a:ea typeface="Calibri"/>
                <a:cs typeface="Times New Roman"/>
              </a:rPr>
              <a:t> Перенесенные заболевания </a:t>
            </a:r>
            <a:endParaRPr lang="ru-RU" sz="2200" dirty="0">
              <a:ea typeface="Calibri"/>
              <a:cs typeface="Times New Roman"/>
            </a:endParaRPr>
          </a:p>
          <a:p>
            <a:pPr>
              <a:lnSpc>
                <a:spcPct val="115000"/>
              </a:lnSpc>
              <a:spcAft>
                <a:spcPts val="0"/>
              </a:spcAft>
            </a:pPr>
            <a:r>
              <a:rPr lang="ru-RU" sz="2200" b="1" dirty="0">
                <a:latin typeface="Times New Roman"/>
                <a:ea typeface="Calibri"/>
                <a:cs typeface="Times New Roman"/>
              </a:rPr>
              <a:t>Семейный анамнез/социальный анамнез</a:t>
            </a:r>
            <a:endParaRPr lang="ru-RU" sz="2200" dirty="0">
              <a:ea typeface="Calibri"/>
              <a:cs typeface="Times New Roman"/>
            </a:endParaRPr>
          </a:p>
          <a:p>
            <a:pPr>
              <a:lnSpc>
                <a:spcPct val="115000"/>
              </a:lnSpc>
              <a:spcAft>
                <a:spcPts val="0"/>
              </a:spcAft>
            </a:pPr>
            <a:r>
              <a:rPr lang="ru-RU" sz="2200" b="1" dirty="0">
                <a:latin typeface="Times New Roman"/>
                <a:ea typeface="Calibri"/>
                <a:cs typeface="Times New Roman"/>
              </a:rPr>
              <a:t> </a:t>
            </a:r>
            <a:r>
              <a:rPr lang="ru-RU" sz="2200" b="1" dirty="0" err="1">
                <a:latin typeface="Times New Roman"/>
                <a:ea typeface="Calibri"/>
                <a:cs typeface="Times New Roman"/>
              </a:rPr>
              <a:t>Физикальное</a:t>
            </a:r>
            <a:r>
              <a:rPr lang="ru-RU" sz="2200" b="1" dirty="0">
                <a:latin typeface="Times New Roman"/>
                <a:ea typeface="Calibri"/>
                <a:cs typeface="Times New Roman"/>
              </a:rPr>
              <a:t> обследование </a:t>
            </a:r>
            <a:endParaRPr lang="ru-RU" sz="2200" dirty="0">
              <a:ea typeface="Calibri"/>
              <a:cs typeface="Times New Roman"/>
            </a:endParaRPr>
          </a:p>
          <a:p>
            <a:pPr>
              <a:lnSpc>
                <a:spcPct val="115000"/>
              </a:lnSpc>
              <a:spcAft>
                <a:spcPts val="0"/>
              </a:spcAft>
            </a:pPr>
            <a:r>
              <a:rPr lang="ru-RU" sz="2200" b="1" dirty="0">
                <a:latin typeface="Times New Roman"/>
                <a:ea typeface="Calibri"/>
                <a:cs typeface="Times New Roman"/>
              </a:rPr>
              <a:t>Коммуникативные навыки</a:t>
            </a:r>
            <a:endParaRPr lang="ru-RU" sz="2200" dirty="0">
              <a:ea typeface="Calibri"/>
              <a:cs typeface="Times New Roman"/>
            </a:endParaRPr>
          </a:p>
          <a:p>
            <a:pPr>
              <a:lnSpc>
                <a:spcPct val="115000"/>
              </a:lnSpc>
              <a:spcAft>
                <a:spcPts val="0"/>
              </a:spcAft>
            </a:pPr>
            <a:r>
              <a:rPr lang="ky-KG" sz="2200" b="1" dirty="0">
                <a:latin typeface="Times New Roman"/>
                <a:ea typeface="Calibri"/>
                <a:cs typeface="Times New Roman"/>
              </a:rPr>
              <a:t> </a:t>
            </a:r>
            <a:endParaRPr lang="ru-RU" sz="2200" dirty="0">
              <a:ea typeface="Calibri"/>
              <a:cs typeface="Times New Roman"/>
            </a:endParaRPr>
          </a:p>
        </p:txBody>
      </p:sp>
    </p:spTree>
    <p:extLst>
      <p:ext uri="{BB962C8B-B14F-4D97-AF65-F5344CB8AC3E}">
        <p14:creationId xmlns:p14="http://schemas.microsoft.com/office/powerpoint/2010/main" val="18945287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5" y="260648"/>
            <a:ext cx="8280919" cy="6297108"/>
          </a:xfrm>
          <a:prstGeom prst="rect">
            <a:avLst/>
          </a:prstGeom>
        </p:spPr>
        <p:txBody>
          <a:bodyPr wrap="square">
            <a:spAutoFit/>
          </a:bodyPr>
          <a:lstStyle/>
          <a:p>
            <a:pPr>
              <a:lnSpc>
                <a:spcPct val="115000"/>
              </a:lnSpc>
              <a:spcAft>
                <a:spcPts val="0"/>
              </a:spcAft>
            </a:pPr>
            <a:r>
              <a:rPr lang="ru-RU" sz="2200" b="1" dirty="0">
                <a:latin typeface="Times New Roman"/>
                <a:ea typeface="Calibri"/>
                <a:cs typeface="Times New Roman"/>
              </a:rPr>
              <a:t>Сбор анамнеза</a:t>
            </a:r>
            <a:endParaRPr lang="ru-RU" sz="2200" dirty="0">
              <a:ea typeface="Calibri"/>
              <a:cs typeface="Times New Roman"/>
            </a:endParaRPr>
          </a:p>
          <a:p>
            <a:pPr indent="449580">
              <a:lnSpc>
                <a:spcPct val="115000"/>
              </a:lnSpc>
              <a:spcAft>
                <a:spcPts val="0"/>
              </a:spcAft>
            </a:pPr>
            <a:r>
              <a:rPr lang="ru-RU" sz="2200" dirty="0">
                <a:latin typeface="Times New Roman"/>
                <a:ea typeface="Calibri"/>
                <a:cs typeface="Times New Roman"/>
              </a:rPr>
              <a:t>Когда Вы входите в комнату (тестовую станцию) представьте себя стандартизированному пациенту. Начните интервью с открытых вопросов, например, ” Как я могу помочь Вам?” или “Что привело Вас сегодня в поликлинику?"</a:t>
            </a:r>
            <a:endParaRPr lang="ru-RU" sz="2200" dirty="0">
              <a:ea typeface="Calibri"/>
              <a:cs typeface="Times New Roman"/>
            </a:endParaRPr>
          </a:p>
          <a:p>
            <a:pPr>
              <a:lnSpc>
                <a:spcPct val="115000"/>
              </a:lnSpc>
              <a:spcAft>
                <a:spcPts val="0"/>
              </a:spcAft>
            </a:pPr>
            <a:r>
              <a:rPr lang="ru-RU" sz="2200" dirty="0">
                <a:latin typeface="Times New Roman"/>
                <a:ea typeface="Calibri"/>
                <a:cs typeface="Times New Roman"/>
              </a:rPr>
              <a:t>«</a:t>
            </a:r>
            <a:r>
              <a:rPr lang="ky-KG" sz="2200" dirty="0">
                <a:latin typeface="Times New Roman"/>
                <a:ea typeface="Calibri"/>
                <a:cs typeface="Times New Roman"/>
              </a:rPr>
              <a:t>В</a:t>
            </a:r>
            <a:r>
              <a:rPr lang="ru-RU" sz="2200" dirty="0" err="1">
                <a:latin typeface="Times New Roman"/>
                <a:ea typeface="Calibri"/>
                <a:cs typeface="Times New Roman"/>
              </a:rPr>
              <a:t>стречайте</a:t>
            </a:r>
            <a:r>
              <a:rPr lang="ru-RU" sz="2200" dirty="0">
                <a:latin typeface="Times New Roman"/>
                <a:ea typeface="Calibri"/>
                <a:cs typeface="Times New Roman"/>
              </a:rPr>
              <a:t> тепло, здороваясь за руку и улыбаясь.</a:t>
            </a:r>
            <a:endParaRPr lang="ru-RU" sz="2200" dirty="0">
              <a:ea typeface="Calibri"/>
              <a:cs typeface="Times New Roman"/>
            </a:endParaRPr>
          </a:p>
          <a:p>
            <a:pPr>
              <a:lnSpc>
                <a:spcPct val="115000"/>
              </a:lnSpc>
              <a:spcAft>
                <a:spcPts val="0"/>
              </a:spcAft>
            </a:pPr>
            <a:r>
              <a:rPr lang="ru-RU" sz="2200" dirty="0">
                <a:latin typeface="Times New Roman"/>
                <a:ea typeface="Calibri"/>
                <a:cs typeface="Times New Roman"/>
              </a:rPr>
              <a:t> </a:t>
            </a:r>
            <a:endParaRPr lang="ru-RU" sz="2200" dirty="0">
              <a:ea typeface="Calibri"/>
              <a:cs typeface="Times New Roman"/>
            </a:endParaRPr>
          </a:p>
          <a:p>
            <a:pPr>
              <a:lnSpc>
                <a:spcPct val="115000"/>
              </a:lnSpc>
              <a:spcAft>
                <a:spcPts val="0"/>
              </a:spcAft>
            </a:pPr>
            <a:r>
              <a:rPr lang="ru-RU" sz="2200" b="1" dirty="0">
                <a:latin typeface="Times New Roman"/>
                <a:ea typeface="Calibri"/>
                <a:cs typeface="Times New Roman"/>
              </a:rPr>
              <a:t>Анализ боли</a:t>
            </a:r>
            <a:endParaRPr lang="ru-RU" sz="2200" dirty="0">
              <a:ea typeface="Calibri"/>
              <a:cs typeface="Times New Roman"/>
            </a:endParaRPr>
          </a:p>
          <a:p>
            <a:pPr>
              <a:lnSpc>
                <a:spcPct val="115000"/>
              </a:lnSpc>
              <a:spcAft>
                <a:spcPts val="0"/>
              </a:spcAft>
            </a:pPr>
            <a:r>
              <a:rPr lang="ru-RU" sz="2200" dirty="0">
                <a:latin typeface="Times New Roman"/>
                <a:ea typeface="Calibri"/>
                <a:cs typeface="Times New Roman"/>
              </a:rPr>
              <a:t>Вам следует задать 7 следующих вопросов:</a:t>
            </a:r>
            <a:endParaRPr lang="ru-RU" sz="2200" dirty="0">
              <a:ea typeface="Calibri"/>
              <a:cs typeface="Times New Roman"/>
            </a:endParaRPr>
          </a:p>
          <a:p>
            <a:pPr>
              <a:lnSpc>
                <a:spcPct val="115000"/>
              </a:lnSpc>
              <a:spcAft>
                <a:spcPts val="0"/>
              </a:spcAft>
            </a:pPr>
            <a:r>
              <a:rPr lang="ru-RU" sz="2200" dirty="0">
                <a:latin typeface="Times New Roman"/>
                <a:ea typeface="Calibri"/>
                <a:cs typeface="Times New Roman"/>
              </a:rPr>
              <a:t>1 .начало боли</a:t>
            </a:r>
            <a:endParaRPr lang="ru-RU" sz="2200" dirty="0">
              <a:ea typeface="Calibri"/>
              <a:cs typeface="Times New Roman"/>
            </a:endParaRPr>
          </a:p>
          <a:p>
            <a:pPr>
              <a:lnSpc>
                <a:spcPct val="115000"/>
              </a:lnSpc>
              <a:spcAft>
                <a:spcPts val="0"/>
              </a:spcAft>
            </a:pPr>
            <a:r>
              <a:rPr lang="ru-RU" sz="2200" dirty="0" smtClean="0">
                <a:latin typeface="Times New Roman"/>
                <a:ea typeface="Calibri"/>
                <a:cs typeface="Times New Roman"/>
              </a:rPr>
              <a:t>2.локализация боли</a:t>
            </a:r>
            <a:endParaRPr lang="ru-RU" sz="2200" dirty="0">
              <a:ea typeface="Calibri"/>
              <a:cs typeface="Times New Roman"/>
            </a:endParaRPr>
          </a:p>
          <a:p>
            <a:pPr>
              <a:lnSpc>
                <a:spcPct val="115000"/>
              </a:lnSpc>
              <a:spcAft>
                <a:spcPts val="0"/>
              </a:spcAft>
            </a:pPr>
            <a:r>
              <a:rPr lang="ru-RU" sz="2200" dirty="0">
                <a:latin typeface="Times New Roman"/>
                <a:ea typeface="Calibri"/>
                <a:cs typeface="Times New Roman"/>
              </a:rPr>
              <a:t>3.характер боли</a:t>
            </a:r>
            <a:endParaRPr lang="ru-RU" sz="2200" dirty="0">
              <a:ea typeface="Calibri"/>
              <a:cs typeface="Times New Roman"/>
            </a:endParaRPr>
          </a:p>
          <a:p>
            <a:pPr>
              <a:lnSpc>
                <a:spcPct val="115000"/>
              </a:lnSpc>
              <a:spcAft>
                <a:spcPts val="0"/>
              </a:spcAft>
            </a:pPr>
            <a:r>
              <a:rPr lang="ru-RU" sz="2200" dirty="0">
                <a:latin typeface="Times New Roman"/>
                <a:ea typeface="Calibri"/>
                <a:cs typeface="Times New Roman"/>
              </a:rPr>
              <a:t>4.тяжесть боли</a:t>
            </a:r>
            <a:endParaRPr lang="ru-RU" sz="2200" dirty="0">
              <a:ea typeface="Calibri"/>
              <a:cs typeface="Times New Roman"/>
            </a:endParaRPr>
          </a:p>
          <a:p>
            <a:pPr>
              <a:lnSpc>
                <a:spcPct val="115000"/>
              </a:lnSpc>
              <a:spcAft>
                <a:spcPts val="0"/>
              </a:spcAft>
            </a:pPr>
            <a:r>
              <a:rPr lang="ru-RU" sz="2200" dirty="0">
                <a:latin typeface="Times New Roman"/>
                <a:ea typeface="Calibri"/>
                <a:cs typeface="Times New Roman"/>
              </a:rPr>
              <a:t>5.облегчающие боль факторы</a:t>
            </a:r>
            <a:endParaRPr lang="ru-RU" sz="2200" dirty="0">
              <a:ea typeface="Calibri"/>
              <a:cs typeface="Times New Roman"/>
            </a:endParaRPr>
          </a:p>
          <a:p>
            <a:pPr>
              <a:lnSpc>
                <a:spcPct val="115000"/>
              </a:lnSpc>
              <a:spcAft>
                <a:spcPts val="0"/>
              </a:spcAft>
            </a:pPr>
            <a:r>
              <a:rPr lang="ru-RU" sz="2200" dirty="0">
                <a:latin typeface="Times New Roman"/>
                <a:ea typeface="Calibri"/>
                <a:cs typeface="Times New Roman"/>
              </a:rPr>
              <a:t>6.усиливающие боль факторы</a:t>
            </a:r>
            <a:endParaRPr lang="ru-RU" sz="2200" dirty="0">
              <a:ea typeface="Calibri"/>
              <a:cs typeface="Times New Roman"/>
            </a:endParaRPr>
          </a:p>
          <a:p>
            <a:pPr>
              <a:lnSpc>
                <a:spcPct val="115000"/>
              </a:lnSpc>
              <a:spcAft>
                <a:spcPts val="0"/>
              </a:spcAft>
            </a:pPr>
            <a:r>
              <a:rPr lang="ru-RU" sz="2200" dirty="0">
                <a:latin typeface="Times New Roman"/>
                <a:ea typeface="Calibri"/>
                <a:cs typeface="Times New Roman"/>
              </a:rPr>
              <a:t>7.связанные с болью симптомы</a:t>
            </a:r>
            <a:endParaRPr lang="ru-RU" sz="2200" dirty="0">
              <a:ea typeface="Calibri"/>
              <a:cs typeface="Times New Roman"/>
            </a:endParaRPr>
          </a:p>
        </p:txBody>
      </p:sp>
    </p:spTree>
    <p:extLst>
      <p:ext uri="{BB962C8B-B14F-4D97-AF65-F5344CB8AC3E}">
        <p14:creationId xmlns:p14="http://schemas.microsoft.com/office/powerpoint/2010/main" val="23120206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3568" y="980728"/>
            <a:ext cx="7874768" cy="4587410"/>
          </a:xfrm>
          <a:prstGeom prst="rect">
            <a:avLst/>
          </a:prstGeom>
        </p:spPr>
        <p:txBody>
          <a:bodyPr wrap="square">
            <a:spAutoFit/>
          </a:bodyPr>
          <a:lstStyle/>
          <a:p>
            <a:pPr indent="449580">
              <a:lnSpc>
                <a:spcPct val="115000"/>
              </a:lnSpc>
              <a:spcAft>
                <a:spcPts val="0"/>
              </a:spcAft>
            </a:pPr>
            <a:r>
              <a:rPr lang="ru-RU" sz="2200" dirty="0">
                <a:latin typeface="Times New Roman"/>
                <a:ea typeface="Calibri"/>
                <a:cs typeface="Times New Roman"/>
              </a:rPr>
              <a:t>При необходимости экзаменуемый должен спросить из анамнеза, включая семейный, или социальный о курении, употреблении алкоголя, наркотиков, кофеина. Вас также должен интересовать образ жизни больного, включая физические нагрузки, сексуальный анамнез, диету, хобби, путешествия, профессию. Неблагоприятные факторы окружающей среды (токсические вещества, радиация) должны быть выяснены, если они связаны с главной жалобой. Проблемы личной жизни и эмоциональные стрессы должны учитываться при необходимости</a:t>
            </a:r>
            <a:r>
              <a:rPr lang="ky-KG" sz="2200" dirty="0">
                <a:latin typeface="Times New Roman"/>
                <a:ea typeface="Calibri"/>
                <a:cs typeface="Times New Roman"/>
              </a:rPr>
              <a:t>.</a:t>
            </a:r>
            <a:endParaRPr lang="ru-RU" sz="2200" dirty="0">
              <a:ea typeface="Calibri"/>
              <a:cs typeface="Times New Roman"/>
            </a:endParaRPr>
          </a:p>
          <a:p>
            <a:pPr>
              <a:lnSpc>
                <a:spcPct val="115000"/>
              </a:lnSpc>
              <a:spcAft>
                <a:spcPts val="0"/>
              </a:spcAft>
            </a:pPr>
            <a:r>
              <a:rPr lang="ru-RU" sz="2200" dirty="0">
                <a:latin typeface="Times New Roman"/>
                <a:ea typeface="Calibri"/>
                <a:cs typeface="Times New Roman"/>
              </a:rPr>
              <a:t> </a:t>
            </a:r>
            <a:endParaRPr lang="ru-RU" sz="2200" dirty="0">
              <a:ea typeface="Calibri"/>
              <a:cs typeface="Times New Roman"/>
            </a:endParaRPr>
          </a:p>
          <a:p>
            <a:pPr>
              <a:lnSpc>
                <a:spcPct val="115000"/>
              </a:lnSpc>
              <a:spcAft>
                <a:spcPts val="0"/>
              </a:spcAft>
            </a:pPr>
            <a:r>
              <a:rPr lang="ru-RU" sz="1200" dirty="0">
                <a:latin typeface="Times New Roman"/>
                <a:ea typeface="Calibri"/>
                <a:cs typeface="Times New Roman"/>
              </a:rPr>
              <a:t> </a:t>
            </a:r>
            <a:endParaRPr lang="ru-RU" sz="1100" dirty="0">
              <a:ea typeface="Calibri"/>
              <a:cs typeface="Times New Roman"/>
            </a:endParaRPr>
          </a:p>
        </p:txBody>
      </p:sp>
    </p:spTree>
    <p:extLst>
      <p:ext uri="{BB962C8B-B14F-4D97-AF65-F5344CB8AC3E}">
        <p14:creationId xmlns:p14="http://schemas.microsoft.com/office/powerpoint/2010/main" val="8674922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71272" y="476672"/>
            <a:ext cx="8352928" cy="5907771"/>
          </a:xfrm>
          <a:prstGeom prst="rect">
            <a:avLst/>
          </a:prstGeom>
        </p:spPr>
        <p:txBody>
          <a:bodyPr wrap="square">
            <a:spAutoFit/>
          </a:bodyPr>
          <a:lstStyle/>
          <a:p>
            <a:pPr>
              <a:lnSpc>
                <a:spcPct val="115000"/>
              </a:lnSpc>
              <a:spcAft>
                <a:spcPts val="0"/>
              </a:spcAft>
            </a:pPr>
            <a:r>
              <a:rPr lang="ky-KG" sz="2200" b="1" dirty="0">
                <a:latin typeface="Times New Roman"/>
                <a:ea typeface="Calibri"/>
                <a:cs typeface="Times New Roman"/>
              </a:rPr>
              <a:t>Физикальное обследование</a:t>
            </a:r>
            <a:endParaRPr lang="ru-RU" sz="2200" dirty="0">
              <a:ea typeface="Calibri"/>
              <a:cs typeface="Times New Roman"/>
            </a:endParaRPr>
          </a:p>
          <a:p>
            <a:pPr indent="449580">
              <a:lnSpc>
                <a:spcPct val="115000"/>
              </a:lnSpc>
              <a:spcAft>
                <a:spcPts val="0"/>
              </a:spcAft>
            </a:pPr>
            <a:r>
              <a:rPr lang="ru-RU" sz="2200" dirty="0">
                <a:latin typeface="Times New Roman"/>
                <a:ea typeface="Calibri"/>
                <a:cs typeface="Times New Roman"/>
              </a:rPr>
              <a:t>На этом этапе необходимо использовать данные, полученные при сборе анамнеза и провести сфокусированное </a:t>
            </a:r>
            <a:r>
              <a:rPr lang="ru-RU" sz="2200" dirty="0" err="1">
                <a:latin typeface="Times New Roman"/>
                <a:ea typeface="Calibri"/>
                <a:cs typeface="Times New Roman"/>
              </a:rPr>
              <a:t>физикальное</a:t>
            </a:r>
            <a:r>
              <a:rPr lang="ru-RU" sz="2200" dirty="0">
                <a:latin typeface="Times New Roman"/>
                <a:ea typeface="Calibri"/>
                <a:cs typeface="Times New Roman"/>
              </a:rPr>
              <a:t> </a:t>
            </a:r>
            <a:r>
              <a:rPr lang="ky-KG" sz="2200" dirty="0">
                <a:latin typeface="Times New Roman"/>
                <a:ea typeface="Calibri"/>
                <a:cs typeface="Times New Roman"/>
              </a:rPr>
              <a:t> обследование требуеиое </a:t>
            </a:r>
            <a:r>
              <a:rPr lang="ru-RU" sz="2200" dirty="0">
                <a:latin typeface="Times New Roman"/>
                <a:ea typeface="Calibri"/>
                <a:cs typeface="Times New Roman"/>
              </a:rPr>
              <a:t> по данной проблеме. Стандартизированный пациент </a:t>
            </a:r>
            <a:r>
              <a:rPr lang="ky-KG" sz="2200" dirty="0">
                <a:latin typeface="Times New Roman"/>
                <a:ea typeface="Calibri"/>
                <a:cs typeface="Times New Roman"/>
              </a:rPr>
              <a:t>или преподаватель </a:t>
            </a:r>
            <a:r>
              <a:rPr lang="ru-RU" sz="2200" dirty="0">
                <a:latin typeface="Times New Roman"/>
                <a:ea typeface="Calibri"/>
                <a:cs typeface="Times New Roman"/>
              </a:rPr>
              <a:t>критически оценивает навыки </a:t>
            </a:r>
            <a:r>
              <a:rPr lang="ru-RU" sz="2200" dirty="0" err="1">
                <a:latin typeface="Times New Roman"/>
                <a:ea typeface="Calibri"/>
                <a:cs typeface="Times New Roman"/>
              </a:rPr>
              <a:t>физикального</a:t>
            </a:r>
            <a:r>
              <a:rPr lang="ru-RU" sz="2200" dirty="0">
                <a:latin typeface="Times New Roman"/>
                <a:ea typeface="Calibri"/>
                <a:cs typeface="Times New Roman"/>
              </a:rPr>
              <a:t> обследования и констатирует, выполняете ли ВЫ необходимые маневры и проводите ли достаточно технично. Например, если стандартизированный пациент представляет студента с болью в горле и предполагается мононуклеоз, Вы должны провести абдоминальное обследование на предмет выявления </a:t>
            </a:r>
            <a:r>
              <a:rPr lang="ru-RU" sz="2200" dirty="0" err="1">
                <a:latin typeface="Times New Roman"/>
                <a:ea typeface="Calibri"/>
                <a:cs typeface="Times New Roman"/>
              </a:rPr>
              <a:t>гепатоспленомегалии</a:t>
            </a:r>
            <a:r>
              <a:rPr lang="ru-RU" sz="2200" dirty="0">
                <a:latin typeface="Times New Roman"/>
                <a:ea typeface="Calibri"/>
                <a:cs typeface="Times New Roman"/>
              </a:rPr>
              <a:t>, а также осмотр горла.</a:t>
            </a:r>
            <a:endParaRPr lang="ru-RU" sz="2200" dirty="0">
              <a:ea typeface="Calibri"/>
              <a:cs typeface="Times New Roman"/>
            </a:endParaRPr>
          </a:p>
          <a:p>
            <a:pPr indent="449580">
              <a:lnSpc>
                <a:spcPct val="115000"/>
              </a:lnSpc>
              <a:spcAft>
                <a:spcPts val="0"/>
              </a:spcAft>
            </a:pPr>
            <a:r>
              <a:rPr lang="ru-RU" sz="2200" dirty="0">
                <a:latin typeface="Times New Roman"/>
                <a:ea typeface="Calibri"/>
                <a:cs typeface="Times New Roman"/>
              </a:rPr>
              <a:t> Если фискальных данных, соответствующих данному клиническому случаю, нет у стандартизированного пациента, он покажет Вам карточку, где записаны эти патологические изменения. Эту информацию нужно внимательно изучить.</a:t>
            </a:r>
            <a:endParaRPr lang="ru-RU" sz="2200" dirty="0">
              <a:ea typeface="Calibri"/>
              <a:cs typeface="Times New Roman"/>
            </a:endParaRPr>
          </a:p>
        </p:txBody>
      </p:sp>
    </p:spTree>
    <p:extLst>
      <p:ext uri="{BB962C8B-B14F-4D97-AF65-F5344CB8AC3E}">
        <p14:creationId xmlns:p14="http://schemas.microsoft.com/office/powerpoint/2010/main" val="31577920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24240" y="260648"/>
            <a:ext cx="8424935" cy="6711068"/>
          </a:xfrm>
          <a:prstGeom prst="rect">
            <a:avLst/>
          </a:prstGeom>
        </p:spPr>
        <p:txBody>
          <a:bodyPr wrap="square">
            <a:spAutoFit/>
          </a:bodyPr>
          <a:lstStyle/>
          <a:p>
            <a:pPr>
              <a:lnSpc>
                <a:spcPct val="115000"/>
              </a:lnSpc>
              <a:spcAft>
                <a:spcPts val="0"/>
              </a:spcAft>
            </a:pPr>
            <a:r>
              <a:rPr lang="ru-RU" sz="2200" b="1" dirty="0">
                <a:latin typeface="Times New Roman"/>
                <a:ea typeface="Calibri"/>
                <a:cs typeface="Times New Roman"/>
              </a:rPr>
              <a:t>Пять Простых Шагов к Эффект</a:t>
            </a:r>
            <a:r>
              <a:rPr lang="ky-KG" sz="2200" b="1" dirty="0">
                <a:latin typeface="Times New Roman"/>
                <a:ea typeface="Calibri"/>
                <a:cs typeface="Times New Roman"/>
              </a:rPr>
              <a:t>ивной Связи студента и </a:t>
            </a:r>
            <a:r>
              <a:rPr lang="ky-KG" sz="2200" b="1" dirty="0" smtClean="0">
                <a:latin typeface="Times New Roman"/>
                <a:ea typeface="Calibri"/>
                <a:cs typeface="Times New Roman"/>
              </a:rPr>
              <a:t>СП</a:t>
            </a:r>
          </a:p>
          <a:p>
            <a:pPr>
              <a:lnSpc>
                <a:spcPct val="115000"/>
              </a:lnSpc>
              <a:spcAft>
                <a:spcPts val="0"/>
              </a:spcAft>
            </a:pPr>
            <a:endParaRPr lang="ru-RU" sz="2200" dirty="0">
              <a:ea typeface="Calibri"/>
              <a:cs typeface="Times New Roman"/>
            </a:endParaRPr>
          </a:p>
          <a:p>
            <a:pPr>
              <a:lnSpc>
                <a:spcPct val="115000"/>
              </a:lnSpc>
              <a:spcAft>
                <a:spcPts val="0"/>
              </a:spcAft>
            </a:pPr>
            <a:r>
              <a:rPr lang="ru-RU" sz="2200" b="1" dirty="0">
                <a:latin typeface="Times New Roman"/>
                <a:ea typeface="Calibri"/>
                <a:cs typeface="Times New Roman"/>
              </a:rPr>
              <a:t>1.  </a:t>
            </a:r>
            <a:r>
              <a:rPr lang="ru-RU" sz="2200" b="1" dirty="0" smtClean="0">
                <a:latin typeface="Times New Roman"/>
                <a:ea typeface="Calibri"/>
                <a:cs typeface="Times New Roman"/>
              </a:rPr>
              <a:t>Объясняйте </a:t>
            </a:r>
            <a:r>
              <a:rPr lang="ru-RU" sz="2200" b="1" dirty="0">
                <a:latin typeface="Times New Roman"/>
                <a:ea typeface="Calibri"/>
                <a:cs typeface="Times New Roman"/>
              </a:rPr>
              <a:t>ваши результаты</a:t>
            </a:r>
            <a:endParaRPr lang="ru-RU" sz="2200" dirty="0">
              <a:ea typeface="Calibri"/>
              <a:cs typeface="Times New Roman"/>
            </a:endParaRPr>
          </a:p>
          <a:p>
            <a:pPr>
              <a:lnSpc>
                <a:spcPct val="115000"/>
              </a:lnSpc>
              <a:spcAft>
                <a:spcPts val="0"/>
              </a:spcAft>
            </a:pPr>
            <a:r>
              <a:rPr lang="ru-RU" sz="2200" dirty="0">
                <a:latin typeface="Times New Roman"/>
                <a:ea typeface="Calibri"/>
                <a:cs typeface="Times New Roman"/>
              </a:rPr>
              <a:t>• Особенности болезни</a:t>
            </a:r>
            <a:endParaRPr lang="ru-RU" sz="2200" dirty="0">
              <a:ea typeface="Calibri"/>
              <a:cs typeface="Times New Roman"/>
            </a:endParaRPr>
          </a:p>
          <a:p>
            <a:pPr>
              <a:lnSpc>
                <a:spcPct val="115000"/>
              </a:lnSpc>
              <a:spcAft>
                <a:spcPts val="0"/>
              </a:spcAft>
            </a:pPr>
            <a:r>
              <a:rPr lang="ru-RU" sz="2200" dirty="0">
                <a:latin typeface="Times New Roman"/>
                <a:ea typeface="Calibri"/>
                <a:cs typeface="Times New Roman"/>
              </a:rPr>
              <a:t>•Выявленные </a:t>
            </a:r>
            <a:r>
              <a:rPr lang="ru-RU" sz="2200" dirty="0" err="1">
                <a:latin typeface="Times New Roman"/>
                <a:ea typeface="Calibri"/>
                <a:cs typeface="Times New Roman"/>
              </a:rPr>
              <a:t>физикальные</a:t>
            </a:r>
            <a:r>
              <a:rPr lang="ru-RU" sz="2200" dirty="0">
                <a:latin typeface="Times New Roman"/>
                <a:ea typeface="Calibri"/>
                <a:cs typeface="Times New Roman"/>
              </a:rPr>
              <a:t> данные</a:t>
            </a:r>
            <a:endParaRPr lang="ru-RU" sz="2200" dirty="0">
              <a:ea typeface="Calibri"/>
              <a:cs typeface="Times New Roman"/>
            </a:endParaRPr>
          </a:p>
          <a:p>
            <a:pPr>
              <a:lnSpc>
                <a:spcPct val="115000"/>
              </a:lnSpc>
              <a:spcAft>
                <a:spcPts val="0"/>
              </a:spcAft>
            </a:pPr>
            <a:r>
              <a:rPr lang="ru-RU" sz="2200" dirty="0">
                <a:latin typeface="Times New Roman"/>
                <a:ea typeface="Calibri"/>
                <a:cs typeface="Times New Roman"/>
              </a:rPr>
              <a:t>•Не ставьте преждевременный диагноз</a:t>
            </a:r>
            <a:endParaRPr lang="ru-RU" sz="2200" dirty="0">
              <a:ea typeface="Calibri"/>
              <a:cs typeface="Times New Roman"/>
            </a:endParaRPr>
          </a:p>
          <a:p>
            <a:pPr>
              <a:lnSpc>
                <a:spcPct val="115000"/>
              </a:lnSpc>
              <a:spcAft>
                <a:spcPts val="0"/>
              </a:spcAft>
            </a:pPr>
            <a:r>
              <a:rPr lang="ru-RU" sz="2200" b="1" dirty="0" smtClean="0">
                <a:latin typeface="Times New Roman"/>
                <a:ea typeface="Calibri"/>
                <a:cs typeface="Times New Roman"/>
              </a:rPr>
              <a:t>2. Обсуждайте </a:t>
            </a:r>
            <a:r>
              <a:rPr lang="ru-RU" sz="2200" b="1" dirty="0">
                <a:latin typeface="Times New Roman"/>
                <a:ea typeface="Calibri"/>
                <a:cs typeface="Times New Roman"/>
              </a:rPr>
              <a:t>прогноз</a:t>
            </a:r>
            <a:endParaRPr lang="ru-RU" sz="2200" dirty="0">
              <a:ea typeface="Calibri"/>
              <a:cs typeface="Times New Roman"/>
            </a:endParaRPr>
          </a:p>
          <a:p>
            <a:pPr>
              <a:lnSpc>
                <a:spcPct val="115000"/>
              </a:lnSpc>
              <a:spcAft>
                <a:spcPts val="0"/>
              </a:spcAft>
            </a:pPr>
            <a:r>
              <a:rPr lang="ru-RU" sz="2200" dirty="0">
                <a:latin typeface="Times New Roman"/>
                <a:ea typeface="Calibri"/>
                <a:cs typeface="Times New Roman"/>
              </a:rPr>
              <a:t>•Прогноз должен быть заявлен ясно</a:t>
            </a:r>
            <a:endParaRPr lang="ru-RU" sz="2200" dirty="0">
              <a:ea typeface="Calibri"/>
              <a:cs typeface="Times New Roman"/>
            </a:endParaRPr>
          </a:p>
          <a:p>
            <a:pPr marL="342900" lvl="0" indent="-342900">
              <a:lnSpc>
                <a:spcPct val="115000"/>
              </a:lnSpc>
              <a:spcAft>
                <a:spcPts val="0"/>
              </a:spcAft>
              <a:buFont typeface="Symbol"/>
              <a:buChar char=""/>
            </a:pPr>
            <a:r>
              <a:rPr lang="ky-KG" sz="2200" dirty="0">
                <a:latin typeface="Times New Roman"/>
                <a:ea typeface="Calibri"/>
                <a:cs typeface="Times New Roman"/>
              </a:rPr>
              <a:t>Помогайте пациенту бороться</a:t>
            </a:r>
            <a:endParaRPr lang="ru-RU" sz="2200" dirty="0">
              <a:ea typeface="Calibri"/>
              <a:cs typeface="Times New Roman"/>
            </a:endParaRPr>
          </a:p>
          <a:p>
            <a:pPr>
              <a:lnSpc>
                <a:spcPct val="115000"/>
              </a:lnSpc>
              <a:spcAft>
                <a:spcPts val="0"/>
              </a:spcAft>
            </a:pPr>
            <a:r>
              <a:rPr lang="ky-KG" sz="2200" b="1" dirty="0">
                <a:latin typeface="Times New Roman"/>
                <a:ea typeface="Calibri"/>
                <a:cs typeface="Times New Roman"/>
              </a:rPr>
              <a:t>3. Выделяйте план</a:t>
            </a:r>
            <a:endParaRPr lang="ru-RU" sz="2200" dirty="0">
              <a:ea typeface="Calibri"/>
              <a:cs typeface="Times New Roman"/>
            </a:endParaRPr>
          </a:p>
          <a:p>
            <a:pPr marL="342900" lvl="0" indent="-342900">
              <a:lnSpc>
                <a:spcPct val="115000"/>
              </a:lnSpc>
              <a:spcAft>
                <a:spcPts val="0"/>
              </a:spcAft>
              <a:buFont typeface="Symbol"/>
              <a:buChar char=""/>
            </a:pPr>
            <a:r>
              <a:rPr lang="ky-KG" sz="2200" dirty="0">
                <a:latin typeface="Times New Roman"/>
                <a:ea typeface="Calibri"/>
                <a:cs typeface="Times New Roman"/>
              </a:rPr>
              <a:t>Консультируйте пациента, добиваясь согласия</a:t>
            </a:r>
            <a:endParaRPr lang="ru-RU" sz="2200" dirty="0">
              <a:ea typeface="Calibri"/>
              <a:cs typeface="Times New Roman"/>
            </a:endParaRPr>
          </a:p>
          <a:p>
            <a:pPr marL="342900" lvl="0" indent="-342900">
              <a:lnSpc>
                <a:spcPct val="115000"/>
              </a:lnSpc>
              <a:spcAft>
                <a:spcPts val="0"/>
              </a:spcAft>
              <a:buFont typeface="Symbol"/>
              <a:buChar char=""/>
            </a:pPr>
            <a:r>
              <a:rPr lang="ky-KG" sz="2200" dirty="0">
                <a:latin typeface="Times New Roman"/>
                <a:ea typeface="Calibri"/>
                <a:cs typeface="Times New Roman"/>
              </a:rPr>
              <a:t>Вы и пациент - союзники</a:t>
            </a:r>
            <a:endParaRPr lang="ru-RU" sz="2200" dirty="0">
              <a:ea typeface="Calibri"/>
              <a:cs typeface="Times New Roman"/>
            </a:endParaRPr>
          </a:p>
          <a:p>
            <a:pPr>
              <a:lnSpc>
                <a:spcPct val="115000"/>
              </a:lnSpc>
              <a:spcAft>
                <a:spcPts val="0"/>
              </a:spcAft>
            </a:pPr>
            <a:r>
              <a:rPr lang="ky-KG" sz="2200" b="1" dirty="0">
                <a:latin typeface="Times New Roman"/>
                <a:ea typeface="Calibri"/>
                <a:cs typeface="Times New Roman"/>
              </a:rPr>
              <a:t>4. Вовлекайте пациента в план</a:t>
            </a:r>
            <a:endParaRPr lang="ru-RU" sz="2200" dirty="0">
              <a:ea typeface="Calibri"/>
              <a:cs typeface="Times New Roman"/>
            </a:endParaRPr>
          </a:p>
          <a:p>
            <a:pPr marL="342900" lvl="0" indent="-342900">
              <a:lnSpc>
                <a:spcPct val="115000"/>
              </a:lnSpc>
              <a:spcAft>
                <a:spcPts val="0"/>
              </a:spcAft>
              <a:buFont typeface="Symbol"/>
              <a:buChar char=""/>
            </a:pPr>
            <a:r>
              <a:rPr lang="ky-KG" sz="2200" dirty="0">
                <a:latin typeface="Times New Roman"/>
                <a:ea typeface="Calibri"/>
                <a:cs typeface="Times New Roman"/>
              </a:rPr>
              <a:t>Изменение образа жизни</a:t>
            </a:r>
            <a:endParaRPr lang="ru-RU" sz="2200" dirty="0">
              <a:ea typeface="Calibri"/>
              <a:cs typeface="Times New Roman"/>
            </a:endParaRPr>
          </a:p>
          <a:p>
            <a:pPr marL="342900" lvl="0" indent="-342900">
              <a:lnSpc>
                <a:spcPct val="115000"/>
              </a:lnSpc>
              <a:spcAft>
                <a:spcPts val="0"/>
              </a:spcAft>
              <a:buFont typeface="Symbol"/>
              <a:buChar char=""/>
            </a:pPr>
            <a:r>
              <a:rPr lang="ky-KG" sz="2200" dirty="0">
                <a:latin typeface="Times New Roman"/>
                <a:ea typeface="Calibri"/>
                <a:cs typeface="Times New Roman"/>
              </a:rPr>
              <a:t>Модификация факторов риска</a:t>
            </a:r>
            <a:endParaRPr lang="ru-RU" sz="2200" dirty="0">
              <a:ea typeface="Calibri"/>
              <a:cs typeface="Times New Roman"/>
            </a:endParaRPr>
          </a:p>
          <a:p>
            <a:pPr>
              <a:lnSpc>
                <a:spcPct val="115000"/>
              </a:lnSpc>
              <a:spcAft>
                <a:spcPts val="0"/>
              </a:spcAft>
            </a:pPr>
            <a:r>
              <a:rPr lang="ky-KG" sz="2200" b="1" dirty="0">
                <a:latin typeface="Times New Roman"/>
                <a:ea typeface="Calibri"/>
                <a:cs typeface="Times New Roman"/>
              </a:rPr>
              <a:t>5. Обучайте пациента</a:t>
            </a:r>
            <a:endParaRPr lang="ru-RU" sz="2200" dirty="0">
              <a:ea typeface="Calibri"/>
              <a:cs typeface="Times New Roman"/>
            </a:endParaRPr>
          </a:p>
          <a:p>
            <a:pPr marL="342900" lvl="0" indent="-342900">
              <a:lnSpc>
                <a:spcPct val="115000"/>
              </a:lnSpc>
              <a:spcAft>
                <a:spcPts val="0"/>
              </a:spcAft>
              <a:buFont typeface="Symbol"/>
              <a:buChar char=""/>
            </a:pPr>
            <a:r>
              <a:rPr lang="ky-KG" sz="2200" dirty="0">
                <a:latin typeface="Times New Roman"/>
                <a:ea typeface="Calibri"/>
                <a:cs typeface="Times New Roman"/>
              </a:rPr>
              <a:t>Профилактические меры</a:t>
            </a:r>
            <a:endParaRPr lang="ru-RU" sz="2200" dirty="0">
              <a:ea typeface="Calibri"/>
              <a:cs typeface="Times New Roman"/>
            </a:endParaRPr>
          </a:p>
        </p:txBody>
      </p:sp>
    </p:spTree>
    <p:extLst>
      <p:ext uri="{BB962C8B-B14F-4D97-AF65-F5344CB8AC3E}">
        <p14:creationId xmlns:p14="http://schemas.microsoft.com/office/powerpoint/2010/main" val="26480594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164597"/>
            <a:ext cx="8424935" cy="6321731"/>
          </a:xfrm>
          <a:prstGeom prst="rect">
            <a:avLst/>
          </a:prstGeom>
        </p:spPr>
        <p:txBody>
          <a:bodyPr wrap="square">
            <a:spAutoFit/>
          </a:bodyPr>
          <a:lstStyle/>
          <a:p>
            <a:pPr>
              <a:lnSpc>
                <a:spcPct val="115000"/>
              </a:lnSpc>
              <a:spcAft>
                <a:spcPts val="0"/>
              </a:spcAft>
            </a:pPr>
            <a:r>
              <a:rPr lang="ky-KG" sz="2200" b="1" dirty="0">
                <a:latin typeface="Times New Roman"/>
                <a:ea typeface="Calibri"/>
                <a:cs typeface="Times New Roman"/>
              </a:rPr>
              <a:t>ФИЗИКАЛЬНЫЕ НАВЫКИ</a:t>
            </a:r>
            <a:endParaRPr lang="ru-RU" sz="2200" dirty="0">
              <a:ea typeface="Calibri"/>
              <a:cs typeface="Times New Roman"/>
            </a:endParaRPr>
          </a:p>
          <a:p>
            <a:pPr marL="342900" lvl="0" indent="-342900">
              <a:lnSpc>
                <a:spcPct val="115000"/>
              </a:lnSpc>
              <a:spcAft>
                <a:spcPts val="0"/>
              </a:spcAft>
              <a:buFont typeface="Wingdings"/>
              <a:buChar char=""/>
            </a:pPr>
            <a:r>
              <a:rPr lang="ky-KG" sz="2200" dirty="0">
                <a:latin typeface="Times New Roman"/>
                <a:ea typeface="Calibri"/>
                <a:cs typeface="Times New Roman"/>
              </a:rPr>
              <a:t>Мойте ваши руки перед осмотром пациента</a:t>
            </a:r>
            <a:endParaRPr lang="ru-RU" sz="2200" dirty="0">
              <a:ea typeface="Calibri"/>
              <a:cs typeface="Times New Roman"/>
            </a:endParaRPr>
          </a:p>
          <a:p>
            <a:pPr marL="342900" lvl="0" indent="-342900">
              <a:lnSpc>
                <a:spcPct val="115000"/>
              </a:lnSpc>
              <a:spcAft>
                <a:spcPts val="0"/>
              </a:spcAft>
              <a:buFont typeface="Wingdings"/>
              <a:buChar char=""/>
            </a:pPr>
            <a:r>
              <a:rPr lang="ru-RU" sz="2200" dirty="0">
                <a:latin typeface="Times New Roman"/>
                <a:ea typeface="Calibri"/>
                <a:cs typeface="Times New Roman"/>
              </a:rPr>
              <a:t>Выполняй сфокусированное обследование, основанное на жалобах пациента, симптомах, анамнезе.</a:t>
            </a:r>
            <a:endParaRPr lang="ru-RU" sz="2200" dirty="0">
              <a:ea typeface="Calibri"/>
              <a:cs typeface="Times New Roman"/>
            </a:endParaRPr>
          </a:p>
          <a:p>
            <a:pPr marL="342900" lvl="0" indent="-342900">
              <a:lnSpc>
                <a:spcPct val="115000"/>
              </a:lnSpc>
              <a:spcAft>
                <a:spcPts val="0"/>
              </a:spcAft>
              <a:buFont typeface="Wingdings"/>
              <a:buChar char=""/>
            </a:pPr>
            <a:r>
              <a:rPr lang="ru-RU" sz="2200" dirty="0">
                <a:latin typeface="Times New Roman"/>
                <a:ea typeface="Calibri"/>
                <a:cs typeface="Times New Roman"/>
              </a:rPr>
              <a:t>Не осматривайте пациента через платье, но используйте всегда при осмотре в максимально возможной степени халат пациента и драпировку подобающим образом, чтобы поддержать стеснительность и удобство пациента.</a:t>
            </a:r>
            <a:endParaRPr lang="ru-RU" sz="2200" dirty="0">
              <a:ea typeface="Calibri"/>
              <a:cs typeface="Times New Roman"/>
            </a:endParaRPr>
          </a:p>
          <a:p>
            <a:pPr marL="342900" lvl="0" indent="-342900">
              <a:lnSpc>
                <a:spcPct val="115000"/>
              </a:lnSpc>
              <a:spcAft>
                <a:spcPts val="0"/>
              </a:spcAft>
              <a:buFont typeface="Wingdings"/>
              <a:buChar char=""/>
            </a:pPr>
            <a:r>
              <a:rPr lang="ru-RU" sz="2200" dirty="0">
                <a:latin typeface="Times New Roman"/>
                <a:ea typeface="Calibri"/>
                <a:cs typeface="Times New Roman"/>
              </a:rPr>
              <a:t>Спрашивайте пациента относительно разрешения для обследования (пальпации, перкуссии, аускультации) его / ее или снятия одежды</a:t>
            </a:r>
            <a:endParaRPr lang="ru-RU" sz="2200" dirty="0">
              <a:ea typeface="Calibri"/>
              <a:cs typeface="Times New Roman"/>
            </a:endParaRPr>
          </a:p>
          <a:p>
            <a:pPr marL="342900" lvl="0" indent="-342900">
              <a:lnSpc>
                <a:spcPct val="115000"/>
              </a:lnSpc>
              <a:spcAft>
                <a:spcPts val="0"/>
              </a:spcAft>
              <a:buFont typeface="Wingdings"/>
              <a:buChar char=""/>
            </a:pPr>
            <a:r>
              <a:rPr lang="ru-RU" sz="2200" dirty="0">
                <a:latin typeface="Times New Roman"/>
                <a:ea typeface="Calibri"/>
                <a:cs typeface="Times New Roman"/>
              </a:rPr>
              <a:t>Сообщите пациенту, что Вы планируете делать, опишите действие или перед началом или во время выполнения</a:t>
            </a:r>
            <a:endParaRPr lang="ru-RU" sz="2200" dirty="0">
              <a:ea typeface="Calibri"/>
              <a:cs typeface="Times New Roman"/>
            </a:endParaRPr>
          </a:p>
          <a:p>
            <a:pPr marL="342900" lvl="0" indent="-342900">
              <a:lnSpc>
                <a:spcPct val="115000"/>
              </a:lnSpc>
              <a:spcAft>
                <a:spcPts val="0"/>
              </a:spcAft>
              <a:buFont typeface="Wingdings"/>
              <a:buChar char=""/>
            </a:pPr>
            <a:r>
              <a:rPr lang="ru-RU" sz="2200" dirty="0">
                <a:latin typeface="Times New Roman"/>
                <a:ea typeface="Calibri"/>
                <a:cs typeface="Times New Roman"/>
              </a:rPr>
              <a:t>Объясните результаты вашего </a:t>
            </a:r>
            <a:r>
              <a:rPr lang="ru-RU" sz="2200" dirty="0" err="1">
                <a:latin typeface="Times New Roman"/>
                <a:ea typeface="Calibri"/>
                <a:cs typeface="Times New Roman"/>
              </a:rPr>
              <a:t>физикального</a:t>
            </a:r>
            <a:r>
              <a:rPr lang="ru-RU" sz="2200" dirty="0">
                <a:latin typeface="Times New Roman"/>
                <a:ea typeface="Calibri"/>
                <a:cs typeface="Times New Roman"/>
              </a:rPr>
              <a:t> обследования</a:t>
            </a:r>
            <a:endParaRPr lang="ru-RU" sz="2200" dirty="0">
              <a:ea typeface="Calibri"/>
              <a:cs typeface="Times New Roman"/>
            </a:endParaRPr>
          </a:p>
          <a:p>
            <a:pPr marL="342900" lvl="0" indent="-342900">
              <a:lnSpc>
                <a:spcPct val="115000"/>
              </a:lnSpc>
              <a:spcAft>
                <a:spcPts val="0"/>
              </a:spcAft>
              <a:buFont typeface="Wingdings"/>
              <a:buChar char=""/>
            </a:pPr>
            <a:r>
              <a:rPr lang="ru-RU" sz="2200" dirty="0">
                <a:latin typeface="Times New Roman"/>
                <a:ea typeface="Calibri"/>
                <a:cs typeface="Times New Roman"/>
              </a:rPr>
              <a:t>Будьте чувствительными к боли пациента, страданиям и дискомфорту</a:t>
            </a:r>
            <a:r>
              <a:rPr lang="ru-RU" sz="2200" dirty="0" smtClean="0">
                <a:latin typeface="Times New Roman"/>
                <a:ea typeface="Calibri"/>
                <a:cs typeface="Times New Roman"/>
              </a:rPr>
              <a:t>.</a:t>
            </a:r>
            <a:endParaRPr lang="ru-RU" sz="2200" dirty="0">
              <a:ea typeface="Calibri"/>
              <a:cs typeface="Times New Roman"/>
            </a:endParaRPr>
          </a:p>
        </p:txBody>
      </p:sp>
    </p:spTree>
    <p:extLst>
      <p:ext uri="{BB962C8B-B14F-4D97-AF65-F5344CB8AC3E}">
        <p14:creationId xmlns:p14="http://schemas.microsoft.com/office/powerpoint/2010/main" val="37379958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720" y="188640"/>
            <a:ext cx="8568768" cy="6711068"/>
          </a:xfrm>
          <a:prstGeom prst="rect">
            <a:avLst/>
          </a:prstGeom>
        </p:spPr>
        <p:txBody>
          <a:bodyPr wrap="square">
            <a:spAutoFit/>
          </a:bodyPr>
          <a:lstStyle/>
          <a:p>
            <a:pPr indent="449580">
              <a:lnSpc>
                <a:spcPct val="115000"/>
              </a:lnSpc>
              <a:spcAft>
                <a:spcPts val="0"/>
              </a:spcAft>
            </a:pPr>
            <a:r>
              <a:rPr lang="ru-RU" sz="2200" dirty="0">
                <a:latin typeface="Times New Roman"/>
                <a:ea typeface="Calibri"/>
                <a:cs typeface="Times New Roman"/>
              </a:rPr>
              <a:t>Экзаменуемый решает клинические задачи в ряде тестовых станций при взаимодействии с обученным пациентом, называемым </a:t>
            </a:r>
            <a:r>
              <a:rPr lang="ru-RU" sz="2200" b="1" dirty="0">
                <a:latin typeface="Times New Roman"/>
                <a:ea typeface="Calibri"/>
                <a:cs typeface="Times New Roman"/>
              </a:rPr>
              <a:t>стандартизированным пациентом (СП).</a:t>
            </a:r>
            <a:r>
              <a:rPr lang="ru-RU" sz="2200" dirty="0">
                <a:latin typeface="Times New Roman"/>
                <a:ea typeface="Calibri"/>
                <a:cs typeface="Times New Roman"/>
              </a:rPr>
              <a:t> Уникальные качества обследования стандартизированных пациентов </a:t>
            </a:r>
            <a:r>
              <a:rPr lang="ky-KG" sz="2200" dirty="0">
                <a:latin typeface="Times New Roman"/>
                <a:ea typeface="Calibri"/>
                <a:cs typeface="Times New Roman"/>
              </a:rPr>
              <a:t>сопряжены с интенсивной подготовкой. За </a:t>
            </a:r>
            <a:r>
              <a:rPr lang="ru-RU" sz="2200" dirty="0">
                <a:latin typeface="Times New Roman"/>
                <a:ea typeface="Calibri"/>
                <a:cs typeface="Times New Roman"/>
              </a:rPr>
              <a:t>определенное время, студент или</a:t>
            </a:r>
            <a:r>
              <a:rPr lang="ky-KG" sz="2200" dirty="0">
                <a:latin typeface="Times New Roman"/>
                <a:ea typeface="Calibri"/>
                <a:cs typeface="Times New Roman"/>
              </a:rPr>
              <a:t> ординатор должен собрать анамнез, обследовать </a:t>
            </a:r>
            <a:r>
              <a:rPr lang="ru-RU" sz="2200" dirty="0">
                <a:latin typeface="Times New Roman"/>
                <a:ea typeface="Calibri"/>
                <a:cs typeface="Times New Roman"/>
              </a:rPr>
              <a:t>пациента и точно сформулировать дифференциальный диагноз и план обследования и лечения. На каждой тестовой станции, экзаменуемый должен продемонстрировать превосходные коммуникативные навыки и замечательное самообладание</a:t>
            </a:r>
            <a:r>
              <a:rPr lang="ky-KG" sz="2200" dirty="0">
                <a:latin typeface="Times New Roman"/>
                <a:ea typeface="Calibri"/>
                <a:cs typeface="Times New Roman"/>
              </a:rPr>
              <a:t>.</a:t>
            </a:r>
            <a:endParaRPr lang="ru-RU" sz="2200" dirty="0">
              <a:ea typeface="Calibri"/>
              <a:cs typeface="Times New Roman"/>
            </a:endParaRPr>
          </a:p>
          <a:p>
            <a:pPr indent="449580">
              <a:lnSpc>
                <a:spcPct val="115000"/>
              </a:lnSpc>
              <a:spcAft>
                <a:spcPts val="0"/>
              </a:spcAft>
            </a:pPr>
            <a:r>
              <a:rPr lang="ky-KG" sz="2200" dirty="0">
                <a:latin typeface="Times New Roman"/>
                <a:ea typeface="Calibri"/>
                <a:cs typeface="Times New Roman"/>
              </a:rPr>
              <a:t> </a:t>
            </a:r>
            <a:r>
              <a:rPr lang="ru-RU" sz="2200" dirty="0" smtClean="0">
                <a:latin typeface="Times New Roman"/>
                <a:ea typeface="Calibri"/>
                <a:cs typeface="Times New Roman"/>
              </a:rPr>
              <a:t>Понятие </a:t>
            </a:r>
            <a:r>
              <a:rPr lang="ru-RU" sz="2200" dirty="0">
                <a:latin typeface="Times New Roman"/>
                <a:ea typeface="Calibri"/>
                <a:cs typeface="Times New Roman"/>
              </a:rPr>
              <a:t>компетенция, профессионализм включает не только знания, но также и умения собирать анамнез, проводить </a:t>
            </a:r>
            <a:r>
              <a:rPr lang="ru-RU" sz="2200" dirty="0" err="1">
                <a:latin typeface="Times New Roman"/>
                <a:ea typeface="Calibri"/>
                <a:cs typeface="Times New Roman"/>
              </a:rPr>
              <a:t>физикальное</a:t>
            </a:r>
            <a:r>
              <a:rPr lang="ru-RU" sz="2200" dirty="0">
                <a:latin typeface="Times New Roman"/>
                <a:ea typeface="Calibri"/>
                <a:cs typeface="Times New Roman"/>
              </a:rPr>
              <a:t> обследование, коммуникативные способности, технические навыки, способность разрешать проблемы, принятие решения, управление пациентом, мастерство, предрасположенность к долгоживущему обучению, ответственность, честь, интегрированность, уважение других.</a:t>
            </a:r>
            <a:endParaRPr lang="ru-RU" sz="2200" dirty="0">
              <a:ea typeface="Calibri"/>
              <a:cs typeface="Times New Roman"/>
            </a:endParaRPr>
          </a:p>
        </p:txBody>
      </p:sp>
    </p:spTree>
    <p:extLst>
      <p:ext uri="{BB962C8B-B14F-4D97-AF65-F5344CB8AC3E}">
        <p14:creationId xmlns:p14="http://schemas.microsoft.com/office/powerpoint/2010/main" val="15767228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55576" y="268135"/>
            <a:ext cx="7920880" cy="3596369"/>
          </a:xfrm>
          <a:prstGeom prst="rect">
            <a:avLst/>
          </a:prstGeom>
        </p:spPr>
        <p:txBody>
          <a:bodyPr wrap="square">
            <a:spAutoFit/>
          </a:bodyPr>
          <a:lstStyle/>
          <a:p>
            <a:pPr marL="342900" lvl="0" indent="-342900">
              <a:lnSpc>
                <a:spcPct val="115000"/>
              </a:lnSpc>
              <a:buFont typeface="Wingdings"/>
              <a:buChar char=""/>
            </a:pPr>
            <a:r>
              <a:rPr lang="ru-RU" sz="2200" dirty="0">
                <a:solidFill>
                  <a:prstClr val="black"/>
                </a:solidFill>
                <a:latin typeface="Times New Roman"/>
                <a:ea typeface="Calibri"/>
                <a:cs typeface="Times New Roman"/>
              </a:rPr>
              <a:t>Никогда не начинайте обсуждение с пациентом, частично раздетым</a:t>
            </a:r>
            <a:endParaRPr lang="ru-RU" sz="2200" dirty="0">
              <a:solidFill>
                <a:prstClr val="black"/>
              </a:solidFill>
              <a:ea typeface="Calibri"/>
              <a:cs typeface="Times New Roman"/>
            </a:endParaRPr>
          </a:p>
          <a:p>
            <a:pPr marL="342900" lvl="0" indent="-342900">
              <a:lnSpc>
                <a:spcPct val="115000"/>
              </a:lnSpc>
              <a:buFont typeface="Wingdings"/>
              <a:buChar char=""/>
            </a:pPr>
            <a:r>
              <a:rPr lang="ru-RU" sz="2200" dirty="0">
                <a:solidFill>
                  <a:prstClr val="black"/>
                </a:solidFill>
                <a:latin typeface="Times New Roman"/>
                <a:ea typeface="Calibri"/>
                <a:cs typeface="Times New Roman"/>
              </a:rPr>
              <a:t>Никогда не повторяйте болезненные маневры.</a:t>
            </a:r>
            <a:endParaRPr lang="ru-RU" sz="2200" dirty="0">
              <a:solidFill>
                <a:prstClr val="black"/>
              </a:solidFill>
              <a:ea typeface="Calibri"/>
              <a:cs typeface="Times New Roman"/>
            </a:endParaRPr>
          </a:p>
          <a:p>
            <a:pPr marL="342900" lvl="0" indent="-342900">
              <a:lnSpc>
                <a:spcPct val="115000"/>
              </a:lnSpc>
              <a:buFont typeface="Wingdings"/>
              <a:buChar char=""/>
            </a:pPr>
            <a:r>
              <a:rPr lang="ru-RU" sz="2200" dirty="0">
                <a:solidFill>
                  <a:prstClr val="black"/>
                </a:solidFill>
                <a:latin typeface="Times New Roman"/>
                <a:ea typeface="Calibri"/>
                <a:cs typeface="Times New Roman"/>
              </a:rPr>
              <a:t>Помогайте пациенту взбираться на кресло, кушетку или сходить с них.</a:t>
            </a:r>
            <a:endParaRPr lang="ru-RU" sz="2200" dirty="0">
              <a:solidFill>
                <a:prstClr val="black"/>
              </a:solidFill>
              <a:ea typeface="Calibri"/>
              <a:cs typeface="Times New Roman"/>
            </a:endParaRPr>
          </a:p>
          <a:p>
            <a:pPr marL="342900" lvl="0" indent="-342900">
              <a:lnSpc>
                <a:spcPct val="115000"/>
              </a:lnSpc>
              <a:buFont typeface="Wingdings"/>
              <a:buChar char=""/>
            </a:pPr>
            <a:r>
              <a:rPr lang="ru-RU" sz="2200" dirty="0">
                <a:solidFill>
                  <a:prstClr val="black"/>
                </a:solidFill>
                <a:latin typeface="Times New Roman"/>
                <a:ea typeface="Calibri"/>
                <a:cs typeface="Times New Roman"/>
              </a:rPr>
              <a:t>Не выполняйте ректальное, влагалищное / генитальное исследование или обследование груди</a:t>
            </a:r>
            <a:endParaRPr lang="ru-RU" sz="2200" dirty="0">
              <a:solidFill>
                <a:prstClr val="black"/>
              </a:solidFill>
              <a:ea typeface="Calibri"/>
              <a:cs typeface="Times New Roman"/>
            </a:endParaRPr>
          </a:p>
          <a:p>
            <a:pPr marL="342900" lvl="0" indent="-342900">
              <a:lnSpc>
                <a:spcPct val="115000"/>
              </a:lnSpc>
              <a:buFont typeface="Wingdings"/>
              <a:buChar char=""/>
            </a:pPr>
            <a:r>
              <a:rPr lang="ru-RU" sz="2200" dirty="0">
                <a:solidFill>
                  <a:prstClr val="black"/>
                </a:solidFill>
                <a:latin typeface="Times New Roman"/>
                <a:ea typeface="Calibri"/>
                <a:cs typeface="Times New Roman"/>
              </a:rPr>
              <a:t>Следи за временем, которое осталось для встречи</a:t>
            </a:r>
            <a:endParaRPr lang="ru-RU" sz="2200" dirty="0">
              <a:solidFill>
                <a:prstClr val="black"/>
              </a:solidFill>
              <a:ea typeface="Calibri"/>
              <a:cs typeface="Times New Roman"/>
            </a:endParaRPr>
          </a:p>
          <a:p>
            <a:pPr marL="342900" lvl="0" indent="-342900">
              <a:lnSpc>
                <a:spcPct val="115000"/>
              </a:lnSpc>
              <a:buFont typeface="Wingdings"/>
              <a:buChar char=""/>
            </a:pPr>
            <a:r>
              <a:rPr lang="ru-RU" sz="2200" dirty="0">
                <a:solidFill>
                  <a:prstClr val="black"/>
                </a:solidFill>
                <a:latin typeface="Times New Roman"/>
                <a:ea typeface="Calibri"/>
                <a:cs typeface="Times New Roman"/>
              </a:rPr>
              <a:t>Заканчивай встречу, когда подадут сигнал «конец встречи» </a:t>
            </a:r>
            <a:endParaRPr lang="ru-RU" sz="2200" dirty="0">
              <a:solidFill>
                <a:prstClr val="black"/>
              </a:solidFill>
              <a:ea typeface="Calibri"/>
              <a:cs typeface="Times New Roman"/>
            </a:endParaRPr>
          </a:p>
        </p:txBody>
      </p:sp>
    </p:spTree>
    <p:extLst>
      <p:ext uri="{BB962C8B-B14F-4D97-AF65-F5344CB8AC3E}">
        <p14:creationId xmlns:p14="http://schemas.microsoft.com/office/powerpoint/2010/main" val="40617986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72872" y="332656"/>
            <a:ext cx="8352928" cy="5518434"/>
          </a:xfrm>
          <a:prstGeom prst="rect">
            <a:avLst/>
          </a:prstGeom>
        </p:spPr>
        <p:txBody>
          <a:bodyPr wrap="square">
            <a:spAutoFit/>
          </a:bodyPr>
          <a:lstStyle/>
          <a:p>
            <a:pPr marL="457200">
              <a:lnSpc>
                <a:spcPct val="115000"/>
              </a:lnSpc>
              <a:spcAft>
                <a:spcPts val="0"/>
              </a:spcAft>
            </a:pPr>
            <a:r>
              <a:rPr lang="ru-RU" sz="2200" b="1" dirty="0">
                <a:latin typeface="Times New Roman"/>
                <a:ea typeface="Calibri"/>
                <a:cs typeface="Times New Roman"/>
              </a:rPr>
              <a:t>КОММУНИКАТИВНЫЕ И МЕЖЛИЧНОСТНЫЕ НАВЫКИ</a:t>
            </a:r>
            <a:endParaRPr lang="ru-RU" sz="2200" dirty="0">
              <a:ea typeface="Calibri"/>
              <a:cs typeface="Times New Roman"/>
            </a:endParaRPr>
          </a:p>
          <a:p>
            <a:pPr marL="342900" lvl="0" indent="-342900">
              <a:lnSpc>
                <a:spcPct val="115000"/>
              </a:lnSpc>
              <a:spcAft>
                <a:spcPts val="0"/>
              </a:spcAft>
              <a:buFont typeface="Wingdings"/>
              <a:buChar char=""/>
            </a:pPr>
            <a:r>
              <a:rPr lang="ru-RU" sz="2200" dirty="0">
                <a:latin typeface="Times New Roman"/>
                <a:ea typeface="Calibri"/>
                <a:cs typeface="Times New Roman"/>
              </a:rPr>
              <a:t>Приветствуйте и представьте себя пациенту тепло; обменяйтесь рукопожатием.</a:t>
            </a:r>
            <a:endParaRPr lang="ru-RU" sz="2200" dirty="0">
              <a:ea typeface="Calibri"/>
              <a:cs typeface="Times New Roman"/>
            </a:endParaRPr>
          </a:p>
          <a:p>
            <a:pPr marL="342900" lvl="0" indent="-342900">
              <a:lnSpc>
                <a:spcPct val="115000"/>
              </a:lnSpc>
              <a:spcAft>
                <a:spcPts val="0"/>
              </a:spcAft>
              <a:buFont typeface="Wingdings"/>
              <a:buChar char=""/>
            </a:pPr>
            <a:r>
              <a:rPr lang="ru-RU" sz="2200" dirty="0">
                <a:latin typeface="Times New Roman"/>
                <a:ea typeface="Calibri"/>
                <a:cs typeface="Times New Roman"/>
              </a:rPr>
              <a:t>Демонстрируйте сочувствие, когда необходимо.</a:t>
            </a:r>
            <a:endParaRPr lang="ru-RU" sz="2200" dirty="0">
              <a:ea typeface="Calibri"/>
              <a:cs typeface="Times New Roman"/>
            </a:endParaRPr>
          </a:p>
          <a:p>
            <a:pPr marL="342900" lvl="0" indent="-342900">
              <a:lnSpc>
                <a:spcPct val="115000"/>
              </a:lnSpc>
              <a:spcAft>
                <a:spcPts val="0"/>
              </a:spcAft>
              <a:buFont typeface="Wingdings"/>
              <a:buChar char=""/>
            </a:pPr>
            <a:r>
              <a:rPr lang="ky-KG" sz="2200" dirty="0">
                <a:latin typeface="Times New Roman"/>
                <a:ea typeface="Calibri"/>
                <a:cs typeface="Times New Roman"/>
              </a:rPr>
              <a:t>Н</a:t>
            </a:r>
            <a:r>
              <a:rPr lang="ru-RU" sz="2200" dirty="0" err="1">
                <a:latin typeface="Times New Roman"/>
                <a:ea typeface="Calibri"/>
                <a:cs typeface="Times New Roman"/>
              </a:rPr>
              <a:t>икогда</a:t>
            </a:r>
            <a:r>
              <a:rPr lang="ru-RU" sz="2200" dirty="0">
                <a:latin typeface="Times New Roman"/>
                <a:ea typeface="Calibri"/>
                <a:cs typeface="Times New Roman"/>
              </a:rPr>
              <a:t> не будьте суровым или конфронтационным</a:t>
            </a:r>
            <a:endParaRPr lang="ru-RU" sz="2200" dirty="0">
              <a:ea typeface="Calibri"/>
              <a:cs typeface="Times New Roman"/>
            </a:endParaRPr>
          </a:p>
          <a:p>
            <a:pPr marL="342900" lvl="0" indent="-342900">
              <a:lnSpc>
                <a:spcPct val="115000"/>
              </a:lnSpc>
              <a:spcAft>
                <a:spcPts val="0"/>
              </a:spcAft>
              <a:buFont typeface="Wingdings"/>
              <a:buChar char=""/>
            </a:pPr>
            <a:r>
              <a:rPr lang="ru-RU" sz="2200" dirty="0">
                <a:latin typeface="Times New Roman"/>
                <a:ea typeface="Calibri"/>
                <a:cs typeface="Times New Roman"/>
              </a:rPr>
              <a:t>Не давайте пациенту ложных заверений</a:t>
            </a:r>
            <a:endParaRPr lang="ru-RU" sz="2200" dirty="0">
              <a:ea typeface="Calibri"/>
              <a:cs typeface="Times New Roman"/>
            </a:endParaRPr>
          </a:p>
          <a:p>
            <a:pPr marL="342900" lvl="0" indent="-342900">
              <a:lnSpc>
                <a:spcPct val="115000"/>
              </a:lnSpc>
              <a:spcAft>
                <a:spcPts val="0"/>
              </a:spcAft>
              <a:buFont typeface="Wingdings"/>
              <a:buChar char=""/>
            </a:pPr>
            <a:r>
              <a:rPr lang="ru-RU" sz="2200" dirty="0">
                <a:latin typeface="Times New Roman"/>
                <a:ea typeface="Calibri"/>
                <a:cs typeface="Times New Roman"/>
              </a:rPr>
              <a:t>Обеспечивайте конфиденциальность пациента</a:t>
            </a:r>
            <a:endParaRPr lang="ru-RU" sz="2200" dirty="0">
              <a:ea typeface="Calibri"/>
              <a:cs typeface="Times New Roman"/>
            </a:endParaRPr>
          </a:p>
          <a:p>
            <a:pPr marL="342900" lvl="0" indent="-342900">
              <a:lnSpc>
                <a:spcPct val="115000"/>
              </a:lnSpc>
              <a:spcAft>
                <a:spcPts val="0"/>
              </a:spcAft>
              <a:buFont typeface="Wingdings"/>
              <a:buChar char=""/>
            </a:pPr>
            <a:r>
              <a:rPr lang="ru-RU" sz="2200" dirty="0">
                <a:latin typeface="Times New Roman"/>
                <a:ea typeface="Calibri"/>
                <a:cs typeface="Times New Roman"/>
              </a:rPr>
              <a:t>Расскажите пациенту Ваши начальные впечатления и план для диагностического поиска</a:t>
            </a:r>
            <a:endParaRPr lang="ru-RU" sz="2200" dirty="0">
              <a:ea typeface="Calibri"/>
              <a:cs typeface="Times New Roman"/>
            </a:endParaRPr>
          </a:p>
          <a:p>
            <a:pPr marL="342900" lvl="0" indent="-342900">
              <a:lnSpc>
                <a:spcPct val="115000"/>
              </a:lnSpc>
              <a:spcAft>
                <a:spcPts val="0"/>
              </a:spcAft>
              <a:buFont typeface="Wingdings"/>
              <a:buChar char=""/>
            </a:pPr>
            <a:r>
              <a:rPr lang="ru-RU" sz="2200" dirty="0">
                <a:latin typeface="Times New Roman"/>
                <a:ea typeface="Calibri"/>
                <a:cs typeface="Times New Roman"/>
              </a:rPr>
              <a:t>Чувствуйте свободно, записывая во время встречи (бланки обеспечиваются)</a:t>
            </a:r>
            <a:endParaRPr lang="ru-RU" sz="2200" dirty="0">
              <a:ea typeface="Calibri"/>
              <a:cs typeface="Times New Roman"/>
            </a:endParaRPr>
          </a:p>
          <a:p>
            <a:pPr marL="342900" lvl="0" indent="-342900">
              <a:lnSpc>
                <a:spcPct val="115000"/>
              </a:lnSpc>
              <a:spcAft>
                <a:spcPts val="0"/>
              </a:spcAft>
              <a:buFont typeface="Wingdings"/>
              <a:buChar char=""/>
            </a:pPr>
            <a:r>
              <a:rPr lang="ru-RU" sz="2200" dirty="0">
                <a:latin typeface="Times New Roman"/>
                <a:ea typeface="Calibri"/>
                <a:cs typeface="Times New Roman"/>
              </a:rPr>
              <a:t>Следи за временем, которое осталось для встречи</a:t>
            </a:r>
            <a:endParaRPr lang="ru-RU" sz="2200" dirty="0">
              <a:ea typeface="Calibri"/>
              <a:cs typeface="Times New Roman"/>
            </a:endParaRPr>
          </a:p>
          <a:p>
            <a:pPr marL="342900" lvl="0" indent="-342900">
              <a:lnSpc>
                <a:spcPct val="115000"/>
              </a:lnSpc>
              <a:spcAft>
                <a:spcPts val="0"/>
              </a:spcAft>
              <a:buFont typeface="Wingdings"/>
              <a:buChar char=""/>
            </a:pPr>
            <a:r>
              <a:rPr lang="ru-RU" sz="2200" dirty="0">
                <a:latin typeface="Times New Roman"/>
                <a:ea typeface="Calibri"/>
                <a:cs typeface="Times New Roman"/>
              </a:rPr>
              <a:t>Заканчивай встречу, когда подадут сигнал «конец встречи»</a:t>
            </a:r>
            <a:endParaRPr lang="ru-RU" sz="2200" dirty="0">
              <a:ea typeface="Calibri"/>
              <a:cs typeface="Times New Roman"/>
            </a:endParaRPr>
          </a:p>
        </p:txBody>
      </p:sp>
    </p:spTree>
    <p:extLst>
      <p:ext uri="{BB962C8B-B14F-4D97-AF65-F5344CB8AC3E}">
        <p14:creationId xmlns:p14="http://schemas.microsoft.com/office/powerpoint/2010/main" val="11076874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3567" y="1556792"/>
            <a:ext cx="7920879" cy="3596369"/>
          </a:xfrm>
          <a:prstGeom prst="rect">
            <a:avLst/>
          </a:prstGeom>
        </p:spPr>
        <p:txBody>
          <a:bodyPr wrap="square">
            <a:spAutoFit/>
          </a:bodyPr>
          <a:lstStyle/>
          <a:p>
            <a:pPr algn="ctr">
              <a:lnSpc>
                <a:spcPct val="115000"/>
              </a:lnSpc>
              <a:spcAft>
                <a:spcPts val="0"/>
              </a:spcAft>
            </a:pPr>
            <a:r>
              <a:rPr lang="ru-RU" sz="2200" b="1" dirty="0">
                <a:latin typeface="Times New Roman"/>
                <a:ea typeface="Calibri"/>
                <a:cs typeface="Times New Roman"/>
              </a:rPr>
              <a:t>Общие коммуникационные </a:t>
            </a:r>
            <a:r>
              <a:rPr lang="ru-RU" sz="2200" b="1" dirty="0" smtClean="0">
                <a:latin typeface="Times New Roman"/>
                <a:ea typeface="Calibri"/>
                <a:cs typeface="Times New Roman"/>
              </a:rPr>
              <a:t>проблемы</a:t>
            </a:r>
          </a:p>
          <a:p>
            <a:pPr algn="ctr">
              <a:lnSpc>
                <a:spcPct val="115000"/>
              </a:lnSpc>
              <a:spcAft>
                <a:spcPts val="0"/>
              </a:spcAft>
            </a:pPr>
            <a:endParaRPr lang="ru-RU" sz="2200" dirty="0">
              <a:ea typeface="Calibri"/>
              <a:cs typeface="Times New Roman"/>
            </a:endParaRPr>
          </a:p>
          <a:p>
            <a:pPr indent="449580">
              <a:lnSpc>
                <a:spcPct val="115000"/>
              </a:lnSpc>
              <a:spcAft>
                <a:spcPts val="0"/>
              </a:spcAft>
            </a:pPr>
            <a:r>
              <a:rPr lang="ru-RU" sz="2200" dirty="0">
                <a:latin typeface="Times New Roman"/>
                <a:ea typeface="Calibri"/>
                <a:cs typeface="Times New Roman"/>
              </a:rPr>
              <a:t>OSCE применяется также и для оценки знаний и умений по биоэтике, включающие передачу плохих новостей пациенту, решение об отказе от лечения, потребность сообщения правды, трудный (</a:t>
            </a:r>
            <a:r>
              <a:rPr lang="ru-RU" sz="2200" dirty="0" err="1">
                <a:latin typeface="Times New Roman"/>
                <a:ea typeface="Calibri"/>
                <a:cs typeface="Times New Roman"/>
              </a:rPr>
              <a:t>несоглашающийся</a:t>
            </a:r>
            <a:r>
              <a:rPr lang="ru-RU" sz="2200" dirty="0">
                <a:latin typeface="Times New Roman"/>
                <a:ea typeface="Calibri"/>
                <a:cs typeface="Times New Roman"/>
              </a:rPr>
              <a:t> пациент), подвергнутый насилию пациент, проблема конфиденциальности, болтливый пациент, пациент-алкоголик, пациент-наркоман.</a:t>
            </a:r>
            <a:endParaRPr lang="ru-RU" sz="2200" dirty="0">
              <a:ea typeface="Calibri"/>
              <a:cs typeface="Times New Roman"/>
            </a:endParaRPr>
          </a:p>
          <a:p>
            <a:pPr>
              <a:lnSpc>
                <a:spcPct val="115000"/>
              </a:lnSpc>
              <a:spcAft>
                <a:spcPts val="0"/>
              </a:spcAft>
            </a:pPr>
            <a:r>
              <a:rPr lang="ru-RU" sz="2200" dirty="0">
                <a:latin typeface="Times New Roman"/>
                <a:ea typeface="Calibri"/>
                <a:cs typeface="Times New Roman"/>
              </a:rPr>
              <a:t> </a:t>
            </a:r>
            <a:endParaRPr lang="ru-RU" sz="2200" dirty="0">
              <a:ea typeface="Calibri"/>
              <a:cs typeface="Times New Roman"/>
            </a:endParaRPr>
          </a:p>
        </p:txBody>
      </p:sp>
    </p:spTree>
    <p:extLst>
      <p:ext uri="{BB962C8B-B14F-4D97-AF65-F5344CB8AC3E}">
        <p14:creationId xmlns:p14="http://schemas.microsoft.com/office/powerpoint/2010/main" val="37080380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6192" y="116632"/>
            <a:ext cx="8424935" cy="6863417"/>
          </a:xfrm>
          <a:prstGeom prst="rect">
            <a:avLst/>
          </a:prstGeom>
        </p:spPr>
        <p:txBody>
          <a:bodyPr wrap="square">
            <a:spAutoFit/>
          </a:bodyPr>
          <a:lstStyle/>
          <a:p>
            <a:pPr algn="ctr">
              <a:spcAft>
                <a:spcPts val="0"/>
              </a:spcAft>
            </a:pPr>
            <a:r>
              <a:rPr lang="ru-RU" sz="2200" b="1" dirty="0" err="1">
                <a:latin typeface="Times New Roman"/>
                <a:ea typeface="Calibri"/>
                <a:cs typeface="Times New Roman"/>
              </a:rPr>
              <a:t>Межстанция</a:t>
            </a:r>
            <a:r>
              <a:rPr lang="ru-RU" sz="2200" b="1" dirty="0">
                <a:latin typeface="Times New Roman"/>
                <a:ea typeface="Calibri"/>
                <a:cs typeface="Times New Roman"/>
              </a:rPr>
              <a:t> «История болезни пациента». </a:t>
            </a:r>
            <a:endParaRPr lang="ru-RU" sz="2200" b="1" dirty="0" smtClean="0">
              <a:latin typeface="Times New Roman"/>
              <a:ea typeface="Calibri"/>
              <a:cs typeface="Times New Roman"/>
            </a:endParaRPr>
          </a:p>
          <a:p>
            <a:pPr algn="ctr">
              <a:spcAft>
                <a:spcPts val="0"/>
              </a:spcAft>
            </a:pPr>
            <a:r>
              <a:rPr lang="ru-RU" sz="2200" b="1" dirty="0" smtClean="0">
                <a:latin typeface="Times New Roman"/>
                <a:ea typeface="Calibri"/>
                <a:cs typeface="Times New Roman"/>
              </a:rPr>
              <a:t>Как </a:t>
            </a:r>
            <a:r>
              <a:rPr lang="ru-RU" sz="2200" b="1" dirty="0">
                <a:latin typeface="Times New Roman"/>
                <a:ea typeface="Calibri"/>
                <a:cs typeface="Times New Roman"/>
              </a:rPr>
              <a:t>пройти письменную </a:t>
            </a:r>
            <a:r>
              <a:rPr lang="ru-RU" sz="2200" b="1" dirty="0" smtClean="0">
                <a:latin typeface="Times New Roman"/>
                <a:ea typeface="Calibri"/>
                <a:cs typeface="Times New Roman"/>
              </a:rPr>
              <a:t>часть</a:t>
            </a:r>
          </a:p>
          <a:p>
            <a:pPr algn="ctr">
              <a:spcAft>
                <a:spcPts val="0"/>
              </a:spcAft>
            </a:pPr>
            <a:endParaRPr lang="ru-RU" sz="2200" dirty="0">
              <a:ea typeface="Calibri"/>
              <a:cs typeface="Times New Roman"/>
            </a:endParaRPr>
          </a:p>
          <a:p>
            <a:pPr>
              <a:spcAft>
                <a:spcPts val="0"/>
              </a:spcAft>
            </a:pPr>
            <a:r>
              <a:rPr lang="ru-RU" sz="2200" b="1" dirty="0" smtClean="0">
                <a:latin typeface="Times New Roman"/>
                <a:ea typeface="Calibri"/>
                <a:cs typeface="Times New Roman"/>
              </a:rPr>
              <a:t>МЕЖСТАНЦИЯ </a:t>
            </a:r>
            <a:r>
              <a:rPr lang="ru-RU" sz="2200" b="1" dirty="0">
                <a:latin typeface="Times New Roman"/>
                <a:ea typeface="Calibri"/>
                <a:cs typeface="Times New Roman"/>
              </a:rPr>
              <a:t>OSCE</a:t>
            </a:r>
            <a:endParaRPr lang="ru-RU" sz="2200" dirty="0">
              <a:ea typeface="Calibri"/>
              <a:cs typeface="Times New Roman"/>
            </a:endParaRPr>
          </a:p>
          <a:p>
            <a:pPr indent="449580">
              <a:spcAft>
                <a:spcPts val="0"/>
              </a:spcAft>
            </a:pPr>
            <a:r>
              <a:rPr lang="ru-RU" sz="2200" dirty="0">
                <a:latin typeface="Times New Roman"/>
                <a:ea typeface="Calibri"/>
                <a:cs typeface="Times New Roman"/>
              </a:rPr>
              <a:t>После завершения встречи со стандартизированным пациентом, Вы, возможно, должны будете пройти через </a:t>
            </a:r>
            <a:r>
              <a:rPr lang="ru-RU" sz="2200" dirty="0" err="1">
                <a:latin typeface="Times New Roman"/>
                <a:ea typeface="Calibri"/>
                <a:cs typeface="Times New Roman"/>
              </a:rPr>
              <a:t>межстанцию</a:t>
            </a:r>
            <a:r>
              <a:rPr lang="ru-RU" sz="2200" dirty="0">
                <a:latin typeface="Times New Roman"/>
                <a:ea typeface="Calibri"/>
                <a:cs typeface="Times New Roman"/>
              </a:rPr>
              <a:t>, для составления письменного отчета. На </a:t>
            </a:r>
            <a:r>
              <a:rPr lang="ru-RU" sz="2200" dirty="0" err="1">
                <a:latin typeface="Times New Roman"/>
                <a:ea typeface="Calibri"/>
                <a:cs typeface="Times New Roman"/>
              </a:rPr>
              <a:t>межстанции</a:t>
            </a:r>
            <a:r>
              <a:rPr lang="ru-RU" sz="2200" dirty="0">
                <a:latin typeface="Times New Roman"/>
                <a:ea typeface="Calibri"/>
                <a:cs typeface="Times New Roman"/>
              </a:rPr>
              <a:t>, Вы должны вспомнить, мысленно обобщить все данные, полученные в результате сбора анамнеза и </a:t>
            </a:r>
            <a:r>
              <a:rPr lang="ru-RU" sz="2200" dirty="0" err="1">
                <a:latin typeface="Times New Roman"/>
                <a:ea typeface="Calibri"/>
                <a:cs typeface="Times New Roman"/>
              </a:rPr>
              <a:t>физикального</a:t>
            </a:r>
            <a:r>
              <a:rPr lang="ru-RU" sz="2200" dirty="0">
                <a:latin typeface="Times New Roman"/>
                <a:ea typeface="Calibri"/>
                <a:cs typeface="Times New Roman"/>
              </a:rPr>
              <a:t> обследования стандартизированного пациента и составить краткий, совершенный и четкий отчет.</a:t>
            </a:r>
            <a:endParaRPr lang="ru-RU" sz="2200" dirty="0">
              <a:ea typeface="Calibri"/>
              <a:cs typeface="Times New Roman"/>
            </a:endParaRPr>
          </a:p>
          <a:p>
            <a:pPr indent="449580">
              <a:spcAft>
                <a:spcPts val="0"/>
              </a:spcAft>
            </a:pPr>
            <a:r>
              <a:rPr lang="ru-RU" sz="2200" dirty="0">
                <a:latin typeface="Times New Roman"/>
                <a:ea typeface="Calibri"/>
                <a:cs typeface="Times New Roman"/>
              </a:rPr>
              <a:t>Иногда, на этих </a:t>
            </a:r>
            <a:r>
              <a:rPr lang="ru-RU" sz="2200" dirty="0" err="1">
                <a:latin typeface="Times New Roman"/>
                <a:ea typeface="Calibri"/>
                <a:cs typeface="Times New Roman"/>
              </a:rPr>
              <a:t>межстанциях</a:t>
            </a:r>
            <a:r>
              <a:rPr lang="ru-RU" sz="2200" dirty="0">
                <a:latin typeface="Times New Roman"/>
                <a:ea typeface="Calibri"/>
                <a:cs typeface="Times New Roman"/>
              </a:rPr>
              <a:t> могут задать специфические вопросы относительно клинического случая (дифференциального диагноза, исследований, которые Вы назначили) или спросить об интерпретации анализов крови, результатов исследований, например, спинномозговой жидкости, плеврального </a:t>
            </a:r>
            <a:r>
              <a:rPr lang="ru-RU" sz="2200" dirty="0" err="1">
                <a:latin typeface="Times New Roman"/>
                <a:ea typeface="Calibri"/>
                <a:cs typeface="Times New Roman"/>
              </a:rPr>
              <a:t>пунктата</a:t>
            </a:r>
            <a:r>
              <a:rPr lang="ru-RU" sz="2200" dirty="0">
                <a:latin typeface="Times New Roman"/>
                <a:ea typeface="Calibri"/>
                <a:cs typeface="Times New Roman"/>
              </a:rPr>
              <a:t>, исследовании функции легких, рентгенограмм органов грудной клетки, суставов или электрокардиограмм. Цель </a:t>
            </a:r>
            <a:r>
              <a:rPr lang="ru-RU" sz="2200" dirty="0" err="1">
                <a:latin typeface="Times New Roman"/>
                <a:ea typeface="Calibri"/>
                <a:cs typeface="Times New Roman"/>
              </a:rPr>
              <a:t>межстанции</a:t>
            </a:r>
            <a:r>
              <a:rPr lang="ru-RU" sz="2200" dirty="0">
                <a:latin typeface="Times New Roman"/>
                <a:ea typeface="Calibri"/>
                <a:cs typeface="Times New Roman"/>
              </a:rPr>
              <a:t> состоит в том, чтобы измерить фонд знаний, клинические суждения и рассуждения и соответствующие навыки экзаменуемого.</a:t>
            </a:r>
            <a:endParaRPr lang="ru-RU" sz="2200" dirty="0">
              <a:ea typeface="Calibri"/>
              <a:cs typeface="Times New Roman"/>
            </a:endParaRPr>
          </a:p>
        </p:txBody>
      </p:sp>
    </p:spTree>
    <p:extLst>
      <p:ext uri="{BB962C8B-B14F-4D97-AF65-F5344CB8AC3E}">
        <p14:creationId xmlns:p14="http://schemas.microsoft.com/office/powerpoint/2010/main" val="29739317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264736" y="836712"/>
            <a:ext cx="8640960" cy="5543056"/>
          </a:xfrm>
          <a:prstGeom prst="rect">
            <a:avLst/>
          </a:prstGeom>
        </p:spPr>
        <p:txBody>
          <a:bodyPr wrap="square">
            <a:spAutoFit/>
          </a:bodyPr>
          <a:lstStyle/>
          <a:p>
            <a:pPr indent="449580">
              <a:lnSpc>
                <a:spcPct val="115000"/>
              </a:lnSpc>
              <a:spcAft>
                <a:spcPts val="0"/>
              </a:spcAft>
            </a:pPr>
            <a:r>
              <a:rPr lang="ru-RU" sz="2200" dirty="0">
                <a:latin typeface="Times New Roman"/>
                <a:ea typeface="Calibri"/>
                <a:cs typeface="Times New Roman"/>
              </a:rPr>
              <a:t>На каждой </a:t>
            </a:r>
            <a:r>
              <a:rPr lang="ru-RU" sz="2200" dirty="0" err="1">
                <a:latin typeface="Times New Roman"/>
                <a:ea typeface="Calibri"/>
                <a:cs typeface="Times New Roman"/>
              </a:rPr>
              <a:t>межстанции</a:t>
            </a:r>
            <a:r>
              <a:rPr lang="ru-RU" sz="2200" dirty="0">
                <a:latin typeface="Times New Roman"/>
                <a:ea typeface="Calibri"/>
                <a:cs typeface="Times New Roman"/>
              </a:rPr>
              <a:t> подкрепляйте ваш дифференциальный диагноз, лечение и план. Защищайте ваш вероятный диагноз, описывая ключевые моменты анамнеза и результаты </a:t>
            </a:r>
            <a:r>
              <a:rPr lang="ru-RU" sz="2200" dirty="0" err="1">
                <a:latin typeface="Times New Roman"/>
                <a:ea typeface="Calibri"/>
                <a:cs typeface="Times New Roman"/>
              </a:rPr>
              <a:t>физикального</a:t>
            </a:r>
            <a:r>
              <a:rPr lang="ru-RU" sz="2200" dirty="0">
                <a:latin typeface="Times New Roman"/>
                <a:ea typeface="Calibri"/>
                <a:cs typeface="Times New Roman"/>
              </a:rPr>
              <a:t> обследования, подходящие для вашего размышления. Ваши диагностические оценки должны быть эффективными и соответствующими данному случаю. Формулируйте терапевтический план, и объясните риск и преимущества лечения. Обсудите прогноз и как пациент будет включаться в процессе принятия решения относительно терапевтических выборов, будущего наблюдения по проблемам и по вопросу качества жизни.</a:t>
            </a:r>
            <a:endParaRPr lang="ru-RU" sz="2200" dirty="0">
              <a:ea typeface="Calibri"/>
              <a:cs typeface="Times New Roman"/>
            </a:endParaRPr>
          </a:p>
          <a:p>
            <a:pPr indent="449580">
              <a:lnSpc>
                <a:spcPct val="115000"/>
              </a:lnSpc>
              <a:spcAft>
                <a:spcPts val="0"/>
              </a:spcAft>
            </a:pPr>
            <a:endParaRPr lang="ru-RU" sz="2200" dirty="0" smtClean="0">
              <a:latin typeface="Times New Roman"/>
              <a:ea typeface="Calibri"/>
              <a:cs typeface="Times New Roman"/>
            </a:endParaRPr>
          </a:p>
          <a:p>
            <a:pPr indent="449580">
              <a:lnSpc>
                <a:spcPct val="115000"/>
              </a:lnSpc>
              <a:spcAft>
                <a:spcPts val="0"/>
              </a:spcAft>
            </a:pPr>
            <a:r>
              <a:rPr lang="ru-RU" sz="2200" dirty="0" smtClean="0">
                <a:latin typeface="Times New Roman"/>
                <a:ea typeface="Calibri"/>
                <a:cs typeface="Times New Roman"/>
              </a:rPr>
              <a:t>Каждая </a:t>
            </a:r>
            <a:r>
              <a:rPr lang="ru-RU" sz="2200" b="1" dirty="0">
                <a:latin typeface="Times New Roman"/>
                <a:ea typeface="Calibri"/>
                <a:cs typeface="Times New Roman"/>
              </a:rPr>
              <a:t>15-минутная станция со стандартизированным</a:t>
            </a:r>
            <a:r>
              <a:rPr lang="ru-RU" sz="2200" dirty="0">
                <a:latin typeface="Times New Roman"/>
                <a:ea typeface="Calibri"/>
                <a:cs typeface="Times New Roman"/>
              </a:rPr>
              <a:t> пациентом сопровождается </a:t>
            </a:r>
            <a:r>
              <a:rPr lang="ru-RU" sz="2200" b="1" dirty="0">
                <a:latin typeface="Times New Roman"/>
                <a:ea typeface="Calibri"/>
                <a:cs typeface="Times New Roman"/>
              </a:rPr>
              <a:t>10-минутной </a:t>
            </a:r>
            <a:r>
              <a:rPr lang="ru-RU" sz="2200" b="1" dirty="0" err="1" smtClean="0">
                <a:latin typeface="Times New Roman"/>
                <a:ea typeface="Calibri"/>
                <a:cs typeface="Times New Roman"/>
              </a:rPr>
              <a:t>межстанцией</a:t>
            </a:r>
            <a:r>
              <a:rPr lang="ru-RU" sz="2200" b="1" dirty="0" smtClean="0">
                <a:latin typeface="Times New Roman"/>
                <a:ea typeface="Calibri"/>
                <a:cs typeface="Times New Roman"/>
              </a:rPr>
              <a:t> </a:t>
            </a:r>
            <a:r>
              <a:rPr lang="ru-RU" sz="2200" b="1" dirty="0">
                <a:latin typeface="Times New Roman"/>
                <a:ea typeface="Calibri"/>
                <a:cs typeface="Times New Roman"/>
              </a:rPr>
              <a:t>письменного отчета.</a:t>
            </a:r>
            <a:endParaRPr lang="ru-RU" sz="2200" dirty="0">
              <a:ea typeface="Calibri"/>
              <a:cs typeface="Times New Roman"/>
            </a:endParaRPr>
          </a:p>
        </p:txBody>
      </p:sp>
    </p:spTree>
    <p:extLst>
      <p:ext uri="{BB962C8B-B14F-4D97-AF65-F5344CB8AC3E}">
        <p14:creationId xmlns:p14="http://schemas.microsoft.com/office/powerpoint/2010/main" val="7186363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48288" y="188640"/>
            <a:ext cx="8424936" cy="5907771"/>
          </a:xfrm>
          <a:prstGeom prst="rect">
            <a:avLst/>
          </a:prstGeom>
        </p:spPr>
        <p:txBody>
          <a:bodyPr wrap="square">
            <a:spAutoFit/>
          </a:bodyPr>
          <a:lstStyle/>
          <a:p>
            <a:pPr algn="ctr">
              <a:lnSpc>
                <a:spcPct val="115000"/>
              </a:lnSpc>
              <a:spcAft>
                <a:spcPts val="0"/>
              </a:spcAft>
            </a:pPr>
            <a:r>
              <a:rPr lang="ru-RU" sz="2200" b="1" dirty="0">
                <a:latin typeface="Times New Roman"/>
                <a:ea typeface="Calibri"/>
                <a:cs typeface="Times New Roman"/>
              </a:rPr>
              <a:t>МЕЖСТАНЦИЯ OSCE: БУДЬТЕ ГОТОВЫ, </a:t>
            </a:r>
            <a:endParaRPr lang="ru-RU" sz="2200" b="1" dirty="0" smtClean="0">
              <a:latin typeface="Times New Roman"/>
              <a:ea typeface="Calibri"/>
              <a:cs typeface="Times New Roman"/>
            </a:endParaRPr>
          </a:p>
          <a:p>
            <a:pPr algn="ctr">
              <a:lnSpc>
                <a:spcPct val="115000"/>
              </a:lnSpc>
              <a:spcAft>
                <a:spcPts val="0"/>
              </a:spcAft>
            </a:pPr>
            <a:r>
              <a:rPr lang="ru-RU" sz="2200" b="1" dirty="0" smtClean="0">
                <a:latin typeface="Times New Roman"/>
                <a:ea typeface="Calibri"/>
                <a:cs typeface="Times New Roman"/>
              </a:rPr>
              <a:t>ЧТОБЫ </a:t>
            </a:r>
            <a:r>
              <a:rPr lang="ru-RU" sz="2200" b="1" dirty="0">
                <a:latin typeface="Times New Roman"/>
                <a:ea typeface="Calibri"/>
                <a:cs typeface="Times New Roman"/>
              </a:rPr>
              <a:t>ИНТЕРПРЕТИРОВАТЬ ОБЩИЕ ДИАГНОСТИЧЕСКИЕ ТЕСТЫ.</a:t>
            </a:r>
            <a:endParaRPr lang="ru-RU" sz="2200" dirty="0">
              <a:ea typeface="Calibri"/>
              <a:cs typeface="Times New Roman"/>
            </a:endParaRPr>
          </a:p>
          <a:p>
            <a:pPr algn="ctr">
              <a:lnSpc>
                <a:spcPct val="115000"/>
              </a:lnSpc>
              <a:spcAft>
                <a:spcPts val="0"/>
              </a:spcAft>
            </a:pPr>
            <a:r>
              <a:rPr lang="ky-KG" sz="2200" b="1" dirty="0">
                <a:latin typeface="Times New Roman"/>
                <a:ea typeface="Calibri"/>
                <a:cs typeface="Times New Roman"/>
              </a:rPr>
              <a:t> </a:t>
            </a:r>
            <a:endParaRPr lang="ru-RU" sz="2200" dirty="0">
              <a:ea typeface="Calibri"/>
              <a:cs typeface="Times New Roman"/>
            </a:endParaRPr>
          </a:p>
          <a:p>
            <a:pPr indent="449580">
              <a:lnSpc>
                <a:spcPct val="115000"/>
              </a:lnSpc>
              <a:spcAft>
                <a:spcPts val="0"/>
              </a:spcAft>
            </a:pPr>
            <a:r>
              <a:rPr lang="ru-RU" sz="2200" b="1" dirty="0">
                <a:latin typeface="Times New Roman"/>
                <a:ea typeface="Calibri"/>
                <a:cs typeface="Times New Roman"/>
              </a:rPr>
              <a:t>Мазки крови</a:t>
            </a:r>
            <a:endParaRPr lang="ru-RU" sz="2200" dirty="0">
              <a:ea typeface="Calibri"/>
              <a:cs typeface="Times New Roman"/>
            </a:endParaRPr>
          </a:p>
          <a:p>
            <a:pPr indent="449580">
              <a:lnSpc>
                <a:spcPct val="115000"/>
              </a:lnSpc>
              <a:spcAft>
                <a:spcPts val="0"/>
              </a:spcAft>
            </a:pPr>
            <a:r>
              <a:rPr lang="ru-RU" sz="2200" dirty="0" err="1">
                <a:latin typeface="Times New Roman"/>
                <a:ea typeface="Calibri"/>
                <a:cs typeface="Times New Roman"/>
              </a:rPr>
              <a:t>Микроцитоз</a:t>
            </a:r>
            <a:r>
              <a:rPr lang="ru-RU" sz="2200" dirty="0">
                <a:latin typeface="Times New Roman"/>
                <a:ea typeface="Calibri"/>
                <a:cs typeface="Times New Roman"/>
              </a:rPr>
              <a:t>, </a:t>
            </a:r>
            <a:r>
              <a:rPr lang="ru-RU" sz="2200" dirty="0" err="1">
                <a:latin typeface="Times New Roman"/>
                <a:ea typeface="Calibri"/>
                <a:cs typeface="Times New Roman"/>
              </a:rPr>
              <a:t>макроцитоз</a:t>
            </a:r>
            <a:r>
              <a:rPr lang="ru-RU" sz="2200" dirty="0">
                <a:latin typeface="Times New Roman"/>
                <a:ea typeface="Calibri"/>
                <a:cs typeface="Times New Roman"/>
              </a:rPr>
              <a:t>, </a:t>
            </a:r>
            <a:r>
              <a:rPr lang="ru-RU" sz="2200" dirty="0" err="1">
                <a:latin typeface="Times New Roman"/>
                <a:ea typeface="Calibri"/>
                <a:cs typeface="Times New Roman"/>
              </a:rPr>
              <a:t>гиперсегментированный</a:t>
            </a:r>
            <a:r>
              <a:rPr lang="ru-RU" sz="2200" dirty="0">
                <a:latin typeface="Times New Roman"/>
                <a:ea typeface="Calibri"/>
                <a:cs typeface="Times New Roman"/>
              </a:rPr>
              <a:t> нейтрофил; атипичные лимфоциты, </a:t>
            </a:r>
            <a:r>
              <a:rPr lang="ru-RU" sz="2200" dirty="0" err="1">
                <a:latin typeface="Times New Roman"/>
                <a:ea typeface="Calibri"/>
                <a:cs typeface="Times New Roman"/>
              </a:rPr>
              <a:t>аггрегация</a:t>
            </a:r>
            <a:r>
              <a:rPr lang="ru-RU" sz="2200" dirty="0">
                <a:latin typeface="Times New Roman"/>
                <a:ea typeface="Calibri"/>
                <a:cs typeface="Times New Roman"/>
              </a:rPr>
              <a:t> клеток, серповидные клетки, </a:t>
            </a:r>
            <a:r>
              <a:rPr lang="ru-RU" sz="2200" dirty="0" err="1">
                <a:latin typeface="Times New Roman"/>
                <a:ea typeface="Calibri"/>
                <a:cs typeface="Times New Roman"/>
              </a:rPr>
              <a:t>базофильная</a:t>
            </a:r>
            <a:r>
              <a:rPr lang="ru-RU" sz="2200" dirty="0">
                <a:latin typeface="Times New Roman"/>
                <a:ea typeface="Calibri"/>
                <a:cs typeface="Times New Roman"/>
              </a:rPr>
              <a:t> зернистость клеток, эозинофилы, фрагментированные клетки, нормальные эритроциты, нормальные тромбоциты, </a:t>
            </a:r>
            <a:r>
              <a:rPr lang="ru-RU" sz="2200" dirty="0" err="1">
                <a:latin typeface="Times New Roman"/>
                <a:ea typeface="Calibri"/>
                <a:cs typeface="Times New Roman"/>
              </a:rPr>
              <a:t>тельци</a:t>
            </a:r>
            <a:r>
              <a:rPr lang="ru-RU" sz="2200" dirty="0">
                <a:latin typeface="Times New Roman"/>
                <a:ea typeface="Calibri"/>
                <a:cs typeface="Times New Roman"/>
              </a:rPr>
              <a:t> </a:t>
            </a:r>
            <a:r>
              <a:rPr lang="ru-RU" sz="2200" dirty="0" err="1">
                <a:latin typeface="Times New Roman"/>
                <a:ea typeface="Calibri"/>
                <a:cs typeface="Times New Roman"/>
              </a:rPr>
              <a:t>Жолли</a:t>
            </a:r>
            <a:r>
              <a:rPr lang="ru-RU" sz="2200" dirty="0">
                <a:latin typeface="Times New Roman"/>
                <a:ea typeface="Calibri"/>
                <a:cs typeface="Times New Roman"/>
              </a:rPr>
              <a:t>, кольца </a:t>
            </a:r>
            <a:r>
              <a:rPr lang="ru-RU" sz="2200" dirty="0" err="1">
                <a:latin typeface="Times New Roman"/>
                <a:ea typeface="Calibri"/>
                <a:cs typeface="Times New Roman"/>
              </a:rPr>
              <a:t>Кэбота</a:t>
            </a:r>
            <a:r>
              <a:rPr lang="ru-RU" sz="2200" dirty="0">
                <a:latin typeface="Times New Roman"/>
                <a:ea typeface="Calibri"/>
                <a:cs typeface="Times New Roman"/>
              </a:rPr>
              <a:t>, LE- клетки плазмодии малярии, острый </a:t>
            </a:r>
            <a:r>
              <a:rPr lang="ru-RU" sz="2200" dirty="0" err="1">
                <a:latin typeface="Times New Roman"/>
                <a:ea typeface="Calibri"/>
                <a:cs typeface="Times New Roman"/>
              </a:rPr>
              <a:t>лимфолейкоз</a:t>
            </a:r>
            <a:r>
              <a:rPr lang="ru-RU" sz="2200" dirty="0">
                <a:latin typeface="Times New Roman"/>
                <a:ea typeface="Calibri"/>
                <a:cs typeface="Times New Roman"/>
              </a:rPr>
              <a:t>, хронический </a:t>
            </a:r>
            <a:r>
              <a:rPr lang="ru-RU" sz="2200" dirty="0" err="1">
                <a:latin typeface="Times New Roman"/>
                <a:ea typeface="Calibri"/>
                <a:cs typeface="Times New Roman"/>
              </a:rPr>
              <a:t>лимфолейкоз</a:t>
            </a:r>
            <a:r>
              <a:rPr lang="ru-RU" sz="2200" dirty="0">
                <a:latin typeface="Times New Roman"/>
                <a:ea typeface="Calibri"/>
                <a:cs typeface="Times New Roman"/>
              </a:rPr>
              <a:t>, острый </a:t>
            </a:r>
            <a:r>
              <a:rPr lang="ru-RU" sz="2200" dirty="0" err="1">
                <a:latin typeface="Times New Roman"/>
                <a:ea typeface="Calibri"/>
                <a:cs typeface="Times New Roman"/>
              </a:rPr>
              <a:t>миелолейкоз</a:t>
            </a:r>
            <a:r>
              <a:rPr lang="ru-RU" sz="2200" dirty="0">
                <a:latin typeface="Times New Roman"/>
                <a:ea typeface="Calibri"/>
                <a:cs typeface="Times New Roman"/>
              </a:rPr>
              <a:t>, хронический </a:t>
            </a:r>
            <a:r>
              <a:rPr lang="ru-RU" sz="2200" dirty="0" err="1">
                <a:latin typeface="Times New Roman"/>
                <a:ea typeface="Calibri"/>
                <a:cs typeface="Times New Roman"/>
              </a:rPr>
              <a:t>миелолейкоз</a:t>
            </a:r>
            <a:endParaRPr lang="ru-RU" sz="2200" dirty="0">
              <a:ea typeface="Calibri"/>
              <a:cs typeface="Times New Roman"/>
            </a:endParaRPr>
          </a:p>
          <a:p>
            <a:pPr indent="449580">
              <a:lnSpc>
                <a:spcPct val="115000"/>
              </a:lnSpc>
              <a:spcAft>
                <a:spcPts val="0"/>
              </a:spcAft>
            </a:pPr>
            <a:r>
              <a:rPr lang="ru-RU" sz="2200" b="1" dirty="0">
                <a:latin typeface="Times New Roman"/>
                <a:ea typeface="Calibri"/>
                <a:cs typeface="Times New Roman"/>
              </a:rPr>
              <a:t>Осадок мочи</a:t>
            </a:r>
            <a:endParaRPr lang="ru-RU" sz="2200" dirty="0">
              <a:ea typeface="Calibri"/>
              <a:cs typeface="Times New Roman"/>
            </a:endParaRPr>
          </a:p>
          <a:p>
            <a:pPr indent="449580">
              <a:lnSpc>
                <a:spcPct val="115000"/>
              </a:lnSpc>
              <a:spcAft>
                <a:spcPts val="0"/>
              </a:spcAft>
            </a:pPr>
            <a:r>
              <a:rPr lang="ru-RU" sz="2200" dirty="0">
                <a:latin typeface="Times New Roman"/>
                <a:ea typeface="Calibri"/>
                <a:cs typeface="Times New Roman"/>
              </a:rPr>
              <a:t>Кристаллы мочевой кислоты, кристаллы щавелевокислого кальция, лейкоциты, эритроциты, цилиндры, бактерии.</a:t>
            </a:r>
            <a:endParaRPr lang="ru-RU" sz="2200" dirty="0">
              <a:ea typeface="Calibri"/>
              <a:cs typeface="Times New Roman"/>
            </a:endParaRPr>
          </a:p>
        </p:txBody>
      </p:sp>
    </p:spTree>
    <p:extLst>
      <p:ext uri="{BB962C8B-B14F-4D97-AF65-F5344CB8AC3E}">
        <p14:creationId xmlns:p14="http://schemas.microsoft.com/office/powerpoint/2010/main" val="13360451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764704"/>
            <a:ext cx="8496944" cy="5129096"/>
          </a:xfrm>
          <a:prstGeom prst="rect">
            <a:avLst/>
          </a:prstGeom>
        </p:spPr>
        <p:txBody>
          <a:bodyPr wrap="square">
            <a:spAutoFit/>
          </a:bodyPr>
          <a:lstStyle/>
          <a:p>
            <a:pPr indent="449580">
              <a:lnSpc>
                <a:spcPct val="115000"/>
              </a:lnSpc>
              <a:spcAft>
                <a:spcPts val="0"/>
              </a:spcAft>
            </a:pPr>
            <a:r>
              <a:rPr lang="ru-RU" sz="2200" b="1" dirty="0">
                <a:latin typeface="Times New Roman"/>
                <a:ea typeface="Calibri"/>
                <a:cs typeface="Times New Roman"/>
              </a:rPr>
              <a:t>Бактериологические штаммы жидкостей организма</a:t>
            </a:r>
            <a:endParaRPr lang="ru-RU" sz="2200" dirty="0">
              <a:ea typeface="Calibri"/>
              <a:cs typeface="Times New Roman"/>
            </a:endParaRPr>
          </a:p>
          <a:p>
            <a:pPr indent="449580">
              <a:lnSpc>
                <a:spcPct val="115000"/>
              </a:lnSpc>
              <a:spcAft>
                <a:spcPts val="0"/>
              </a:spcAft>
            </a:pPr>
            <a:r>
              <a:rPr lang="ky-KG" sz="2200" dirty="0">
                <a:latin typeface="Times New Roman"/>
                <a:ea typeface="Calibri"/>
                <a:cs typeface="Times New Roman"/>
              </a:rPr>
              <a:t>Стрептококки, Стафилококки, Neisseria meningilidis, N. Gonorrboeae, Haemophilus mfhienzae, грам-отрицательные бактерии, грибы (грибки), Mycobacterium tuberculosis, Trichomonas, Gardnerella vaginitis.</a:t>
            </a:r>
            <a:endParaRPr lang="ru-RU" sz="2200" dirty="0">
              <a:ea typeface="Calibri"/>
              <a:cs typeface="Times New Roman"/>
            </a:endParaRPr>
          </a:p>
          <a:p>
            <a:pPr indent="449580">
              <a:lnSpc>
                <a:spcPct val="115000"/>
              </a:lnSpc>
              <a:spcAft>
                <a:spcPts val="0"/>
              </a:spcAft>
            </a:pPr>
            <a:r>
              <a:rPr lang="ru-RU" sz="2200" b="1" dirty="0">
                <a:latin typeface="Times New Roman"/>
                <a:ea typeface="Calibri"/>
                <a:cs typeface="Times New Roman"/>
              </a:rPr>
              <a:t>Рентгенограммы органов грудной клетки</a:t>
            </a:r>
            <a:endParaRPr lang="ru-RU" sz="2200" dirty="0">
              <a:ea typeface="Calibri"/>
              <a:cs typeface="Times New Roman"/>
            </a:endParaRPr>
          </a:p>
          <a:p>
            <a:pPr indent="449580">
              <a:lnSpc>
                <a:spcPct val="115000"/>
              </a:lnSpc>
              <a:spcAft>
                <a:spcPts val="0"/>
              </a:spcAft>
            </a:pPr>
            <a:r>
              <a:rPr lang="ru-RU" sz="2200" dirty="0">
                <a:latin typeface="Times New Roman"/>
                <a:ea typeface="Calibri"/>
                <a:cs typeface="Times New Roman"/>
              </a:rPr>
              <a:t>Нормальная рентгенограмма органов грудной клетки, долевая пневмония, абсцесс легкого, туберкулез, плевральный выпот, инфильтрат легочной ткани, </a:t>
            </a:r>
            <a:r>
              <a:rPr lang="ru-RU" sz="2200" dirty="0" err="1">
                <a:latin typeface="Times New Roman"/>
                <a:ea typeface="Calibri"/>
                <a:cs typeface="Times New Roman"/>
              </a:rPr>
              <a:t>аденопатия</a:t>
            </a:r>
            <a:r>
              <a:rPr lang="ru-RU" sz="2200" dirty="0">
                <a:latin typeface="Times New Roman"/>
                <a:ea typeface="Calibri"/>
                <a:cs typeface="Times New Roman"/>
              </a:rPr>
              <a:t> корней легкого, пневмоторакс, </a:t>
            </a:r>
            <a:r>
              <a:rPr lang="ru-RU" sz="2200" dirty="0" err="1">
                <a:latin typeface="Times New Roman"/>
                <a:ea typeface="Calibri"/>
                <a:cs typeface="Times New Roman"/>
              </a:rPr>
              <a:t>солитарное</a:t>
            </a:r>
            <a:r>
              <a:rPr lang="ru-RU" sz="2200" dirty="0">
                <a:latin typeface="Times New Roman"/>
                <a:ea typeface="Calibri"/>
                <a:cs typeface="Times New Roman"/>
              </a:rPr>
              <a:t> очаговое уплотнение легких, метастазы в легких, застойная сердечная недостаточность, </a:t>
            </a:r>
            <a:r>
              <a:rPr lang="ru-RU" sz="2200" dirty="0" err="1">
                <a:latin typeface="Times New Roman"/>
                <a:ea typeface="Calibri"/>
                <a:cs typeface="Times New Roman"/>
              </a:rPr>
              <a:t>кардиомегалия</a:t>
            </a:r>
            <a:r>
              <a:rPr lang="ru-RU" sz="2200" dirty="0">
                <a:latin typeface="Times New Roman"/>
                <a:ea typeface="Calibri"/>
                <a:cs typeface="Times New Roman"/>
              </a:rPr>
              <a:t>, перикардиальный выпот, новообразование в средостении, рентгенограмма пациента с </a:t>
            </a:r>
            <a:r>
              <a:rPr lang="ru-RU" sz="2200" dirty="0" err="1" smtClean="0">
                <a:latin typeface="Times New Roman"/>
                <a:ea typeface="Calibri"/>
                <a:cs typeface="Times New Roman"/>
              </a:rPr>
              <a:t>мастэктомией</a:t>
            </a:r>
            <a:endParaRPr lang="ru-RU" sz="2200" dirty="0">
              <a:ea typeface="Calibri"/>
              <a:cs typeface="Times New Roman"/>
            </a:endParaRPr>
          </a:p>
        </p:txBody>
      </p:sp>
    </p:spTree>
    <p:extLst>
      <p:ext uri="{BB962C8B-B14F-4D97-AF65-F5344CB8AC3E}">
        <p14:creationId xmlns:p14="http://schemas.microsoft.com/office/powerpoint/2010/main" val="13793227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9264" y="0"/>
            <a:ext cx="8568952" cy="6524863"/>
          </a:xfrm>
          <a:prstGeom prst="rect">
            <a:avLst/>
          </a:prstGeom>
        </p:spPr>
        <p:txBody>
          <a:bodyPr wrap="square">
            <a:spAutoFit/>
          </a:bodyPr>
          <a:lstStyle/>
          <a:p>
            <a:pPr indent="449580">
              <a:spcAft>
                <a:spcPts val="0"/>
              </a:spcAft>
            </a:pPr>
            <a:r>
              <a:rPr lang="ru-RU" sz="2200" b="1" dirty="0">
                <a:latin typeface="Times New Roman"/>
                <a:ea typeface="Calibri"/>
                <a:cs typeface="Times New Roman"/>
              </a:rPr>
              <a:t>Другие Рентгенограммы</a:t>
            </a:r>
            <a:endParaRPr lang="ru-RU" sz="2200" dirty="0">
              <a:ea typeface="Calibri"/>
              <a:cs typeface="Times New Roman"/>
            </a:endParaRPr>
          </a:p>
          <a:p>
            <a:pPr indent="449580">
              <a:spcAft>
                <a:spcPts val="0"/>
              </a:spcAft>
            </a:pPr>
            <a:r>
              <a:rPr lang="ru-RU" sz="2200" dirty="0">
                <a:latin typeface="Times New Roman"/>
                <a:ea typeface="Calibri"/>
                <a:cs typeface="Times New Roman"/>
              </a:rPr>
              <a:t>Боковые снимки шеи для </a:t>
            </a:r>
            <a:r>
              <a:rPr lang="ru-RU" sz="2200" dirty="0" err="1">
                <a:latin typeface="Times New Roman"/>
                <a:ea typeface="Calibri"/>
                <a:cs typeface="Times New Roman"/>
              </a:rPr>
              <a:t>эпиглотита</a:t>
            </a:r>
            <a:r>
              <a:rPr lang="ru-RU" sz="2200" dirty="0">
                <a:latin typeface="Times New Roman"/>
                <a:ea typeface="Calibri"/>
                <a:cs typeface="Times New Roman"/>
              </a:rPr>
              <a:t>, экскреторные </a:t>
            </a:r>
            <a:r>
              <a:rPr lang="ru-RU" sz="2200" dirty="0" err="1">
                <a:latin typeface="Times New Roman"/>
                <a:ea typeface="Calibri"/>
                <a:cs typeface="Times New Roman"/>
              </a:rPr>
              <a:t>урограммы</a:t>
            </a:r>
            <a:r>
              <a:rPr lang="ru-RU" sz="2200" dirty="0">
                <a:latin typeface="Times New Roman"/>
                <a:ea typeface="Calibri"/>
                <a:cs typeface="Times New Roman"/>
              </a:rPr>
              <a:t> почки -  уретры - мочевого </a:t>
            </a:r>
            <a:r>
              <a:rPr lang="ru-RU" sz="2200" dirty="0" smtClean="0">
                <a:latin typeface="Times New Roman"/>
                <a:ea typeface="Calibri"/>
                <a:cs typeface="Times New Roman"/>
              </a:rPr>
              <a:t>пузыря, камни </a:t>
            </a:r>
            <a:r>
              <a:rPr lang="ru-RU" sz="2200" dirty="0">
                <a:latin typeface="Times New Roman"/>
                <a:ea typeface="Calibri"/>
                <a:cs typeface="Times New Roman"/>
              </a:rPr>
              <a:t>почек, панкреатические обызвествления, стеноз привратника, кишечная непроходимость, </a:t>
            </a:r>
            <a:r>
              <a:rPr lang="ru-RU" sz="2200" dirty="0" err="1" smtClean="0">
                <a:latin typeface="Times New Roman"/>
                <a:ea typeface="Calibri"/>
                <a:cs typeface="Times New Roman"/>
              </a:rPr>
              <a:t>поддиафрагмальной</a:t>
            </a:r>
            <a:r>
              <a:rPr lang="ru-RU" sz="2200" dirty="0" smtClean="0">
                <a:latin typeface="Times New Roman"/>
                <a:ea typeface="Calibri"/>
                <a:cs typeface="Times New Roman"/>
              </a:rPr>
              <a:t> </a:t>
            </a:r>
            <a:r>
              <a:rPr lang="ru-RU" sz="2200" dirty="0" err="1" smtClean="0">
                <a:latin typeface="Times New Roman"/>
                <a:ea typeface="Calibri"/>
                <a:cs typeface="Times New Roman"/>
              </a:rPr>
              <a:t>абсцес</a:t>
            </a:r>
            <a:r>
              <a:rPr lang="ru-RU" sz="2200" dirty="0" smtClean="0">
                <a:latin typeface="Times New Roman"/>
                <a:ea typeface="Calibri"/>
                <a:cs typeface="Times New Roman"/>
              </a:rPr>
              <a:t>, </a:t>
            </a:r>
            <a:r>
              <a:rPr lang="ru-RU" sz="2200" dirty="0" err="1">
                <a:latin typeface="Times New Roman"/>
                <a:ea typeface="Calibri"/>
                <a:cs typeface="Times New Roman"/>
              </a:rPr>
              <a:t>эзофагограмма</a:t>
            </a:r>
            <a:r>
              <a:rPr lang="ru-RU" sz="2200" dirty="0">
                <a:latin typeface="Times New Roman"/>
                <a:ea typeface="Calibri"/>
                <a:cs typeface="Times New Roman"/>
              </a:rPr>
              <a:t>, суставы при артрозе, ревматоидном | артрите.</a:t>
            </a:r>
            <a:endParaRPr lang="ru-RU" sz="2200" dirty="0">
              <a:ea typeface="Calibri"/>
              <a:cs typeface="Times New Roman"/>
            </a:endParaRPr>
          </a:p>
          <a:p>
            <a:pPr indent="449580">
              <a:spcAft>
                <a:spcPts val="0"/>
              </a:spcAft>
            </a:pPr>
            <a:endParaRPr lang="ru-RU" sz="2200" b="1" dirty="0" smtClean="0">
              <a:latin typeface="Times New Roman"/>
              <a:ea typeface="Calibri"/>
              <a:cs typeface="Times New Roman"/>
            </a:endParaRPr>
          </a:p>
          <a:p>
            <a:pPr indent="449580">
              <a:spcAft>
                <a:spcPts val="0"/>
              </a:spcAft>
            </a:pPr>
            <a:r>
              <a:rPr lang="ru-RU" sz="2200" b="1" dirty="0" smtClean="0">
                <a:latin typeface="Times New Roman"/>
                <a:ea typeface="Calibri"/>
                <a:cs typeface="Times New Roman"/>
              </a:rPr>
              <a:t>Электрокардиограммы</a:t>
            </a:r>
            <a:endParaRPr lang="ru-RU" sz="2200" dirty="0">
              <a:ea typeface="Calibri"/>
              <a:cs typeface="Times New Roman"/>
            </a:endParaRPr>
          </a:p>
          <a:p>
            <a:pPr indent="449580">
              <a:spcAft>
                <a:spcPts val="0"/>
              </a:spcAft>
            </a:pPr>
            <a:r>
              <a:rPr lang="ru-RU" sz="2200" dirty="0">
                <a:latin typeface="Times New Roman"/>
                <a:ea typeface="Calibri"/>
                <a:cs typeface="Times New Roman"/>
              </a:rPr>
              <a:t>Нормальная электрокардиограмма, острый инфаркт миокарда, ишемия миокарда, отклонение электрической оси сердца влево, нормальное положение  электрической оси сердца, блокада левой ножки пучка Гиса, блокада правой  ножки </a:t>
            </a:r>
            <a:r>
              <a:rPr lang="ru-RU" sz="2200" dirty="0" smtClean="0">
                <a:latin typeface="Times New Roman"/>
                <a:ea typeface="Calibri"/>
                <a:cs typeface="Times New Roman"/>
              </a:rPr>
              <a:t>пучка </a:t>
            </a:r>
            <a:r>
              <a:rPr lang="ru-RU" sz="2200" dirty="0">
                <a:latin typeface="Times New Roman"/>
                <a:ea typeface="Calibri"/>
                <a:cs typeface="Times New Roman"/>
              </a:rPr>
              <a:t>Гиса, </a:t>
            </a:r>
            <a:r>
              <a:rPr lang="ru-RU" sz="2200" dirty="0" err="1">
                <a:latin typeface="Times New Roman"/>
                <a:ea typeface="Calibri"/>
                <a:cs typeface="Times New Roman"/>
              </a:rPr>
              <a:t>гиперкалиемию</a:t>
            </a:r>
            <a:r>
              <a:rPr lang="ru-RU" sz="2200" dirty="0">
                <a:latin typeface="Times New Roman"/>
                <a:ea typeface="Calibri"/>
                <a:cs typeface="Times New Roman"/>
              </a:rPr>
              <a:t>, </a:t>
            </a:r>
            <a:r>
              <a:rPr lang="ru-RU" sz="2200" dirty="0" err="1">
                <a:latin typeface="Times New Roman"/>
                <a:ea typeface="Calibri"/>
                <a:cs typeface="Times New Roman"/>
              </a:rPr>
              <a:t>гипокалыциемия</a:t>
            </a:r>
            <a:r>
              <a:rPr lang="ru-RU" sz="2200" dirty="0">
                <a:latin typeface="Times New Roman"/>
                <a:ea typeface="Calibri"/>
                <a:cs typeface="Times New Roman"/>
              </a:rPr>
              <a:t>, перикардит, тампонада перикарда (низкий вольтаж, электрическая альтернация), мерцание и трепетание предсердий, </a:t>
            </a:r>
            <a:r>
              <a:rPr lang="ru-RU" sz="2200" dirty="0" err="1">
                <a:latin typeface="Times New Roman"/>
                <a:ea typeface="Calibri"/>
                <a:cs typeface="Times New Roman"/>
              </a:rPr>
              <a:t>суправентрикулярная</a:t>
            </a:r>
            <a:r>
              <a:rPr lang="ru-RU" sz="2200" dirty="0">
                <a:latin typeface="Times New Roman"/>
                <a:ea typeface="Calibri"/>
                <a:cs typeface="Times New Roman"/>
              </a:rPr>
              <a:t> тахикардия, синдром Вольф - Паркинсон - Уайта, синусовая тахикардия, синусовая брадикардия, </a:t>
            </a:r>
            <a:r>
              <a:rPr lang="ru-RU" sz="2200" dirty="0" err="1">
                <a:latin typeface="Times New Roman"/>
                <a:ea typeface="Calibri"/>
                <a:cs typeface="Times New Roman"/>
              </a:rPr>
              <a:t>атрио</a:t>
            </a:r>
            <a:r>
              <a:rPr lang="ru-RU" sz="2200" dirty="0">
                <a:latin typeface="Times New Roman"/>
                <a:ea typeface="Calibri"/>
                <a:cs typeface="Times New Roman"/>
              </a:rPr>
              <a:t> -  </a:t>
            </a:r>
            <a:r>
              <a:rPr lang="ru-RU" sz="2200" dirty="0" err="1">
                <a:latin typeface="Times New Roman"/>
                <a:ea typeface="Calibri"/>
                <a:cs typeface="Times New Roman"/>
              </a:rPr>
              <a:t>вентрикулярные</a:t>
            </a:r>
            <a:r>
              <a:rPr lang="ru-RU" sz="2200" dirty="0">
                <a:latin typeface="Times New Roman"/>
                <a:ea typeface="Calibri"/>
                <a:cs typeface="Times New Roman"/>
              </a:rPr>
              <a:t> блокады I, II степени и полная </a:t>
            </a:r>
            <a:r>
              <a:rPr lang="ru-RU" sz="2200" dirty="0" err="1">
                <a:latin typeface="Times New Roman"/>
                <a:ea typeface="Calibri"/>
                <a:cs typeface="Times New Roman"/>
              </a:rPr>
              <a:t>атрио</a:t>
            </a:r>
            <a:r>
              <a:rPr lang="ru-RU" sz="2200" dirty="0">
                <a:latin typeface="Times New Roman"/>
                <a:ea typeface="Calibri"/>
                <a:cs typeface="Times New Roman"/>
              </a:rPr>
              <a:t> - </a:t>
            </a:r>
            <a:r>
              <a:rPr lang="ru-RU" sz="2200" dirty="0" err="1">
                <a:latin typeface="Times New Roman"/>
                <a:ea typeface="Calibri"/>
                <a:cs typeface="Times New Roman"/>
              </a:rPr>
              <a:t>вентрикулярная</a:t>
            </a:r>
            <a:r>
              <a:rPr lang="ru-RU" sz="2200" dirty="0">
                <a:latin typeface="Times New Roman"/>
                <a:ea typeface="Calibri"/>
                <a:cs typeface="Times New Roman"/>
              </a:rPr>
              <a:t> блокада сердца, экстрасистолы предсердные, желудочковые, желудочковая тахикардия</a:t>
            </a:r>
            <a:endParaRPr lang="ru-RU" sz="2200" dirty="0">
              <a:ea typeface="Calibri"/>
              <a:cs typeface="Times New Roman"/>
            </a:endParaRPr>
          </a:p>
        </p:txBody>
      </p:sp>
    </p:spTree>
    <p:extLst>
      <p:ext uri="{BB962C8B-B14F-4D97-AF65-F5344CB8AC3E}">
        <p14:creationId xmlns:p14="http://schemas.microsoft.com/office/powerpoint/2010/main" val="16205537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55577" y="812909"/>
            <a:ext cx="7848872" cy="5153719"/>
          </a:xfrm>
          <a:prstGeom prst="rect">
            <a:avLst/>
          </a:prstGeom>
        </p:spPr>
        <p:txBody>
          <a:bodyPr wrap="square">
            <a:spAutoFit/>
          </a:bodyPr>
          <a:lstStyle/>
          <a:p>
            <a:pPr indent="449580">
              <a:lnSpc>
                <a:spcPct val="115000"/>
              </a:lnSpc>
              <a:spcAft>
                <a:spcPts val="0"/>
              </a:spcAft>
            </a:pPr>
            <a:r>
              <a:rPr lang="ru-RU" sz="2200" b="1" dirty="0">
                <a:latin typeface="Times New Roman"/>
                <a:ea typeface="Calibri"/>
                <a:cs typeface="Times New Roman"/>
              </a:rPr>
              <a:t>ЭХОКАРДИОГРАММЫ</a:t>
            </a:r>
            <a:endParaRPr lang="ru-RU" sz="2200" dirty="0">
              <a:ea typeface="Calibri"/>
              <a:cs typeface="Times New Roman"/>
            </a:endParaRPr>
          </a:p>
          <a:p>
            <a:pPr indent="449580">
              <a:lnSpc>
                <a:spcPct val="115000"/>
              </a:lnSpc>
              <a:spcAft>
                <a:spcPts val="0"/>
              </a:spcAft>
            </a:pPr>
            <a:r>
              <a:rPr lang="ru-RU" sz="2200" dirty="0">
                <a:latin typeface="Times New Roman"/>
                <a:ea typeface="Calibri"/>
                <a:cs typeface="Times New Roman"/>
              </a:rPr>
              <a:t>Пролапс митрального клапана, аортальный стеноз, митральный стеноз, перикардиальный выпот</a:t>
            </a:r>
            <a:endParaRPr lang="ru-RU" sz="2200" dirty="0">
              <a:ea typeface="Calibri"/>
              <a:cs typeface="Times New Roman"/>
            </a:endParaRPr>
          </a:p>
          <a:p>
            <a:pPr indent="449580">
              <a:lnSpc>
                <a:spcPct val="115000"/>
              </a:lnSpc>
              <a:spcAft>
                <a:spcPts val="0"/>
              </a:spcAft>
            </a:pPr>
            <a:endParaRPr lang="ru-RU" sz="2200" b="1" dirty="0" smtClean="0">
              <a:latin typeface="Times New Roman"/>
              <a:ea typeface="Calibri"/>
              <a:cs typeface="Times New Roman"/>
            </a:endParaRPr>
          </a:p>
          <a:p>
            <a:pPr indent="449580">
              <a:lnSpc>
                <a:spcPct val="115000"/>
              </a:lnSpc>
              <a:spcAft>
                <a:spcPts val="0"/>
              </a:spcAft>
            </a:pPr>
            <a:r>
              <a:rPr lang="ru-RU" sz="2200" b="1" dirty="0" err="1" smtClean="0">
                <a:latin typeface="Times New Roman"/>
                <a:ea typeface="Calibri"/>
                <a:cs typeface="Times New Roman"/>
              </a:rPr>
              <a:t>Маммограммы</a:t>
            </a:r>
            <a:r>
              <a:rPr lang="ru-RU" sz="2200" dirty="0">
                <a:latin typeface="Times New Roman"/>
                <a:ea typeface="Calibri"/>
                <a:cs typeface="Times New Roman"/>
              </a:rPr>
              <a:t>. </a:t>
            </a:r>
            <a:endParaRPr lang="ru-RU" sz="2200" dirty="0" smtClean="0">
              <a:latin typeface="Times New Roman"/>
              <a:ea typeface="Calibri"/>
              <a:cs typeface="Times New Roman"/>
            </a:endParaRPr>
          </a:p>
          <a:p>
            <a:pPr indent="449580">
              <a:lnSpc>
                <a:spcPct val="115000"/>
              </a:lnSpc>
              <a:spcAft>
                <a:spcPts val="0"/>
              </a:spcAft>
            </a:pPr>
            <a:r>
              <a:rPr lang="ru-RU" sz="2200" dirty="0" smtClean="0">
                <a:latin typeface="Times New Roman"/>
                <a:ea typeface="Calibri"/>
                <a:cs typeface="Times New Roman"/>
              </a:rPr>
              <a:t>Нормальная </a:t>
            </a:r>
            <a:r>
              <a:rPr lang="ru-RU" sz="2200" dirty="0" err="1">
                <a:latin typeface="Times New Roman"/>
                <a:ea typeface="Calibri"/>
                <a:cs typeface="Times New Roman"/>
              </a:rPr>
              <a:t>маммограмма</a:t>
            </a:r>
            <a:r>
              <a:rPr lang="ru-RU" sz="2200" dirty="0">
                <a:latin typeface="Times New Roman"/>
                <a:ea typeface="Calibri"/>
                <a:cs typeface="Times New Roman"/>
              </a:rPr>
              <a:t>, патологические </a:t>
            </a:r>
            <a:r>
              <a:rPr lang="ru-RU" sz="2200" dirty="0" err="1">
                <a:latin typeface="Times New Roman"/>
                <a:ea typeface="Calibri"/>
                <a:cs typeface="Times New Roman"/>
              </a:rPr>
              <a:t>кальцифицированные</a:t>
            </a:r>
            <a:r>
              <a:rPr lang="ru-RU" sz="2200" dirty="0">
                <a:latin typeface="Times New Roman"/>
                <a:ea typeface="Calibri"/>
                <a:cs typeface="Times New Roman"/>
              </a:rPr>
              <a:t> отложения совместимые со злокачественным развитием, </a:t>
            </a:r>
            <a:r>
              <a:rPr lang="ru-RU" sz="2200" dirty="0" err="1">
                <a:latin typeface="Times New Roman"/>
                <a:ea typeface="Calibri"/>
                <a:cs typeface="Times New Roman"/>
              </a:rPr>
              <a:t>кистозно</a:t>
            </a:r>
            <a:r>
              <a:rPr lang="ru-RU" sz="2200" dirty="0">
                <a:latin typeface="Times New Roman"/>
                <a:ea typeface="Calibri"/>
                <a:cs typeface="Times New Roman"/>
              </a:rPr>
              <a:t> - фиброзная мастопатия.</a:t>
            </a:r>
            <a:endParaRPr lang="ru-RU" sz="2200" dirty="0">
              <a:ea typeface="Calibri"/>
              <a:cs typeface="Times New Roman"/>
            </a:endParaRPr>
          </a:p>
          <a:p>
            <a:pPr indent="449580">
              <a:lnSpc>
                <a:spcPct val="115000"/>
              </a:lnSpc>
              <a:spcAft>
                <a:spcPts val="0"/>
              </a:spcAft>
            </a:pPr>
            <a:endParaRPr lang="ru-RU" sz="2200" b="1" dirty="0" smtClean="0">
              <a:latin typeface="Times New Roman"/>
              <a:ea typeface="Calibri"/>
              <a:cs typeface="Times New Roman"/>
            </a:endParaRPr>
          </a:p>
          <a:p>
            <a:pPr indent="449580">
              <a:lnSpc>
                <a:spcPct val="115000"/>
              </a:lnSpc>
              <a:spcAft>
                <a:spcPts val="0"/>
              </a:spcAft>
            </a:pPr>
            <a:r>
              <a:rPr lang="ru-RU" sz="2200" b="1" dirty="0" err="1" smtClean="0">
                <a:latin typeface="Times New Roman"/>
                <a:ea typeface="Calibri"/>
                <a:cs typeface="Times New Roman"/>
              </a:rPr>
              <a:t>Сонограмма</a:t>
            </a:r>
            <a:endParaRPr lang="ru-RU" sz="2200" dirty="0">
              <a:ea typeface="Calibri"/>
              <a:cs typeface="Times New Roman"/>
            </a:endParaRPr>
          </a:p>
          <a:p>
            <a:pPr indent="449580">
              <a:lnSpc>
                <a:spcPct val="115000"/>
              </a:lnSpc>
              <a:spcAft>
                <a:spcPts val="0"/>
              </a:spcAft>
            </a:pPr>
            <a:r>
              <a:rPr lang="ru-RU" sz="2200" dirty="0" err="1">
                <a:latin typeface="Times New Roman"/>
                <a:ea typeface="Calibri"/>
                <a:cs typeface="Times New Roman"/>
              </a:rPr>
              <a:t>Холелитиаз</a:t>
            </a:r>
            <a:r>
              <a:rPr lang="ru-RU" sz="2200" dirty="0">
                <a:latin typeface="Times New Roman"/>
                <a:ea typeface="Calibri"/>
                <a:cs typeface="Times New Roman"/>
              </a:rPr>
              <a:t>, внутриматочная беременность, внематочная беременность</a:t>
            </a:r>
            <a:endParaRPr lang="ru-RU" sz="2200" dirty="0">
              <a:ea typeface="Calibri"/>
              <a:cs typeface="Times New Roman"/>
            </a:endParaRPr>
          </a:p>
          <a:p>
            <a:pPr indent="449580">
              <a:lnSpc>
                <a:spcPct val="115000"/>
              </a:lnSpc>
              <a:spcAft>
                <a:spcPts val="0"/>
              </a:spcAft>
            </a:pPr>
            <a:r>
              <a:rPr lang="ky-KG" sz="2200" dirty="0">
                <a:latin typeface="Times New Roman"/>
                <a:ea typeface="Calibri"/>
                <a:cs typeface="Times New Roman"/>
              </a:rPr>
              <a:t> </a:t>
            </a:r>
            <a:endParaRPr lang="ru-RU" sz="2200" dirty="0">
              <a:ea typeface="Calibri"/>
              <a:cs typeface="Times New Roman"/>
            </a:endParaRPr>
          </a:p>
        </p:txBody>
      </p:sp>
    </p:spTree>
    <p:extLst>
      <p:ext uri="{BB962C8B-B14F-4D97-AF65-F5344CB8AC3E}">
        <p14:creationId xmlns:p14="http://schemas.microsoft.com/office/powerpoint/2010/main" val="5108404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188640"/>
            <a:ext cx="8424936" cy="7100405"/>
          </a:xfrm>
          <a:prstGeom prst="rect">
            <a:avLst/>
          </a:prstGeom>
        </p:spPr>
        <p:txBody>
          <a:bodyPr wrap="square">
            <a:spAutoFit/>
          </a:bodyPr>
          <a:lstStyle/>
          <a:p>
            <a:pPr>
              <a:lnSpc>
                <a:spcPct val="115000"/>
              </a:lnSpc>
              <a:spcAft>
                <a:spcPts val="0"/>
              </a:spcAft>
            </a:pPr>
            <a:r>
              <a:rPr lang="ru-RU" sz="2200" b="1" dirty="0">
                <a:latin typeface="Times New Roman"/>
                <a:ea typeface="Calibri"/>
                <a:cs typeface="Times New Roman"/>
              </a:rPr>
              <a:t>ФОНОКАРДИОГРАММЫ или ДЕМОНСТРАЦИЯ ШУМОВ I (пациент или манекен Харви)</a:t>
            </a:r>
            <a:endParaRPr lang="ru-RU" sz="2200" dirty="0">
              <a:ea typeface="Calibri"/>
              <a:cs typeface="Times New Roman"/>
            </a:endParaRPr>
          </a:p>
          <a:p>
            <a:pPr>
              <a:lnSpc>
                <a:spcPct val="115000"/>
              </a:lnSpc>
              <a:spcAft>
                <a:spcPts val="0"/>
              </a:spcAft>
            </a:pPr>
            <a:r>
              <a:rPr lang="ru-RU" sz="2200" b="1" dirty="0">
                <a:latin typeface="Times New Roman"/>
                <a:ea typeface="Calibri"/>
                <a:cs typeface="Times New Roman"/>
              </a:rPr>
              <a:t>ДОПУСКАЮТСЯ И ДИАГНОСТИЧЕСКИЕ СТАНЦИИ</a:t>
            </a:r>
            <a:endParaRPr lang="ru-RU" sz="2200" dirty="0">
              <a:ea typeface="Calibri"/>
              <a:cs typeface="Times New Roman"/>
            </a:endParaRPr>
          </a:p>
          <a:p>
            <a:pPr>
              <a:lnSpc>
                <a:spcPct val="115000"/>
              </a:lnSpc>
              <a:spcAft>
                <a:spcPts val="0"/>
              </a:spcAft>
            </a:pPr>
            <a:r>
              <a:rPr lang="ky-KG" sz="2200" dirty="0">
                <a:latin typeface="Times New Roman"/>
                <a:ea typeface="Calibri"/>
                <a:cs typeface="Times New Roman"/>
              </a:rPr>
              <a:t> </a:t>
            </a:r>
            <a:endParaRPr lang="ru-RU" sz="2200" dirty="0">
              <a:ea typeface="Calibri"/>
              <a:cs typeface="Times New Roman"/>
            </a:endParaRPr>
          </a:p>
          <a:p>
            <a:pPr algn="ctr">
              <a:lnSpc>
                <a:spcPct val="115000"/>
              </a:lnSpc>
              <a:spcAft>
                <a:spcPts val="0"/>
              </a:spcAft>
            </a:pPr>
            <a:r>
              <a:rPr lang="ru-RU" sz="2200" b="1" i="1" dirty="0">
                <a:latin typeface="Times New Roman"/>
                <a:ea typeface="Calibri"/>
                <a:cs typeface="Times New Roman"/>
              </a:rPr>
              <a:t>ОФТАЛЬМОЛОГИЯ </a:t>
            </a:r>
            <a:endParaRPr lang="ru-RU" sz="2200" dirty="0">
              <a:ea typeface="Calibri"/>
              <a:cs typeface="Times New Roman"/>
            </a:endParaRPr>
          </a:p>
          <a:p>
            <a:pPr algn="ctr">
              <a:lnSpc>
                <a:spcPct val="115000"/>
              </a:lnSpc>
              <a:spcAft>
                <a:spcPts val="0"/>
              </a:spcAft>
            </a:pPr>
            <a:r>
              <a:rPr lang="ru-RU" sz="2200" b="1" i="1" dirty="0">
                <a:latin typeface="Times New Roman"/>
                <a:ea typeface="Calibri"/>
                <a:cs typeface="Times New Roman"/>
              </a:rPr>
              <a:t> СТАНЦИЯ 1</a:t>
            </a:r>
            <a:endParaRPr lang="ru-RU" sz="2200" dirty="0">
              <a:ea typeface="Calibri"/>
              <a:cs typeface="Times New Roman"/>
            </a:endParaRPr>
          </a:p>
          <a:p>
            <a:pPr>
              <a:lnSpc>
                <a:spcPct val="115000"/>
              </a:lnSpc>
              <a:spcAft>
                <a:spcPts val="0"/>
              </a:spcAft>
            </a:pPr>
            <a:r>
              <a:rPr lang="ky-KG" sz="2200" b="1" i="1" dirty="0">
                <a:latin typeface="Times New Roman"/>
                <a:ea typeface="Calibri"/>
                <a:cs typeface="Times New Roman"/>
              </a:rPr>
              <a:t> </a:t>
            </a:r>
            <a:endParaRPr lang="ru-RU" sz="2200" dirty="0">
              <a:ea typeface="Calibri"/>
              <a:cs typeface="Times New Roman"/>
            </a:endParaRPr>
          </a:p>
          <a:p>
            <a:pPr>
              <a:lnSpc>
                <a:spcPct val="115000"/>
              </a:lnSpc>
              <a:spcAft>
                <a:spcPts val="0"/>
              </a:spcAft>
            </a:pPr>
            <a:r>
              <a:rPr lang="ru-RU" sz="2200" b="1" dirty="0">
                <a:latin typeface="Times New Roman"/>
                <a:ea typeface="Calibri"/>
                <a:cs typeface="Times New Roman"/>
              </a:rPr>
              <a:t>ИНСТРУКЦИИ СТУДЕНТАМ:</a:t>
            </a:r>
            <a:endParaRPr lang="ru-RU" sz="2200" dirty="0">
              <a:ea typeface="Calibri"/>
              <a:cs typeface="Times New Roman"/>
            </a:endParaRPr>
          </a:p>
          <a:p>
            <a:pPr>
              <a:lnSpc>
                <a:spcPct val="115000"/>
              </a:lnSpc>
              <a:spcAft>
                <a:spcPts val="0"/>
              </a:spcAft>
            </a:pPr>
            <a:r>
              <a:rPr lang="ky-KG" sz="2200" b="1" dirty="0">
                <a:latin typeface="Times New Roman"/>
                <a:ea typeface="Calibri"/>
                <a:cs typeface="Times New Roman"/>
              </a:rPr>
              <a:t>1.</a:t>
            </a:r>
            <a:r>
              <a:rPr lang="ru-RU" sz="2200" dirty="0">
                <a:latin typeface="Times New Roman"/>
                <a:ea typeface="Calibri"/>
                <a:cs typeface="Times New Roman"/>
              </a:rPr>
              <a:t>Посмотрите на фотографии глазного дна, и идентифицируйте требуемые области: А. артерия и вена; В. </a:t>
            </a:r>
            <a:r>
              <a:rPr lang="ru-RU" sz="2200" dirty="0" err="1">
                <a:latin typeface="Times New Roman"/>
                <a:ea typeface="Calibri"/>
                <a:cs typeface="Times New Roman"/>
              </a:rPr>
              <a:t>Macula</a:t>
            </a:r>
            <a:endParaRPr lang="ru-RU" sz="2200" dirty="0">
              <a:ea typeface="Calibri"/>
              <a:cs typeface="Times New Roman"/>
            </a:endParaRPr>
          </a:p>
          <a:p>
            <a:pPr>
              <a:lnSpc>
                <a:spcPct val="115000"/>
              </a:lnSpc>
              <a:spcAft>
                <a:spcPts val="0"/>
              </a:spcAft>
            </a:pPr>
            <a:r>
              <a:rPr lang="ky-KG" sz="2200" b="1" dirty="0">
                <a:latin typeface="Times New Roman"/>
                <a:ea typeface="Calibri"/>
                <a:cs typeface="Times New Roman"/>
              </a:rPr>
              <a:t> </a:t>
            </a:r>
            <a:r>
              <a:rPr lang="ru-RU" sz="2200" dirty="0" smtClean="0">
                <a:latin typeface="Times New Roman"/>
                <a:ea typeface="Calibri"/>
                <a:cs typeface="Times New Roman"/>
              </a:rPr>
              <a:t>Картинка или фото глазного дна.</a:t>
            </a:r>
            <a:endParaRPr lang="ru-RU" sz="2200" dirty="0">
              <a:ea typeface="Calibri"/>
              <a:cs typeface="Times New Roman"/>
            </a:endParaRPr>
          </a:p>
          <a:p>
            <a:pPr>
              <a:lnSpc>
                <a:spcPct val="115000"/>
              </a:lnSpc>
              <a:spcAft>
                <a:spcPts val="0"/>
              </a:spcAft>
            </a:pPr>
            <a:r>
              <a:rPr lang="ru-RU" sz="2200" dirty="0">
                <a:latin typeface="Times New Roman"/>
                <a:ea typeface="Calibri"/>
                <a:cs typeface="Times New Roman"/>
              </a:rPr>
              <a:t> </a:t>
            </a:r>
            <a:r>
              <a:rPr lang="ky-KG" sz="2200" dirty="0" smtClean="0">
                <a:latin typeface="Times New Roman"/>
                <a:ea typeface="Calibri"/>
                <a:cs typeface="Times New Roman"/>
              </a:rPr>
              <a:t>2.</a:t>
            </a:r>
            <a:r>
              <a:rPr lang="ru-RU" sz="2200" dirty="0">
                <a:latin typeface="Times New Roman"/>
                <a:ea typeface="Calibri"/>
                <a:cs typeface="Times New Roman"/>
              </a:rPr>
              <a:t>Ваш пациент на амбулаторном приеме представлен с глазами, напоминающими </a:t>
            </a:r>
            <a:r>
              <a:rPr lang="ru-RU" sz="2200" dirty="0" smtClean="0">
                <a:latin typeface="Times New Roman"/>
                <a:ea typeface="Calibri"/>
                <a:cs typeface="Times New Roman"/>
              </a:rPr>
              <a:t>фотографию; как </a:t>
            </a:r>
            <a:r>
              <a:rPr lang="ru-RU" sz="2200" dirty="0">
                <a:latin typeface="Times New Roman"/>
                <a:ea typeface="Calibri"/>
                <a:cs typeface="Times New Roman"/>
              </a:rPr>
              <a:t>называется этот симптом и назовите одну возможную причину.</a:t>
            </a:r>
            <a:endParaRPr lang="ru-RU" sz="2200" dirty="0">
              <a:ea typeface="Calibri"/>
              <a:cs typeface="Times New Roman"/>
            </a:endParaRPr>
          </a:p>
          <a:p>
            <a:pPr>
              <a:lnSpc>
                <a:spcPct val="115000"/>
              </a:lnSpc>
              <a:spcAft>
                <a:spcPts val="0"/>
              </a:spcAft>
            </a:pPr>
            <a:r>
              <a:rPr lang="ky-KG" sz="2200" dirty="0">
                <a:latin typeface="Times New Roman"/>
                <a:ea typeface="Calibri"/>
                <a:cs typeface="Times New Roman"/>
              </a:rPr>
              <a:t>3.</a:t>
            </a:r>
            <a:r>
              <a:rPr lang="ru-RU" sz="2200" dirty="0">
                <a:latin typeface="Times New Roman"/>
                <a:ea typeface="Calibri"/>
                <a:cs typeface="Times New Roman"/>
              </a:rPr>
              <a:t>Продемонстрируйте	надлежащую технику, используемую для прямой офтальмоскопии пациента</a:t>
            </a:r>
            <a:r>
              <a:rPr lang="ru-RU" sz="2200" dirty="0" smtClean="0">
                <a:latin typeface="Times New Roman"/>
                <a:ea typeface="Calibri"/>
                <a:cs typeface="Times New Roman"/>
              </a:rPr>
              <a:t>.</a:t>
            </a:r>
          </a:p>
          <a:p>
            <a:pPr lvl="0" algn="ctr">
              <a:lnSpc>
                <a:spcPct val="115000"/>
              </a:lnSpc>
            </a:pPr>
            <a:r>
              <a:rPr lang="ru-RU" sz="2200" b="1" dirty="0">
                <a:solidFill>
                  <a:prstClr val="black"/>
                </a:solidFill>
                <a:latin typeface="Times New Roman"/>
                <a:ea typeface="Calibri"/>
                <a:cs typeface="Times New Roman"/>
              </a:rPr>
              <a:t>ОЦЕНКА: Правильный=А , Неправильный=В</a:t>
            </a:r>
            <a:endParaRPr lang="ru-RU" sz="2200" dirty="0">
              <a:solidFill>
                <a:prstClr val="black"/>
              </a:solidFill>
              <a:ea typeface="Calibri"/>
              <a:cs typeface="Times New Roman"/>
            </a:endParaRPr>
          </a:p>
          <a:p>
            <a:pPr>
              <a:lnSpc>
                <a:spcPct val="115000"/>
              </a:lnSpc>
              <a:spcAft>
                <a:spcPts val="0"/>
              </a:spcAft>
            </a:pPr>
            <a:endParaRPr lang="ru-RU" sz="2200" dirty="0">
              <a:ea typeface="Calibri"/>
              <a:cs typeface="Times New Roman"/>
            </a:endParaRPr>
          </a:p>
        </p:txBody>
      </p:sp>
    </p:spTree>
    <p:extLst>
      <p:ext uri="{BB962C8B-B14F-4D97-AF65-F5344CB8AC3E}">
        <p14:creationId xmlns:p14="http://schemas.microsoft.com/office/powerpoint/2010/main" val="22013995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27124" y="476672"/>
            <a:ext cx="7600701" cy="5518434"/>
          </a:xfrm>
          <a:prstGeom prst="rect">
            <a:avLst/>
          </a:prstGeom>
        </p:spPr>
        <p:txBody>
          <a:bodyPr wrap="square">
            <a:spAutoFit/>
          </a:bodyPr>
          <a:lstStyle/>
          <a:p>
            <a:pPr indent="449580">
              <a:lnSpc>
                <a:spcPct val="115000"/>
              </a:lnSpc>
              <a:spcAft>
                <a:spcPts val="0"/>
              </a:spcAft>
            </a:pPr>
            <a:r>
              <a:rPr lang="ru-RU" sz="2200" dirty="0">
                <a:latin typeface="Times New Roman"/>
                <a:ea typeface="Calibri"/>
                <a:cs typeface="Times New Roman"/>
              </a:rPr>
              <a:t>На сегодняшний день инструментом, оценивающим компетентность  является OSCE - инновационный метод, имеющий высокий уровень достоверности и надежности, получивший признание и одобрение в мировом масштабе.</a:t>
            </a:r>
            <a:endParaRPr lang="ru-RU" sz="2200" dirty="0">
              <a:ea typeface="Calibri"/>
              <a:cs typeface="Times New Roman"/>
            </a:endParaRPr>
          </a:p>
          <a:p>
            <a:pPr>
              <a:lnSpc>
                <a:spcPct val="115000"/>
              </a:lnSpc>
              <a:spcAft>
                <a:spcPts val="0"/>
              </a:spcAft>
            </a:pPr>
            <a:r>
              <a:rPr lang="ru-RU" sz="2200" dirty="0">
                <a:latin typeface="Times New Roman"/>
                <a:ea typeface="Calibri"/>
                <a:cs typeface="Times New Roman"/>
              </a:rPr>
              <a:t> </a:t>
            </a:r>
            <a:endParaRPr lang="ru-RU" sz="2200" dirty="0">
              <a:ea typeface="Calibri"/>
              <a:cs typeface="Times New Roman"/>
            </a:endParaRPr>
          </a:p>
          <a:p>
            <a:pPr indent="449580">
              <a:lnSpc>
                <a:spcPct val="115000"/>
              </a:lnSpc>
              <a:spcAft>
                <a:spcPts val="0"/>
              </a:spcAft>
            </a:pPr>
            <a:r>
              <a:rPr lang="ru-RU" sz="2200" dirty="0">
                <a:latin typeface="Times New Roman"/>
                <a:ea typeface="Calibri"/>
                <a:cs typeface="Times New Roman"/>
              </a:rPr>
              <a:t>Анализ</a:t>
            </a:r>
            <a:r>
              <a:rPr lang="ky-KG" sz="2200" dirty="0">
                <a:latin typeface="Times New Roman"/>
                <a:ea typeface="Calibri"/>
                <a:cs typeface="Times New Roman"/>
              </a:rPr>
              <a:t> призван </a:t>
            </a:r>
            <a:r>
              <a:rPr lang="ru-RU" sz="2200" dirty="0">
                <a:latin typeface="Times New Roman"/>
                <a:ea typeface="Calibri"/>
                <a:cs typeface="Times New Roman"/>
              </a:rPr>
              <a:t>в</a:t>
            </a:r>
            <a:r>
              <a:rPr lang="ky-KG" sz="2200" dirty="0">
                <a:latin typeface="Times New Roman"/>
                <a:ea typeface="Calibri"/>
                <a:cs typeface="Times New Roman"/>
              </a:rPr>
              <a:t>ы</a:t>
            </a:r>
            <a:r>
              <a:rPr lang="ru-RU" sz="2200" dirty="0" err="1">
                <a:latin typeface="Times New Roman"/>
                <a:ea typeface="Calibri"/>
                <a:cs typeface="Times New Roman"/>
              </a:rPr>
              <a:t>яснить</a:t>
            </a:r>
            <a:r>
              <a:rPr lang="ru-RU" sz="2200" dirty="0">
                <a:latin typeface="Times New Roman"/>
                <a:ea typeface="Calibri"/>
                <a:cs typeface="Times New Roman"/>
              </a:rPr>
              <a:t> прежде всего - недостатки знаний, навыков, умений </a:t>
            </a:r>
            <a:r>
              <a:rPr lang="ky-KG" sz="2200" dirty="0">
                <a:latin typeface="Times New Roman"/>
                <a:ea typeface="Calibri"/>
                <a:cs typeface="Times New Roman"/>
              </a:rPr>
              <a:t> экзаменуемых  </a:t>
            </a:r>
            <a:r>
              <a:rPr lang="ru-RU" sz="2200" dirty="0">
                <a:latin typeface="Times New Roman"/>
                <a:ea typeface="Calibri"/>
                <a:cs typeface="Times New Roman"/>
              </a:rPr>
              <a:t>экзамен. Например, какие вопросы не были заданы, </a:t>
            </a:r>
            <a:r>
              <a:rPr lang="ru-RU" sz="2200" dirty="0" err="1">
                <a:latin typeface="Times New Roman"/>
                <a:ea typeface="Calibri"/>
                <a:cs typeface="Times New Roman"/>
              </a:rPr>
              <a:t>физикальные</a:t>
            </a:r>
            <a:r>
              <a:rPr lang="ru-RU" sz="2200" dirty="0">
                <a:latin typeface="Times New Roman"/>
                <a:ea typeface="Calibri"/>
                <a:cs typeface="Times New Roman"/>
              </a:rPr>
              <a:t> методы обследования пропущены, лабораторно - инструментальные методы обследования не были назначены? И, соответственно, какие гипотезы, угрожающие жизни заболевания, важные клинические симптомы, проявления заболевания, факторы риска не были \ учтены экзаменуемым и </a:t>
            </a:r>
            <a:r>
              <a:rPr lang="ru-RU" sz="2200" dirty="0" err="1">
                <a:latin typeface="Times New Roman"/>
                <a:ea typeface="Calibri"/>
                <a:cs typeface="Times New Roman"/>
              </a:rPr>
              <a:t>соохветожвеыца</a:t>
            </a:r>
            <a:r>
              <a:rPr lang="ru-RU" sz="2200" dirty="0">
                <a:latin typeface="Times New Roman"/>
                <a:ea typeface="Calibri"/>
                <a:cs typeface="Times New Roman"/>
              </a:rPr>
              <a:t> повлияли на </a:t>
            </a:r>
            <a:r>
              <a:rPr lang="ru-RU" sz="2200" dirty="0" err="1">
                <a:latin typeface="Times New Roman"/>
                <a:ea typeface="Calibri"/>
                <a:cs typeface="Times New Roman"/>
              </a:rPr>
              <a:t>приоритизаиию</a:t>
            </a:r>
            <a:r>
              <a:rPr lang="ru-RU" sz="2200" dirty="0">
                <a:latin typeface="Times New Roman"/>
                <a:ea typeface="Calibri"/>
                <a:cs typeface="Times New Roman"/>
              </a:rPr>
              <a:t> гипотез? </a:t>
            </a:r>
            <a:endParaRPr lang="ru-RU" sz="2200" dirty="0">
              <a:ea typeface="Calibri"/>
              <a:cs typeface="Times New Roman"/>
            </a:endParaRPr>
          </a:p>
        </p:txBody>
      </p:sp>
    </p:spTree>
    <p:extLst>
      <p:ext uri="{BB962C8B-B14F-4D97-AF65-F5344CB8AC3E}">
        <p14:creationId xmlns:p14="http://schemas.microsoft.com/office/powerpoint/2010/main" val="378012254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188640"/>
            <a:ext cx="8568952" cy="6321731"/>
          </a:xfrm>
          <a:prstGeom prst="rect">
            <a:avLst/>
          </a:prstGeom>
        </p:spPr>
        <p:txBody>
          <a:bodyPr wrap="square">
            <a:spAutoFit/>
          </a:bodyPr>
          <a:lstStyle/>
          <a:p>
            <a:pPr>
              <a:lnSpc>
                <a:spcPct val="115000"/>
              </a:lnSpc>
              <a:spcAft>
                <a:spcPts val="0"/>
              </a:spcAft>
            </a:pPr>
            <a:r>
              <a:rPr lang="ru-RU" sz="2200" dirty="0" smtClean="0">
                <a:latin typeface="Times New Roman"/>
                <a:ea typeface="Calibri"/>
                <a:cs typeface="Times New Roman"/>
              </a:rPr>
              <a:t>4. Идентифицирована </a:t>
            </a:r>
            <a:r>
              <a:rPr lang="ru-RU" sz="2200" dirty="0">
                <a:latin typeface="Times New Roman"/>
                <a:ea typeface="Calibri"/>
                <a:cs typeface="Times New Roman"/>
              </a:rPr>
              <a:t>артерия (более тонкая) и (более толстая) вена?</a:t>
            </a:r>
            <a:endParaRPr lang="ru-RU" sz="2200" dirty="0">
              <a:ea typeface="Calibri"/>
              <a:cs typeface="Times New Roman"/>
            </a:endParaRPr>
          </a:p>
          <a:p>
            <a:pPr>
              <a:lnSpc>
                <a:spcPct val="115000"/>
              </a:lnSpc>
              <a:spcAft>
                <a:spcPts val="0"/>
              </a:spcAft>
            </a:pPr>
            <a:r>
              <a:rPr lang="ru-RU" sz="2200" dirty="0" smtClean="0">
                <a:latin typeface="Times New Roman"/>
                <a:ea typeface="Calibri"/>
                <a:cs typeface="Times New Roman"/>
              </a:rPr>
              <a:t>5. Идентифицирована </a:t>
            </a:r>
            <a:r>
              <a:rPr lang="ru-RU" sz="2200" dirty="0" err="1">
                <a:latin typeface="Times New Roman"/>
                <a:ea typeface="Calibri"/>
                <a:cs typeface="Times New Roman"/>
              </a:rPr>
              <a:t>macula</a:t>
            </a:r>
            <a:r>
              <a:rPr lang="ru-RU" sz="2200" dirty="0">
                <a:latin typeface="Times New Roman"/>
                <a:ea typeface="Calibri"/>
                <a:cs typeface="Times New Roman"/>
              </a:rPr>
              <a:t>.</a:t>
            </a:r>
            <a:endParaRPr lang="ru-RU" sz="2200" dirty="0">
              <a:ea typeface="Calibri"/>
              <a:cs typeface="Times New Roman"/>
            </a:endParaRPr>
          </a:p>
          <a:p>
            <a:pPr>
              <a:lnSpc>
                <a:spcPct val="115000"/>
              </a:lnSpc>
              <a:spcAft>
                <a:spcPts val="0"/>
              </a:spcAft>
            </a:pPr>
            <a:r>
              <a:rPr lang="ru-RU" sz="2200" dirty="0" smtClean="0">
                <a:latin typeface="Times New Roman"/>
                <a:ea typeface="Calibri"/>
                <a:cs typeface="Times New Roman"/>
              </a:rPr>
              <a:t>6. Идентифицирована </a:t>
            </a:r>
            <a:r>
              <a:rPr lang="ru-RU" sz="2200" dirty="0">
                <a:latin typeface="Times New Roman"/>
                <a:ea typeface="Calibri"/>
                <a:cs typeface="Times New Roman"/>
              </a:rPr>
              <a:t>анизокория.</a:t>
            </a:r>
            <a:endParaRPr lang="ru-RU" sz="2200" dirty="0">
              <a:ea typeface="Calibri"/>
              <a:cs typeface="Times New Roman"/>
            </a:endParaRPr>
          </a:p>
          <a:p>
            <a:pPr>
              <a:lnSpc>
                <a:spcPct val="115000"/>
              </a:lnSpc>
              <a:spcAft>
                <a:spcPts val="0"/>
              </a:spcAft>
            </a:pPr>
            <a:r>
              <a:rPr lang="ru-RU" sz="2200" dirty="0" smtClean="0">
                <a:latin typeface="Times New Roman"/>
                <a:ea typeface="Calibri"/>
                <a:cs typeface="Times New Roman"/>
              </a:rPr>
              <a:t>7. Названа одна </a:t>
            </a:r>
            <a:r>
              <a:rPr lang="ru-RU" sz="2200" dirty="0">
                <a:latin typeface="Times New Roman"/>
                <a:ea typeface="Calibri"/>
                <a:cs typeface="Times New Roman"/>
              </a:rPr>
              <a:t>из следующих возможных причин анизокории - нормальный вариант (или врожденный или идиопатический), </a:t>
            </a:r>
            <a:r>
              <a:rPr lang="ru-RU" sz="2200" dirty="0" smtClean="0">
                <a:latin typeface="Times New Roman"/>
                <a:ea typeface="Calibri"/>
                <a:cs typeface="Times New Roman"/>
              </a:rPr>
              <a:t>черепно-с </a:t>
            </a:r>
            <a:r>
              <a:rPr lang="ru-RU" sz="2200" dirty="0">
                <a:latin typeface="Times New Roman"/>
                <a:ea typeface="Calibri"/>
                <a:cs typeface="Times New Roman"/>
              </a:rPr>
              <a:t>внутричерепным </a:t>
            </a:r>
            <a:r>
              <a:rPr lang="ru-RU" sz="2200" dirty="0" smtClean="0">
                <a:latin typeface="Times New Roman"/>
                <a:ea typeface="Calibri"/>
                <a:cs typeface="Times New Roman"/>
              </a:rPr>
              <a:t>распространяющимся мозговая </a:t>
            </a:r>
            <a:r>
              <a:rPr lang="ru-RU" sz="2200" dirty="0">
                <a:latin typeface="Times New Roman"/>
                <a:ea typeface="Calibri"/>
                <a:cs typeface="Times New Roman"/>
              </a:rPr>
              <a:t>травма</a:t>
            </a:r>
            <a:endParaRPr lang="ru-RU" sz="2200" dirty="0">
              <a:ea typeface="Calibri"/>
              <a:cs typeface="Times New Roman"/>
            </a:endParaRPr>
          </a:p>
          <a:p>
            <a:pPr>
              <a:lnSpc>
                <a:spcPct val="115000"/>
              </a:lnSpc>
              <a:spcAft>
                <a:spcPts val="0"/>
              </a:spcAft>
            </a:pPr>
            <a:r>
              <a:rPr lang="ru-RU" sz="2200" dirty="0">
                <a:latin typeface="Times New Roman"/>
                <a:ea typeface="Calibri"/>
                <a:cs typeface="Times New Roman"/>
              </a:rPr>
              <a:t>кровоизлиянием, применение </a:t>
            </a:r>
            <a:r>
              <a:rPr lang="ru-RU" sz="2200" dirty="0" smtClean="0">
                <a:latin typeface="Times New Roman"/>
                <a:ea typeface="Calibri"/>
                <a:cs typeface="Times New Roman"/>
              </a:rPr>
              <a:t>капель </a:t>
            </a:r>
            <a:r>
              <a:rPr lang="ru-RU" sz="2200" dirty="0">
                <a:latin typeface="Times New Roman"/>
                <a:ea typeface="Calibri"/>
                <a:cs typeface="Times New Roman"/>
              </a:rPr>
              <a:t>в глаза (суживающие или расширяющие зрачок), </a:t>
            </a:r>
            <a:r>
              <a:rPr lang="ru-RU" sz="2200" dirty="0" err="1">
                <a:latin typeface="Times New Roman"/>
                <a:ea typeface="Calibri"/>
                <a:cs typeface="Times New Roman"/>
              </a:rPr>
              <a:t>амблиопия</a:t>
            </a:r>
            <a:r>
              <a:rPr lang="ru-RU" sz="2200" dirty="0">
                <a:latin typeface="Times New Roman"/>
                <a:ea typeface="Calibri"/>
                <a:cs typeface="Times New Roman"/>
              </a:rPr>
              <a:t> или одностороннее </a:t>
            </a:r>
            <a:r>
              <a:rPr lang="ru-RU" sz="2200" dirty="0" smtClean="0">
                <a:latin typeface="Times New Roman"/>
                <a:ea typeface="Calibri"/>
                <a:cs typeface="Times New Roman"/>
              </a:rPr>
              <a:t>симпатическое </a:t>
            </a:r>
            <a:r>
              <a:rPr lang="ru-RU" sz="2200" dirty="0">
                <a:latin typeface="Times New Roman"/>
                <a:ea typeface="Calibri"/>
                <a:cs typeface="Times New Roman"/>
              </a:rPr>
              <a:t>или парасимпатическое повреждение нерва.</a:t>
            </a:r>
            <a:endParaRPr lang="ru-RU" sz="2200" dirty="0">
              <a:ea typeface="Calibri"/>
              <a:cs typeface="Times New Roman"/>
            </a:endParaRPr>
          </a:p>
          <a:p>
            <a:pPr>
              <a:lnSpc>
                <a:spcPct val="115000"/>
              </a:lnSpc>
              <a:spcAft>
                <a:spcPts val="0"/>
              </a:spcAft>
            </a:pPr>
            <a:r>
              <a:rPr lang="ru-RU" sz="2200" dirty="0" smtClean="0">
                <a:latin typeface="Times New Roman"/>
                <a:ea typeface="Calibri"/>
                <a:cs typeface="Times New Roman"/>
              </a:rPr>
              <a:t>8. Затемняет </a:t>
            </a:r>
            <a:r>
              <a:rPr lang="ru-RU" sz="2200" dirty="0">
                <a:latin typeface="Times New Roman"/>
                <a:ea typeface="Calibri"/>
                <a:cs typeface="Times New Roman"/>
              </a:rPr>
              <a:t>комнату.</a:t>
            </a:r>
            <a:endParaRPr lang="ru-RU" sz="2200" dirty="0">
              <a:ea typeface="Calibri"/>
              <a:cs typeface="Times New Roman"/>
            </a:endParaRPr>
          </a:p>
          <a:p>
            <a:pPr>
              <a:lnSpc>
                <a:spcPct val="115000"/>
              </a:lnSpc>
              <a:spcAft>
                <a:spcPts val="0"/>
              </a:spcAft>
            </a:pPr>
            <a:r>
              <a:rPr lang="ru-RU" sz="2200" dirty="0" smtClean="0">
                <a:latin typeface="Times New Roman"/>
                <a:ea typeface="Calibri"/>
                <a:cs typeface="Times New Roman"/>
              </a:rPr>
              <a:t>9. Просит</a:t>
            </a:r>
            <a:r>
              <a:rPr lang="ru-RU" sz="2200" dirty="0">
                <a:latin typeface="Times New Roman"/>
                <a:ea typeface="Calibri"/>
                <a:cs typeface="Times New Roman"/>
              </a:rPr>
              <a:t> </a:t>
            </a:r>
            <a:r>
              <a:rPr lang="ru-RU" sz="2200" dirty="0" smtClean="0">
                <a:latin typeface="Times New Roman"/>
                <a:ea typeface="Calibri"/>
                <a:cs typeface="Times New Roman"/>
              </a:rPr>
              <a:t>пациента </a:t>
            </a:r>
            <a:r>
              <a:rPr lang="ru-RU" sz="2200" dirty="0">
                <a:latin typeface="Times New Roman"/>
                <a:ea typeface="Calibri"/>
                <a:cs typeface="Times New Roman"/>
              </a:rPr>
              <a:t>фиксировать взгляд на пункте (точке).</a:t>
            </a:r>
            <a:endParaRPr lang="ru-RU" sz="2200" dirty="0">
              <a:ea typeface="Calibri"/>
              <a:cs typeface="Times New Roman"/>
            </a:endParaRPr>
          </a:p>
          <a:p>
            <a:pPr>
              <a:lnSpc>
                <a:spcPct val="115000"/>
              </a:lnSpc>
              <a:spcAft>
                <a:spcPts val="0"/>
              </a:spcAft>
            </a:pPr>
            <a:r>
              <a:rPr lang="ru-RU" sz="2200" dirty="0" smtClean="0">
                <a:latin typeface="Times New Roman"/>
                <a:ea typeface="Calibri"/>
                <a:cs typeface="Times New Roman"/>
              </a:rPr>
              <a:t>10. Использует </a:t>
            </a:r>
            <a:r>
              <a:rPr lang="ru-RU" sz="2200" dirty="0">
                <a:latin typeface="Times New Roman"/>
                <a:ea typeface="Calibri"/>
                <a:cs typeface="Times New Roman"/>
              </a:rPr>
              <a:t>правильный глаз - техника офтальмоскопии проводится эффективно.</a:t>
            </a:r>
            <a:endParaRPr lang="ru-RU" sz="2200" dirty="0">
              <a:ea typeface="Calibri"/>
              <a:cs typeface="Times New Roman"/>
            </a:endParaRPr>
          </a:p>
          <a:p>
            <a:pPr>
              <a:lnSpc>
                <a:spcPct val="115000"/>
              </a:lnSpc>
              <a:spcAft>
                <a:spcPts val="0"/>
              </a:spcAft>
            </a:pPr>
            <a:r>
              <a:rPr lang="ru-RU" sz="2200" dirty="0" smtClean="0">
                <a:latin typeface="Times New Roman"/>
                <a:ea typeface="Calibri"/>
                <a:cs typeface="Times New Roman"/>
              </a:rPr>
              <a:t>11. Приближается </a:t>
            </a:r>
            <a:r>
              <a:rPr lang="ru-RU" sz="2200" dirty="0">
                <a:latin typeface="Times New Roman"/>
                <a:ea typeface="Calibri"/>
                <a:cs typeface="Times New Roman"/>
              </a:rPr>
              <a:t>достаточно близко к пациенту.</a:t>
            </a:r>
            <a:endParaRPr lang="ru-RU" sz="2200" dirty="0">
              <a:ea typeface="Calibri"/>
              <a:cs typeface="Times New Roman"/>
            </a:endParaRPr>
          </a:p>
          <a:p>
            <a:pPr>
              <a:lnSpc>
                <a:spcPct val="115000"/>
              </a:lnSpc>
              <a:spcAft>
                <a:spcPts val="0"/>
              </a:spcAft>
            </a:pPr>
            <a:r>
              <a:rPr lang="ru-RU" sz="2200" dirty="0" smtClean="0">
                <a:latin typeface="Times New Roman"/>
                <a:ea typeface="Calibri"/>
                <a:cs typeface="Times New Roman"/>
              </a:rPr>
              <a:t>12. Регулирует </a:t>
            </a:r>
            <a:r>
              <a:rPr lang="ru-RU" sz="2200" dirty="0">
                <a:latin typeface="Times New Roman"/>
                <a:ea typeface="Calibri"/>
                <a:cs typeface="Times New Roman"/>
              </a:rPr>
              <a:t>яркость офтальмоскопа соответственно.</a:t>
            </a:r>
            <a:endParaRPr lang="ru-RU" sz="2200" dirty="0">
              <a:ea typeface="Calibri"/>
              <a:cs typeface="Times New Roman"/>
            </a:endParaRPr>
          </a:p>
          <a:p>
            <a:pPr>
              <a:lnSpc>
                <a:spcPct val="115000"/>
              </a:lnSpc>
              <a:spcAft>
                <a:spcPts val="0"/>
              </a:spcAft>
            </a:pPr>
            <a:r>
              <a:rPr lang="ru-RU" sz="2200" dirty="0" smtClean="0">
                <a:latin typeface="Times New Roman"/>
                <a:ea typeface="Calibri"/>
                <a:cs typeface="Times New Roman"/>
              </a:rPr>
              <a:t>13. Регулирует </a:t>
            </a:r>
            <a:r>
              <a:rPr lang="ru-RU" sz="2200" dirty="0">
                <a:latin typeface="Times New Roman"/>
                <a:ea typeface="Calibri"/>
                <a:cs typeface="Times New Roman"/>
              </a:rPr>
              <a:t>диоптрии соответственно.</a:t>
            </a:r>
            <a:endParaRPr lang="ru-RU" sz="2200" dirty="0">
              <a:ea typeface="Calibri"/>
              <a:cs typeface="Times New Roman"/>
            </a:endParaRPr>
          </a:p>
        </p:txBody>
      </p:sp>
    </p:spTree>
    <p:extLst>
      <p:ext uri="{BB962C8B-B14F-4D97-AF65-F5344CB8AC3E}">
        <p14:creationId xmlns:p14="http://schemas.microsoft.com/office/powerpoint/2010/main" val="206882270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188640"/>
            <a:ext cx="8424936" cy="5907771"/>
          </a:xfrm>
          <a:prstGeom prst="rect">
            <a:avLst/>
          </a:prstGeom>
        </p:spPr>
        <p:txBody>
          <a:bodyPr wrap="square">
            <a:spAutoFit/>
          </a:bodyPr>
          <a:lstStyle/>
          <a:p>
            <a:pPr algn="ctr">
              <a:lnSpc>
                <a:spcPct val="115000"/>
              </a:lnSpc>
              <a:spcAft>
                <a:spcPts val="0"/>
              </a:spcAft>
            </a:pPr>
            <a:r>
              <a:rPr lang="ru-RU" sz="2200" b="1" i="1" dirty="0">
                <a:latin typeface="Times New Roman"/>
                <a:ea typeface="Calibri"/>
                <a:cs typeface="Times New Roman"/>
              </a:rPr>
              <a:t>ЖИЗНЕННО - ВАЖНЫЕ </a:t>
            </a:r>
            <a:r>
              <a:rPr lang="ru-RU" sz="2200" b="1" i="1" dirty="0" smtClean="0">
                <a:latin typeface="Times New Roman"/>
                <a:ea typeface="Calibri"/>
                <a:cs typeface="Times New Roman"/>
              </a:rPr>
              <a:t>ПРИЗНАКИ (АД, ЧСС, Д)</a:t>
            </a:r>
            <a:endParaRPr lang="ru-RU" sz="2200" dirty="0">
              <a:ea typeface="Calibri"/>
              <a:cs typeface="Times New Roman"/>
            </a:endParaRPr>
          </a:p>
          <a:p>
            <a:pPr algn="ctr">
              <a:lnSpc>
                <a:spcPct val="115000"/>
              </a:lnSpc>
              <a:spcAft>
                <a:spcPts val="0"/>
              </a:spcAft>
            </a:pPr>
            <a:r>
              <a:rPr lang="ru-RU" sz="2200" b="1" i="1" dirty="0">
                <a:latin typeface="Times New Roman"/>
                <a:ea typeface="Calibri"/>
                <a:cs typeface="Times New Roman"/>
              </a:rPr>
              <a:t> СТАНЦИЯ 2</a:t>
            </a:r>
            <a:endParaRPr lang="ru-RU" sz="2200" dirty="0">
              <a:ea typeface="Calibri"/>
              <a:cs typeface="Times New Roman"/>
            </a:endParaRPr>
          </a:p>
          <a:p>
            <a:pPr algn="ctr">
              <a:lnSpc>
                <a:spcPct val="115000"/>
              </a:lnSpc>
              <a:spcAft>
                <a:spcPts val="0"/>
              </a:spcAft>
            </a:pPr>
            <a:r>
              <a:rPr lang="ky-KG" sz="2200" b="1" i="1" dirty="0">
                <a:latin typeface="Times New Roman"/>
                <a:ea typeface="Calibri"/>
                <a:cs typeface="Times New Roman"/>
              </a:rPr>
              <a:t> </a:t>
            </a:r>
            <a:endParaRPr lang="ru-RU" sz="2200" dirty="0">
              <a:ea typeface="Calibri"/>
              <a:cs typeface="Times New Roman"/>
            </a:endParaRPr>
          </a:p>
          <a:p>
            <a:pPr>
              <a:lnSpc>
                <a:spcPct val="115000"/>
              </a:lnSpc>
              <a:spcAft>
                <a:spcPts val="0"/>
              </a:spcAft>
            </a:pPr>
            <a:r>
              <a:rPr lang="ru-RU" sz="2200" b="1" dirty="0">
                <a:latin typeface="Times New Roman"/>
                <a:ea typeface="Calibri"/>
                <a:cs typeface="Times New Roman"/>
              </a:rPr>
              <a:t>ИНСТРУКЦИИ СТУДЕНТУ</a:t>
            </a:r>
            <a:r>
              <a:rPr lang="ru-RU" sz="2200" b="1" i="1" dirty="0">
                <a:latin typeface="Times New Roman"/>
                <a:ea typeface="Calibri"/>
                <a:cs typeface="Times New Roman"/>
              </a:rPr>
              <a:t>: </a:t>
            </a:r>
            <a:r>
              <a:rPr lang="ky-KG" sz="2200" dirty="0">
                <a:latin typeface="Times New Roman"/>
                <a:ea typeface="Calibri"/>
                <a:cs typeface="Times New Roman"/>
              </a:rPr>
              <a:t>определение АД,ЧСС,</a:t>
            </a:r>
            <a:endParaRPr lang="ru-RU" sz="2200" dirty="0">
              <a:ea typeface="Calibri"/>
              <a:cs typeface="Times New Roman"/>
            </a:endParaRPr>
          </a:p>
          <a:p>
            <a:pPr>
              <a:lnSpc>
                <a:spcPct val="115000"/>
              </a:lnSpc>
              <a:spcAft>
                <a:spcPts val="0"/>
              </a:spcAft>
            </a:pPr>
            <a:r>
              <a:rPr lang="ky-KG" sz="2200" dirty="0" smtClean="0">
                <a:latin typeface="Times New Roman"/>
                <a:ea typeface="Calibri"/>
                <a:cs typeface="Times New Roman"/>
              </a:rPr>
              <a:t>14.  </a:t>
            </a:r>
            <a:r>
              <a:rPr lang="ky-KG" sz="2200" dirty="0">
                <a:latin typeface="Times New Roman"/>
                <a:ea typeface="Calibri"/>
                <a:cs typeface="Times New Roman"/>
              </a:rPr>
              <a:t>Положение руки пациента?</a:t>
            </a:r>
            <a:endParaRPr lang="ru-RU" sz="2200" dirty="0">
              <a:ea typeface="Calibri"/>
              <a:cs typeface="Times New Roman"/>
            </a:endParaRPr>
          </a:p>
          <a:p>
            <a:pPr>
              <a:lnSpc>
                <a:spcPct val="115000"/>
              </a:lnSpc>
              <a:spcAft>
                <a:spcPts val="0"/>
              </a:spcAft>
            </a:pPr>
            <a:r>
              <a:rPr lang="ru-RU" sz="2200" dirty="0" smtClean="0">
                <a:latin typeface="Times New Roman"/>
                <a:ea typeface="Calibri"/>
                <a:cs typeface="Times New Roman"/>
              </a:rPr>
              <a:t>15.</a:t>
            </a:r>
            <a:r>
              <a:rPr lang="ru-RU" sz="2200" dirty="0">
                <a:latin typeface="Times New Roman"/>
                <a:ea typeface="Calibri"/>
                <a:cs typeface="Times New Roman"/>
              </a:rPr>
              <a:t>	Наложена	ли манжета должным образом?</a:t>
            </a:r>
            <a:endParaRPr lang="ru-RU" sz="2200" dirty="0">
              <a:ea typeface="Calibri"/>
              <a:cs typeface="Times New Roman"/>
            </a:endParaRPr>
          </a:p>
          <a:p>
            <a:pPr>
              <a:lnSpc>
                <a:spcPct val="115000"/>
              </a:lnSpc>
              <a:spcAft>
                <a:spcPts val="0"/>
              </a:spcAft>
            </a:pPr>
            <a:r>
              <a:rPr lang="ru-RU" sz="2200" dirty="0" smtClean="0">
                <a:latin typeface="Times New Roman"/>
                <a:ea typeface="Calibri"/>
                <a:cs typeface="Times New Roman"/>
              </a:rPr>
              <a:t>16.</a:t>
            </a:r>
            <a:r>
              <a:rPr lang="ru-RU" sz="2200" dirty="0">
                <a:latin typeface="Times New Roman"/>
                <a:ea typeface="Calibri"/>
                <a:cs typeface="Times New Roman"/>
              </a:rPr>
              <a:t>	Спускается	ли воздух из манжеты медленно?</a:t>
            </a:r>
            <a:endParaRPr lang="ru-RU" sz="2200" dirty="0">
              <a:ea typeface="Calibri"/>
              <a:cs typeface="Times New Roman"/>
            </a:endParaRPr>
          </a:p>
          <a:p>
            <a:pPr>
              <a:lnSpc>
                <a:spcPct val="115000"/>
              </a:lnSpc>
              <a:spcAft>
                <a:spcPts val="0"/>
              </a:spcAft>
            </a:pPr>
            <a:r>
              <a:rPr lang="ru-RU" sz="2200" dirty="0" smtClean="0">
                <a:latin typeface="Times New Roman"/>
                <a:ea typeface="Calibri"/>
                <a:cs typeface="Times New Roman"/>
              </a:rPr>
              <a:t>17.</a:t>
            </a:r>
            <a:r>
              <a:rPr lang="ru-RU" sz="2200" dirty="0">
                <a:latin typeface="Times New Roman"/>
                <a:ea typeface="Calibri"/>
                <a:cs typeface="Times New Roman"/>
              </a:rPr>
              <a:t>	Сообщил уровень АД, который является разумно близок к определенному ранее АД пациента.</a:t>
            </a:r>
            <a:endParaRPr lang="ru-RU" sz="2200" dirty="0">
              <a:ea typeface="Calibri"/>
              <a:cs typeface="Times New Roman"/>
            </a:endParaRPr>
          </a:p>
          <a:p>
            <a:pPr>
              <a:lnSpc>
                <a:spcPct val="115000"/>
              </a:lnSpc>
              <a:spcAft>
                <a:spcPts val="0"/>
              </a:spcAft>
            </a:pPr>
            <a:r>
              <a:rPr lang="ru-RU" sz="2200" dirty="0" smtClean="0">
                <a:latin typeface="Times New Roman"/>
                <a:ea typeface="Calibri"/>
                <a:cs typeface="Times New Roman"/>
              </a:rPr>
              <a:t>18.</a:t>
            </a:r>
            <a:r>
              <a:rPr lang="ru-RU" sz="2200" dirty="0">
                <a:latin typeface="Times New Roman"/>
                <a:ea typeface="Calibri"/>
                <a:cs typeface="Times New Roman"/>
              </a:rPr>
              <a:t>	Правильно располагает пальцы для оценки радиального пульса?</a:t>
            </a:r>
            <a:endParaRPr lang="ru-RU" sz="2200" dirty="0">
              <a:ea typeface="Calibri"/>
              <a:cs typeface="Times New Roman"/>
            </a:endParaRPr>
          </a:p>
          <a:p>
            <a:pPr>
              <a:lnSpc>
                <a:spcPct val="115000"/>
              </a:lnSpc>
              <a:spcAft>
                <a:spcPts val="0"/>
              </a:spcAft>
            </a:pPr>
            <a:r>
              <a:rPr lang="ru-RU" sz="2200" dirty="0" smtClean="0">
                <a:latin typeface="Times New Roman"/>
                <a:ea typeface="Calibri"/>
                <a:cs typeface="Times New Roman"/>
              </a:rPr>
              <a:t>19.</a:t>
            </a:r>
            <a:r>
              <a:rPr lang="ru-RU" sz="2200" dirty="0">
                <a:latin typeface="Times New Roman"/>
                <a:ea typeface="Calibri"/>
                <a:cs typeface="Times New Roman"/>
              </a:rPr>
              <a:t>	Определяет пульс для по крайней мере 10 или 15 секунд.</a:t>
            </a:r>
            <a:endParaRPr lang="ru-RU" sz="2200" dirty="0">
              <a:ea typeface="Calibri"/>
              <a:cs typeface="Times New Roman"/>
            </a:endParaRPr>
          </a:p>
          <a:p>
            <a:pPr>
              <a:lnSpc>
                <a:spcPct val="115000"/>
              </a:lnSpc>
              <a:spcAft>
                <a:spcPts val="0"/>
              </a:spcAft>
            </a:pPr>
            <a:r>
              <a:rPr lang="ru-RU" sz="2200" dirty="0" smtClean="0">
                <a:latin typeface="Times New Roman"/>
                <a:ea typeface="Calibri"/>
                <a:cs typeface="Times New Roman"/>
              </a:rPr>
              <a:t>20.</a:t>
            </a:r>
            <a:r>
              <a:rPr lang="ru-RU" sz="2200" dirty="0">
                <a:latin typeface="Times New Roman"/>
                <a:ea typeface="Calibri"/>
                <a:cs typeface="Times New Roman"/>
              </a:rPr>
              <a:t>	Сообщает о характеристике пульса, которая является разумно близкой к тому, что определено ранее</a:t>
            </a:r>
            <a:endParaRPr lang="ru-RU" sz="2200" dirty="0">
              <a:ea typeface="Calibri"/>
              <a:cs typeface="Times New Roman"/>
            </a:endParaRPr>
          </a:p>
          <a:p>
            <a:pPr>
              <a:lnSpc>
                <a:spcPct val="115000"/>
              </a:lnSpc>
              <a:spcAft>
                <a:spcPts val="0"/>
              </a:spcAft>
            </a:pPr>
            <a:r>
              <a:rPr lang="ru-RU" sz="2200" dirty="0" smtClean="0">
                <a:latin typeface="Times New Roman"/>
                <a:ea typeface="Calibri"/>
                <a:cs typeface="Times New Roman"/>
              </a:rPr>
              <a:t>21.</a:t>
            </a:r>
            <a:r>
              <a:rPr lang="ru-RU" sz="2200" dirty="0">
                <a:latin typeface="Times New Roman"/>
                <a:ea typeface="Calibri"/>
                <a:cs typeface="Times New Roman"/>
              </a:rPr>
              <a:t>	Наблюдает дыхание пациента по крайней мере 15 секунд.</a:t>
            </a:r>
            <a:endParaRPr lang="ru-RU" sz="2200" dirty="0">
              <a:ea typeface="Calibri"/>
              <a:cs typeface="Times New Roman"/>
            </a:endParaRPr>
          </a:p>
        </p:txBody>
      </p:sp>
    </p:spTree>
    <p:extLst>
      <p:ext uri="{BB962C8B-B14F-4D97-AF65-F5344CB8AC3E}">
        <p14:creationId xmlns:p14="http://schemas.microsoft.com/office/powerpoint/2010/main" val="172893174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7504" y="-24720"/>
            <a:ext cx="8928992" cy="7015767"/>
          </a:xfrm>
          <a:prstGeom prst="rect">
            <a:avLst/>
          </a:prstGeom>
        </p:spPr>
        <p:txBody>
          <a:bodyPr wrap="square">
            <a:spAutoFit/>
          </a:bodyPr>
          <a:lstStyle/>
          <a:p>
            <a:pPr algn="ctr">
              <a:lnSpc>
                <a:spcPct val="115000"/>
              </a:lnSpc>
              <a:spcAft>
                <a:spcPts val="0"/>
              </a:spcAft>
            </a:pPr>
            <a:r>
              <a:rPr lang="ky-KG" sz="2200" b="1" i="1" dirty="0" smtClean="0">
                <a:latin typeface="Times New Roman"/>
                <a:ea typeface="Calibri"/>
                <a:cs typeface="Times New Roman"/>
              </a:rPr>
              <a:t>ИССЛЕДОВАНИЕ ЖИВОТА И ОРГАНОВ БРЮШНОЙ ПОЛОСТИ</a:t>
            </a:r>
            <a:endParaRPr lang="ru-RU" sz="2200" dirty="0">
              <a:ea typeface="Calibri"/>
              <a:cs typeface="Times New Roman"/>
            </a:endParaRPr>
          </a:p>
          <a:p>
            <a:pPr algn="ctr">
              <a:lnSpc>
                <a:spcPct val="115000"/>
              </a:lnSpc>
              <a:spcAft>
                <a:spcPts val="0"/>
              </a:spcAft>
            </a:pPr>
            <a:r>
              <a:rPr lang="ru-RU" sz="2200" b="1" i="1" dirty="0">
                <a:latin typeface="Times New Roman"/>
                <a:ea typeface="Calibri"/>
                <a:cs typeface="Times New Roman"/>
              </a:rPr>
              <a:t> СТАНЦИЯ З	</a:t>
            </a:r>
            <a:endParaRPr lang="ru-RU" sz="2200" b="1" i="1" dirty="0" smtClean="0">
              <a:latin typeface="Times New Roman"/>
              <a:ea typeface="Calibri"/>
              <a:cs typeface="Times New Roman"/>
            </a:endParaRPr>
          </a:p>
          <a:p>
            <a:pPr>
              <a:lnSpc>
                <a:spcPct val="115000"/>
              </a:lnSpc>
              <a:spcAft>
                <a:spcPts val="0"/>
              </a:spcAft>
            </a:pPr>
            <a:r>
              <a:rPr lang="ru-RU" sz="2200" b="1" i="1" dirty="0" smtClean="0">
                <a:latin typeface="Times New Roman"/>
                <a:ea typeface="Calibri"/>
                <a:cs typeface="Times New Roman"/>
              </a:rPr>
              <a:t> </a:t>
            </a:r>
            <a:r>
              <a:rPr lang="ru-RU" sz="2200" b="1" i="1" dirty="0">
                <a:latin typeface="Times New Roman"/>
                <a:ea typeface="Calibri"/>
                <a:cs typeface="Times New Roman"/>
              </a:rPr>
              <a:t>ИНСТРУКЦИИ СТУДЕНТУ:</a:t>
            </a:r>
            <a:endParaRPr lang="ru-RU" sz="2200" dirty="0">
              <a:ea typeface="Calibri"/>
              <a:cs typeface="Times New Roman"/>
            </a:endParaRPr>
          </a:p>
          <a:p>
            <a:pPr>
              <a:spcAft>
                <a:spcPts val="0"/>
              </a:spcAft>
            </a:pPr>
            <a:r>
              <a:rPr lang="ky-KG" sz="2200" dirty="0" smtClean="0">
                <a:latin typeface="Times New Roman"/>
                <a:ea typeface="Calibri"/>
                <a:cs typeface="Times New Roman"/>
              </a:rPr>
              <a:t>22. </a:t>
            </a:r>
            <a:r>
              <a:rPr lang="ru-RU" sz="2200" dirty="0" smtClean="0">
                <a:latin typeface="Times New Roman"/>
                <a:ea typeface="Calibri"/>
                <a:cs typeface="Times New Roman"/>
              </a:rPr>
              <a:t>Осматривает </a:t>
            </a:r>
            <a:r>
              <a:rPr lang="ru-RU" sz="2200" dirty="0">
                <a:latin typeface="Times New Roman"/>
                <a:ea typeface="Calibri"/>
                <a:cs typeface="Times New Roman"/>
              </a:rPr>
              <a:t>живот?</a:t>
            </a:r>
            <a:endParaRPr lang="ru-RU" sz="2200" dirty="0">
              <a:ea typeface="Calibri"/>
              <a:cs typeface="Times New Roman"/>
            </a:endParaRPr>
          </a:p>
          <a:p>
            <a:pPr>
              <a:spcAft>
                <a:spcPts val="0"/>
              </a:spcAft>
            </a:pPr>
            <a:r>
              <a:rPr lang="ky-KG" sz="2200" dirty="0" smtClean="0">
                <a:latin typeface="Times New Roman"/>
                <a:ea typeface="Calibri"/>
                <a:cs typeface="Times New Roman"/>
              </a:rPr>
              <a:t>23. </a:t>
            </a:r>
            <a:r>
              <a:rPr lang="ru-RU" sz="2200" dirty="0" smtClean="0">
                <a:latin typeface="Times New Roman"/>
                <a:ea typeface="Calibri"/>
                <a:cs typeface="Times New Roman"/>
              </a:rPr>
              <a:t>Выслушивает </a:t>
            </a:r>
            <a:r>
              <a:rPr lang="ru-RU" sz="2200" dirty="0">
                <a:latin typeface="Times New Roman"/>
                <a:ea typeface="Calibri"/>
                <a:cs typeface="Times New Roman"/>
              </a:rPr>
              <a:t>кишечные шумы?.</a:t>
            </a:r>
            <a:endParaRPr lang="ru-RU" sz="2200" dirty="0">
              <a:ea typeface="Calibri"/>
              <a:cs typeface="Times New Roman"/>
            </a:endParaRPr>
          </a:p>
          <a:p>
            <a:pPr>
              <a:spcAft>
                <a:spcPts val="0"/>
              </a:spcAft>
            </a:pPr>
            <a:r>
              <a:rPr lang="ky-KG" sz="2200" dirty="0" smtClean="0">
                <a:latin typeface="Times New Roman"/>
                <a:ea typeface="Calibri"/>
                <a:cs typeface="Times New Roman"/>
              </a:rPr>
              <a:t>24. </a:t>
            </a:r>
            <a:r>
              <a:rPr lang="ru-RU" sz="2200" dirty="0" smtClean="0">
                <a:latin typeface="Times New Roman"/>
                <a:ea typeface="Calibri"/>
                <a:cs typeface="Times New Roman"/>
              </a:rPr>
              <a:t>Перкутирует </a:t>
            </a:r>
            <a:r>
              <a:rPr lang="ru-RU" sz="2200" dirty="0">
                <a:latin typeface="Times New Roman"/>
                <a:ea typeface="Calibri"/>
                <a:cs typeface="Times New Roman"/>
              </a:rPr>
              <a:t>для определения размеров печени?</a:t>
            </a:r>
            <a:endParaRPr lang="ru-RU" sz="2200" dirty="0">
              <a:ea typeface="Calibri"/>
              <a:cs typeface="Times New Roman"/>
            </a:endParaRPr>
          </a:p>
          <a:p>
            <a:pPr>
              <a:spcAft>
                <a:spcPts val="0"/>
              </a:spcAft>
            </a:pPr>
            <a:r>
              <a:rPr lang="ky-KG" sz="2200" dirty="0" smtClean="0">
                <a:latin typeface="Times New Roman"/>
                <a:ea typeface="Calibri"/>
                <a:cs typeface="Times New Roman"/>
              </a:rPr>
              <a:t>25. </a:t>
            </a:r>
            <a:r>
              <a:rPr lang="ru-RU" sz="2200" dirty="0" smtClean="0">
                <a:latin typeface="Times New Roman"/>
                <a:ea typeface="Calibri"/>
                <a:cs typeface="Times New Roman"/>
              </a:rPr>
              <a:t>Перкутирует </a:t>
            </a:r>
            <a:r>
              <a:rPr lang="ru-RU" sz="2200" dirty="0">
                <a:latin typeface="Times New Roman"/>
                <a:ea typeface="Calibri"/>
                <a:cs typeface="Times New Roman"/>
              </a:rPr>
              <a:t>в другом месте живота для определения тимпанита, границ желудка, селезеночной тупости?</a:t>
            </a:r>
            <a:endParaRPr lang="ru-RU" sz="2200" dirty="0">
              <a:ea typeface="Calibri"/>
              <a:cs typeface="Times New Roman"/>
            </a:endParaRPr>
          </a:p>
          <a:p>
            <a:pPr>
              <a:spcAft>
                <a:spcPts val="0"/>
              </a:spcAft>
            </a:pPr>
            <a:r>
              <a:rPr lang="ky-KG" sz="2200" dirty="0" smtClean="0">
                <a:latin typeface="Times New Roman"/>
                <a:ea typeface="Calibri"/>
                <a:cs typeface="Times New Roman"/>
              </a:rPr>
              <a:t>26. </a:t>
            </a:r>
            <a:r>
              <a:rPr lang="ru-RU" sz="2200" dirty="0" smtClean="0">
                <a:latin typeface="Times New Roman"/>
                <a:ea typeface="Calibri"/>
                <a:cs typeface="Times New Roman"/>
              </a:rPr>
              <a:t>Проводит</a:t>
            </a:r>
            <a:r>
              <a:rPr lang="ru-RU" sz="2200" dirty="0">
                <a:latin typeface="Times New Roman"/>
                <a:ea typeface="Calibri"/>
                <a:cs typeface="Times New Roman"/>
              </a:rPr>
              <a:t>	поверхностную пальпацию? (Проверяет на </a:t>
            </a:r>
            <a:r>
              <a:rPr lang="ru-RU" sz="2200" dirty="0" smtClean="0">
                <a:latin typeface="Times New Roman"/>
                <a:ea typeface="Calibri"/>
                <a:cs typeface="Times New Roman"/>
              </a:rPr>
              <a:t>напряженность</a:t>
            </a:r>
            <a:r>
              <a:rPr lang="ru-RU" sz="2200" dirty="0">
                <a:latin typeface="Times New Roman"/>
                <a:ea typeface="Calibri"/>
                <a:cs typeface="Times New Roman"/>
              </a:rPr>
              <a:t>, наличие образований)</a:t>
            </a:r>
            <a:endParaRPr lang="ru-RU" sz="2200" dirty="0">
              <a:ea typeface="Calibri"/>
              <a:cs typeface="Times New Roman"/>
            </a:endParaRPr>
          </a:p>
          <a:p>
            <a:pPr>
              <a:spcAft>
                <a:spcPts val="0"/>
              </a:spcAft>
            </a:pPr>
            <a:r>
              <a:rPr lang="ky-KG" sz="2200" dirty="0" smtClean="0">
                <a:latin typeface="Times New Roman"/>
                <a:ea typeface="Calibri"/>
                <a:cs typeface="Times New Roman"/>
              </a:rPr>
              <a:t>27. </a:t>
            </a:r>
            <a:r>
              <a:rPr lang="ru-RU" sz="2200" dirty="0" smtClean="0">
                <a:latin typeface="Times New Roman"/>
                <a:ea typeface="Calibri"/>
                <a:cs typeface="Times New Roman"/>
              </a:rPr>
              <a:t>Проводит</a:t>
            </a:r>
            <a:r>
              <a:rPr lang="ru-RU" sz="2200" dirty="0">
                <a:latin typeface="Times New Roman"/>
                <a:ea typeface="Calibri"/>
                <a:cs typeface="Times New Roman"/>
              </a:rPr>
              <a:t>	глубокую пальпацию?</a:t>
            </a:r>
            <a:endParaRPr lang="ru-RU" sz="2200" dirty="0">
              <a:ea typeface="Calibri"/>
              <a:cs typeface="Times New Roman"/>
            </a:endParaRPr>
          </a:p>
          <a:p>
            <a:pPr>
              <a:spcAft>
                <a:spcPts val="0"/>
              </a:spcAft>
            </a:pPr>
            <a:r>
              <a:rPr lang="ky-KG" sz="2200" dirty="0" smtClean="0">
                <a:latin typeface="Times New Roman"/>
                <a:ea typeface="Calibri"/>
                <a:cs typeface="Times New Roman"/>
              </a:rPr>
              <a:t>28. </a:t>
            </a:r>
            <a:r>
              <a:rPr lang="ru-RU" sz="2200" dirty="0" smtClean="0">
                <a:latin typeface="Times New Roman"/>
                <a:ea typeface="Calibri"/>
                <a:cs typeface="Times New Roman"/>
              </a:rPr>
              <a:t>Пальпирует печень</a:t>
            </a:r>
            <a:r>
              <a:rPr lang="ru-RU" sz="2200" dirty="0">
                <a:latin typeface="Times New Roman"/>
                <a:ea typeface="Calibri"/>
                <a:cs typeface="Times New Roman"/>
              </a:rPr>
              <a:t>?</a:t>
            </a:r>
            <a:endParaRPr lang="ru-RU" sz="2200" dirty="0">
              <a:ea typeface="Calibri"/>
              <a:cs typeface="Times New Roman"/>
            </a:endParaRPr>
          </a:p>
          <a:p>
            <a:pPr>
              <a:spcAft>
                <a:spcPts val="0"/>
              </a:spcAft>
            </a:pPr>
            <a:r>
              <a:rPr lang="ky-KG" sz="2200" dirty="0" smtClean="0">
                <a:latin typeface="Times New Roman"/>
                <a:ea typeface="Calibri"/>
                <a:cs typeface="Times New Roman"/>
              </a:rPr>
              <a:t>29. </a:t>
            </a:r>
            <a:r>
              <a:rPr lang="ru-RU" sz="2200" dirty="0" smtClean="0">
                <a:latin typeface="Times New Roman"/>
                <a:ea typeface="Calibri"/>
                <a:cs typeface="Times New Roman"/>
              </a:rPr>
              <a:t>Пальпирует селезенку</a:t>
            </a:r>
            <a:r>
              <a:rPr lang="ru-RU" sz="2200" dirty="0">
                <a:latin typeface="Times New Roman"/>
                <a:ea typeface="Calibri"/>
                <a:cs typeface="Times New Roman"/>
              </a:rPr>
              <a:t>?</a:t>
            </a:r>
            <a:endParaRPr lang="ru-RU" sz="2200" dirty="0">
              <a:ea typeface="Calibri"/>
              <a:cs typeface="Times New Roman"/>
            </a:endParaRPr>
          </a:p>
          <a:p>
            <a:pPr>
              <a:spcAft>
                <a:spcPts val="0"/>
              </a:spcAft>
            </a:pPr>
            <a:r>
              <a:rPr lang="ky-KG" sz="2200" dirty="0" smtClean="0">
                <a:latin typeface="Times New Roman"/>
                <a:ea typeface="Calibri"/>
                <a:cs typeface="Times New Roman"/>
              </a:rPr>
              <a:t>30. </a:t>
            </a:r>
            <a:r>
              <a:rPr lang="ru-RU" sz="2200" dirty="0" smtClean="0">
                <a:latin typeface="Times New Roman"/>
                <a:ea typeface="Calibri"/>
                <a:cs typeface="Times New Roman"/>
              </a:rPr>
              <a:t>Техника </a:t>
            </a:r>
            <a:r>
              <a:rPr lang="ru-RU" sz="2200" dirty="0">
                <a:latin typeface="Times New Roman"/>
                <a:ea typeface="Calibri"/>
                <a:cs typeface="Times New Roman"/>
              </a:rPr>
              <a:t>-исследование проводит гладко и эффективно, с хорошей техникой?</a:t>
            </a:r>
            <a:endParaRPr lang="ru-RU" sz="2200" dirty="0">
              <a:ea typeface="Calibri"/>
              <a:cs typeface="Times New Roman"/>
            </a:endParaRPr>
          </a:p>
          <a:p>
            <a:pPr>
              <a:spcAft>
                <a:spcPts val="0"/>
              </a:spcAft>
            </a:pPr>
            <a:r>
              <a:rPr lang="ky-KG" sz="2200" dirty="0" smtClean="0">
                <a:latin typeface="Times New Roman"/>
                <a:ea typeface="Calibri"/>
                <a:cs typeface="Times New Roman"/>
              </a:rPr>
              <a:t>31. </a:t>
            </a:r>
            <a:r>
              <a:rPr lang="ru-RU" sz="2200" dirty="0" smtClean="0">
                <a:latin typeface="Times New Roman"/>
                <a:ea typeface="Calibri"/>
                <a:cs typeface="Times New Roman"/>
              </a:rPr>
              <a:t>Демонстрирует </a:t>
            </a:r>
            <a:r>
              <a:rPr lang="ru-RU" sz="2200" dirty="0">
                <a:latin typeface="Times New Roman"/>
                <a:ea typeface="Calibri"/>
                <a:cs typeface="Times New Roman"/>
              </a:rPr>
              <a:t>синдром раздражения брюшины </a:t>
            </a:r>
            <a:r>
              <a:rPr lang="ru-RU" sz="2200" dirty="0" smtClean="0">
                <a:latin typeface="Times New Roman"/>
                <a:ea typeface="Calibri"/>
                <a:cs typeface="Times New Roman"/>
              </a:rPr>
              <a:t>(</a:t>
            </a:r>
            <a:r>
              <a:rPr lang="ru-RU" sz="2200" dirty="0" err="1">
                <a:latin typeface="Times New Roman"/>
                <a:ea typeface="Calibri"/>
                <a:cs typeface="Times New Roman"/>
              </a:rPr>
              <a:t>Щеткина</a:t>
            </a:r>
            <a:r>
              <a:rPr lang="ru-RU" sz="2200" dirty="0">
                <a:latin typeface="Times New Roman"/>
                <a:ea typeface="Calibri"/>
                <a:cs typeface="Times New Roman"/>
              </a:rPr>
              <a:t> -</a:t>
            </a:r>
            <a:r>
              <a:rPr lang="ru-RU" sz="2200" dirty="0" err="1">
                <a:latin typeface="Times New Roman"/>
                <a:ea typeface="Calibri"/>
                <a:cs typeface="Times New Roman"/>
              </a:rPr>
              <a:t>Блюмберга</a:t>
            </a:r>
            <a:r>
              <a:rPr lang="ru-RU" sz="2200" dirty="0">
                <a:latin typeface="Times New Roman"/>
                <a:ea typeface="Calibri"/>
                <a:cs typeface="Times New Roman"/>
              </a:rPr>
              <a:t>), или синдром </a:t>
            </a:r>
            <a:r>
              <a:rPr lang="ru-RU" sz="2200" dirty="0" err="1">
                <a:latin typeface="Times New Roman"/>
                <a:ea typeface="Calibri"/>
                <a:cs typeface="Times New Roman"/>
              </a:rPr>
              <a:t>Маркла</a:t>
            </a:r>
            <a:r>
              <a:rPr lang="ru-RU" sz="2200" dirty="0">
                <a:latin typeface="Times New Roman"/>
                <a:ea typeface="Calibri"/>
                <a:cs typeface="Times New Roman"/>
              </a:rPr>
              <a:t> (боль возникает при поднятии правой выпрямленной ноги за пятку), или испытание </a:t>
            </a:r>
            <a:r>
              <a:rPr lang="ru-RU" sz="2200" dirty="0" err="1">
                <a:latin typeface="Times New Roman"/>
                <a:ea typeface="Calibri"/>
                <a:cs typeface="Times New Roman"/>
              </a:rPr>
              <a:t>iliopsoas</a:t>
            </a:r>
            <a:r>
              <a:rPr lang="ru-RU" sz="2200" dirty="0">
                <a:latin typeface="Times New Roman"/>
                <a:ea typeface="Calibri"/>
                <a:cs typeface="Times New Roman"/>
              </a:rPr>
              <a:t>, или синдром </a:t>
            </a:r>
            <a:r>
              <a:rPr lang="ru-RU" sz="2200" dirty="0" err="1">
                <a:latin typeface="Times New Roman"/>
                <a:ea typeface="Calibri"/>
                <a:cs typeface="Times New Roman"/>
              </a:rPr>
              <a:t>Ровзинга</a:t>
            </a:r>
            <a:r>
              <a:rPr lang="ru-RU" sz="2200" dirty="0">
                <a:latin typeface="Times New Roman"/>
                <a:ea typeface="Calibri"/>
                <a:cs typeface="Times New Roman"/>
              </a:rPr>
              <a:t> ( боль в правом нижнем квадранте при пальпации в левом нижнем квадранте).</a:t>
            </a:r>
            <a:endParaRPr lang="ru-RU" sz="2200" dirty="0">
              <a:ea typeface="Calibri"/>
              <a:cs typeface="Times New Roman"/>
            </a:endParaRPr>
          </a:p>
        </p:txBody>
      </p:sp>
    </p:spTree>
    <p:extLst>
      <p:ext uri="{BB962C8B-B14F-4D97-AF65-F5344CB8AC3E}">
        <p14:creationId xmlns:p14="http://schemas.microsoft.com/office/powerpoint/2010/main" val="193772059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7405104"/>
          </a:xfrm>
          <a:prstGeom prst="rect">
            <a:avLst/>
          </a:prstGeom>
        </p:spPr>
        <p:txBody>
          <a:bodyPr wrap="square">
            <a:spAutoFit/>
          </a:bodyPr>
          <a:lstStyle/>
          <a:p>
            <a:pPr algn="ctr">
              <a:lnSpc>
                <a:spcPct val="115000"/>
              </a:lnSpc>
              <a:spcAft>
                <a:spcPts val="0"/>
              </a:spcAft>
            </a:pPr>
            <a:r>
              <a:rPr lang="ru-RU" sz="1200" dirty="0">
                <a:latin typeface="Times New Roman"/>
                <a:ea typeface="Calibri"/>
                <a:cs typeface="Times New Roman"/>
              </a:rPr>
              <a:t> </a:t>
            </a:r>
            <a:r>
              <a:rPr lang="ru-RU" sz="2200" b="1" i="1" dirty="0" smtClean="0">
                <a:latin typeface="Times New Roman"/>
                <a:ea typeface="Calibri"/>
                <a:cs typeface="Times New Roman"/>
              </a:rPr>
              <a:t>КОЖА </a:t>
            </a:r>
            <a:r>
              <a:rPr lang="ru-RU" sz="2200" b="1" i="1" dirty="0">
                <a:latin typeface="Times New Roman"/>
                <a:ea typeface="Calibri"/>
                <a:cs typeface="Times New Roman"/>
              </a:rPr>
              <a:t>и ЛИМФАТИЧЕСКАЯ СИСТЕМА.</a:t>
            </a:r>
            <a:endParaRPr lang="ru-RU" sz="2200" dirty="0">
              <a:ea typeface="Calibri"/>
              <a:cs typeface="Times New Roman"/>
            </a:endParaRPr>
          </a:p>
          <a:p>
            <a:pPr algn="ctr">
              <a:lnSpc>
                <a:spcPct val="115000"/>
              </a:lnSpc>
              <a:spcAft>
                <a:spcPts val="0"/>
              </a:spcAft>
            </a:pPr>
            <a:r>
              <a:rPr lang="ru-RU" sz="2200" b="1" i="1" dirty="0">
                <a:latin typeface="Times New Roman"/>
                <a:ea typeface="Calibri"/>
                <a:cs typeface="Times New Roman"/>
              </a:rPr>
              <a:t>СТАНЦИЯ 4</a:t>
            </a:r>
            <a:endParaRPr lang="ru-RU" sz="2200" dirty="0">
              <a:ea typeface="Calibri"/>
              <a:cs typeface="Times New Roman"/>
            </a:endParaRPr>
          </a:p>
          <a:p>
            <a:pPr>
              <a:lnSpc>
                <a:spcPct val="115000"/>
              </a:lnSpc>
              <a:spcAft>
                <a:spcPts val="0"/>
              </a:spcAft>
            </a:pPr>
            <a:r>
              <a:rPr lang="ru-RU" sz="2200" b="1" i="1" dirty="0">
                <a:latin typeface="Times New Roman"/>
                <a:ea typeface="Calibri"/>
                <a:cs typeface="Times New Roman"/>
              </a:rPr>
              <a:t>ИНСТРУКЦИИ СТУДЕНТУ:</a:t>
            </a:r>
            <a:endParaRPr lang="ru-RU" sz="2200" dirty="0">
              <a:ea typeface="Calibri"/>
              <a:cs typeface="Times New Roman"/>
            </a:endParaRPr>
          </a:p>
          <a:p>
            <a:pPr>
              <a:spcAft>
                <a:spcPts val="0"/>
              </a:spcAft>
            </a:pPr>
            <a:r>
              <a:rPr lang="ky-KG" sz="2200" dirty="0" smtClean="0">
                <a:latin typeface="Times New Roman"/>
                <a:ea typeface="Calibri"/>
                <a:cs typeface="Times New Roman"/>
              </a:rPr>
              <a:t>32. </a:t>
            </a:r>
            <a:r>
              <a:rPr lang="ru-RU" sz="2200" dirty="0" smtClean="0">
                <a:latin typeface="Times New Roman"/>
                <a:ea typeface="Calibri"/>
                <a:cs typeface="Times New Roman"/>
              </a:rPr>
              <a:t>ФОТОГРАФИЯ </a:t>
            </a:r>
            <a:r>
              <a:rPr lang="ru-RU" sz="2200" dirty="0">
                <a:latin typeface="Times New Roman"/>
                <a:ea typeface="Calibri"/>
                <a:cs typeface="Times New Roman"/>
              </a:rPr>
              <a:t>псориаза - использовал 1 или 2 из следующих терминов? Студент должен описать фотографию, используя по крайней мере 3 из следующих терминов: 1 -</a:t>
            </a:r>
            <a:r>
              <a:rPr lang="ru-RU" sz="2200" dirty="0" err="1">
                <a:latin typeface="Times New Roman"/>
                <a:ea typeface="Calibri"/>
                <a:cs typeface="Times New Roman"/>
              </a:rPr>
              <a:t>эритематозный</a:t>
            </a:r>
            <a:r>
              <a:rPr lang="ru-RU" sz="2200" dirty="0">
                <a:latin typeface="Times New Roman"/>
                <a:ea typeface="Calibri"/>
                <a:cs typeface="Times New Roman"/>
              </a:rPr>
              <a:t>, 2 - бляшка, 3 - чешуйки, 4 - </a:t>
            </a:r>
            <a:r>
              <a:rPr lang="ru-RU" sz="2200" dirty="0" err="1">
                <a:latin typeface="Times New Roman"/>
                <a:ea typeface="Calibri"/>
                <a:cs typeface="Times New Roman"/>
              </a:rPr>
              <a:t>лихенизация</a:t>
            </a:r>
            <a:r>
              <a:rPr lang="ru-RU" sz="2200" dirty="0">
                <a:latin typeface="Times New Roman"/>
                <a:ea typeface="Calibri"/>
                <a:cs typeface="Times New Roman"/>
              </a:rPr>
              <a:t>.</a:t>
            </a:r>
            <a:endParaRPr lang="ru-RU" sz="2200" dirty="0">
              <a:ea typeface="Calibri"/>
              <a:cs typeface="Times New Roman"/>
            </a:endParaRPr>
          </a:p>
          <a:p>
            <a:pPr>
              <a:spcAft>
                <a:spcPts val="0"/>
              </a:spcAft>
            </a:pPr>
            <a:r>
              <a:rPr lang="ky-KG" sz="2200" dirty="0" smtClean="0">
                <a:latin typeface="Times New Roman"/>
                <a:ea typeface="Calibri"/>
                <a:cs typeface="Times New Roman"/>
              </a:rPr>
              <a:t>33. </a:t>
            </a:r>
            <a:r>
              <a:rPr lang="ru-RU" sz="2200" dirty="0" smtClean="0">
                <a:latin typeface="Times New Roman"/>
                <a:ea typeface="Calibri"/>
                <a:cs typeface="Times New Roman"/>
              </a:rPr>
              <a:t>Студент </a:t>
            </a:r>
            <a:r>
              <a:rPr lang="ru-RU" sz="2200" dirty="0">
                <a:latin typeface="Times New Roman"/>
                <a:ea typeface="Calibri"/>
                <a:cs typeface="Times New Roman"/>
              </a:rPr>
              <a:t>использовал 3 или большее количество терминов от вопроса</a:t>
            </a:r>
            <a:endParaRPr lang="ru-RU" sz="2200" dirty="0">
              <a:ea typeface="Calibri"/>
              <a:cs typeface="Times New Roman"/>
            </a:endParaRPr>
          </a:p>
          <a:p>
            <a:pPr>
              <a:spcAft>
                <a:spcPts val="0"/>
              </a:spcAft>
            </a:pPr>
            <a:r>
              <a:rPr lang="ky-KG" sz="2200" dirty="0" smtClean="0">
                <a:latin typeface="Times New Roman"/>
                <a:ea typeface="Calibri"/>
                <a:cs typeface="Times New Roman"/>
              </a:rPr>
              <a:t>34. </a:t>
            </a:r>
            <a:r>
              <a:rPr lang="ru-RU" sz="2200" dirty="0" smtClean="0">
                <a:latin typeface="Times New Roman"/>
                <a:ea typeface="Calibri"/>
                <a:cs typeface="Times New Roman"/>
              </a:rPr>
              <a:t>ОЩУПЫВАНИЕ </a:t>
            </a:r>
            <a:r>
              <a:rPr lang="ru-RU" sz="2200" dirty="0">
                <a:latin typeface="Times New Roman"/>
                <a:ea typeface="Calibri"/>
                <a:cs typeface="Times New Roman"/>
              </a:rPr>
              <a:t>ЛИМФОУЗЛОВ - студент правильно называл и пальпировал каждые из следующих групп лимфоузлов? Затылочные</a:t>
            </a:r>
            <a:endParaRPr lang="ru-RU" sz="2200" dirty="0">
              <a:ea typeface="Calibri"/>
              <a:cs typeface="Times New Roman"/>
            </a:endParaRPr>
          </a:p>
          <a:p>
            <a:pPr>
              <a:spcAft>
                <a:spcPts val="0"/>
              </a:spcAft>
            </a:pPr>
            <a:r>
              <a:rPr lang="ru-RU" sz="2200" dirty="0">
                <a:latin typeface="Times New Roman"/>
                <a:ea typeface="Calibri"/>
                <a:cs typeface="Times New Roman"/>
              </a:rPr>
              <a:t>узлы?</a:t>
            </a:r>
            <a:endParaRPr lang="ru-RU" sz="2200" dirty="0">
              <a:ea typeface="Calibri"/>
              <a:cs typeface="Times New Roman"/>
            </a:endParaRPr>
          </a:p>
          <a:p>
            <a:pPr>
              <a:spcAft>
                <a:spcPts val="0"/>
              </a:spcAft>
            </a:pPr>
            <a:r>
              <a:rPr lang="ky-KG" sz="2200" dirty="0" smtClean="0">
                <a:latin typeface="Times New Roman"/>
                <a:ea typeface="Calibri"/>
                <a:cs typeface="Times New Roman"/>
              </a:rPr>
              <a:t>35. </a:t>
            </a:r>
            <a:r>
              <a:rPr lang="ru-RU" sz="2200" dirty="0" err="1" smtClean="0">
                <a:latin typeface="Times New Roman"/>
                <a:ea typeface="Calibri"/>
                <a:cs typeface="Times New Roman"/>
              </a:rPr>
              <a:t>Переднеушные</a:t>
            </a:r>
            <a:r>
              <a:rPr lang="ru-RU" sz="2200" dirty="0" smtClean="0">
                <a:latin typeface="Times New Roman"/>
                <a:ea typeface="Calibri"/>
                <a:cs typeface="Times New Roman"/>
              </a:rPr>
              <a:t> </a:t>
            </a:r>
            <a:r>
              <a:rPr lang="ru-RU" sz="2200" dirty="0">
                <a:latin typeface="Times New Roman"/>
                <a:ea typeface="Calibri"/>
                <a:cs typeface="Times New Roman"/>
              </a:rPr>
              <a:t>и </a:t>
            </a:r>
            <a:r>
              <a:rPr lang="ru-RU" sz="2200" dirty="0" err="1">
                <a:latin typeface="Times New Roman"/>
                <a:ea typeface="Calibri"/>
                <a:cs typeface="Times New Roman"/>
              </a:rPr>
              <a:t>заднеушные</a:t>
            </a:r>
            <a:r>
              <a:rPr lang="ru-RU" sz="2200" dirty="0">
                <a:latin typeface="Times New Roman"/>
                <a:ea typeface="Calibri"/>
                <a:cs typeface="Times New Roman"/>
              </a:rPr>
              <a:t> лимфоузлы.</a:t>
            </a:r>
            <a:endParaRPr lang="ru-RU" sz="2200" dirty="0">
              <a:ea typeface="Calibri"/>
              <a:cs typeface="Times New Roman"/>
            </a:endParaRPr>
          </a:p>
          <a:p>
            <a:pPr>
              <a:spcAft>
                <a:spcPts val="0"/>
              </a:spcAft>
            </a:pPr>
            <a:r>
              <a:rPr lang="ky-KG" sz="2200" dirty="0" smtClean="0">
                <a:latin typeface="Times New Roman"/>
                <a:ea typeface="Calibri"/>
                <a:cs typeface="Times New Roman"/>
              </a:rPr>
              <a:t>36. </a:t>
            </a:r>
            <a:r>
              <a:rPr lang="ru-RU" sz="2200" dirty="0" smtClean="0">
                <a:latin typeface="Times New Roman"/>
                <a:ea typeface="Calibri"/>
                <a:cs typeface="Times New Roman"/>
              </a:rPr>
              <a:t>Передние </a:t>
            </a:r>
            <a:r>
              <a:rPr lang="ru-RU" sz="2200" dirty="0">
                <a:latin typeface="Times New Roman"/>
                <a:ea typeface="Calibri"/>
                <a:cs typeface="Times New Roman"/>
              </a:rPr>
              <a:t>и задние шейные лимфоузлы? </a:t>
            </a:r>
            <a:endParaRPr lang="ru-RU" sz="2200" dirty="0">
              <a:ea typeface="Calibri"/>
              <a:cs typeface="Times New Roman"/>
            </a:endParaRPr>
          </a:p>
          <a:p>
            <a:pPr>
              <a:spcAft>
                <a:spcPts val="0"/>
              </a:spcAft>
            </a:pPr>
            <a:r>
              <a:rPr lang="ky-KG" sz="2200" dirty="0" smtClean="0">
                <a:latin typeface="Times New Roman"/>
                <a:ea typeface="Calibri"/>
                <a:cs typeface="Times New Roman"/>
              </a:rPr>
              <a:t>37. </a:t>
            </a:r>
            <a:r>
              <a:rPr lang="ru-RU" sz="2200" dirty="0" smtClean="0">
                <a:latin typeface="Times New Roman"/>
                <a:ea typeface="Calibri"/>
                <a:cs typeface="Times New Roman"/>
              </a:rPr>
              <a:t>Поднижнечелюстной</a:t>
            </a:r>
            <a:r>
              <a:rPr lang="ru-RU" sz="2200" dirty="0">
                <a:latin typeface="Times New Roman"/>
                <a:ea typeface="Calibri"/>
                <a:cs typeface="Times New Roman"/>
              </a:rPr>
              <a:t>,	</a:t>
            </a:r>
            <a:r>
              <a:rPr lang="ru-RU" sz="2200" dirty="0" err="1">
                <a:latin typeface="Times New Roman"/>
                <a:ea typeface="Calibri"/>
                <a:cs typeface="Times New Roman"/>
              </a:rPr>
              <a:t>подверхнечелюстной</a:t>
            </a:r>
            <a:r>
              <a:rPr lang="ru-RU" sz="2200" dirty="0">
                <a:latin typeface="Times New Roman"/>
                <a:ea typeface="Calibri"/>
                <a:cs typeface="Times New Roman"/>
              </a:rPr>
              <a:t> </a:t>
            </a:r>
            <a:r>
              <a:rPr lang="ru-RU" sz="2200" dirty="0" smtClean="0">
                <a:latin typeface="Times New Roman"/>
                <a:ea typeface="Calibri"/>
                <a:cs typeface="Times New Roman"/>
              </a:rPr>
              <a:t>и </a:t>
            </a:r>
            <a:r>
              <a:rPr lang="ru-RU" sz="2200" dirty="0" err="1" smtClean="0">
                <a:latin typeface="Times New Roman"/>
                <a:ea typeface="Calibri"/>
                <a:cs typeface="Times New Roman"/>
              </a:rPr>
              <a:t>ретрофарингеальный</a:t>
            </a:r>
            <a:r>
              <a:rPr lang="ru-RU" sz="2200" dirty="0" smtClean="0">
                <a:latin typeface="Times New Roman"/>
                <a:ea typeface="Calibri"/>
                <a:cs typeface="Times New Roman"/>
              </a:rPr>
              <a:t> </a:t>
            </a:r>
            <a:r>
              <a:rPr lang="ru-RU" sz="2200" dirty="0">
                <a:latin typeface="Times New Roman"/>
                <a:ea typeface="Calibri"/>
                <a:cs typeface="Times New Roman"/>
              </a:rPr>
              <a:t>лимфоузлы?</a:t>
            </a:r>
            <a:endParaRPr lang="ru-RU" sz="2200" dirty="0">
              <a:ea typeface="Calibri"/>
              <a:cs typeface="Times New Roman"/>
            </a:endParaRPr>
          </a:p>
          <a:p>
            <a:pPr>
              <a:spcAft>
                <a:spcPts val="0"/>
              </a:spcAft>
            </a:pPr>
            <a:r>
              <a:rPr lang="ky-KG" sz="2200" dirty="0" smtClean="0">
                <a:latin typeface="Times New Roman"/>
                <a:ea typeface="Calibri"/>
                <a:cs typeface="Times New Roman"/>
              </a:rPr>
              <a:t>38. </a:t>
            </a:r>
            <a:r>
              <a:rPr lang="ru-RU" sz="2200" dirty="0" smtClean="0">
                <a:latin typeface="Times New Roman"/>
                <a:ea typeface="Calibri"/>
                <a:cs typeface="Times New Roman"/>
              </a:rPr>
              <a:t>Подбородочный </a:t>
            </a:r>
            <a:r>
              <a:rPr lang="ru-RU" sz="2200" dirty="0">
                <a:latin typeface="Times New Roman"/>
                <a:ea typeface="Calibri"/>
                <a:cs typeface="Times New Roman"/>
              </a:rPr>
              <a:t>и лицевые лимфоузлы ?</a:t>
            </a:r>
            <a:endParaRPr lang="ru-RU" sz="2200" dirty="0">
              <a:ea typeface="Calibri"/>
              <a:cs typeface="Times New Roman"/>
            </a:endParaRPr>
          </a:p>
          <a:p>
            <a:pPr>
              <a:spcAft>
                <a:spcPts val="0"/>
              </a:spcAft>
            </a:pPr>
            <a:r>
              <a:rPr lang="ky-KG" sz="2200" dirty="0" smtClean="0">
                <a:latin typeface="Times New Roman"/>
                <a:ea typeface="Calibri"/>
                <a:cs typeface="Times New Roman"/>
              </a:rPr>
              <a:t>39. </a:t>
            </a:r>
            <a:r>
              <a:rPr lang="ru-RU" sz="2200" dirty="0" smtClean="0">
                <a:latin typeface="Times New Roman"/>
                <a:ea typeface="Calibri"/>
                <a:cs typeface="Times New Roman"/>
              </a:rPr>
              <a:t>Надключичный</a:t>
            </a:r>
            <a:r>
              <a:rPr lang="ru-RU" sz="2200" dirty="0">
                <a:latin typeface="Times New Roman"/>
                <a:ea typeface="Calibri"/>
                <a:cs typeface="Times New Roman"/>
              </a:rPr>
              <a:t>?</a:t>
            </a:r>
            <a:endParaRPr lang="ru-RU" sz="2200" dirty="0">
              <a:ea typeface="Calibri"/>
              <a:cs typeface="Times New Roman"/>
            </a:endParaRPr>
          </a:p>
          <a:p>
            <a:pPr>
              <a:spcAft>
                <a:spcPts val="0"/>
              </a:spcAft>
            </a:pPr>
            <a:r>
              <a:rPr lang="ky-KG" sz="2200" dirty="0" smtClean="0">
                <a:latin typeface="Times New Roman"/>
                <a:ea typeface="Calibri"/>
                <a:cs typeface="Times New Roman"/>
              </a:rPr>
              <a:t>40. </a:t>
            </a:r>
            <a:r>
              <a:rPr lang="ru-RU" sz="2200" dirty="0" smtClean="0">
                <a:latin typeface="Times New Roman"/>
                <a:ea typeface="Calibri"/>
                <a:cs typeface="Times New Roman"/>
              </a:rPr>
              <a:t>Описание </a:t>
            </a:r>
            <a:r>
              <a:rPr lang="ru-RU" sz="2200" dirty="0">
                <a:latin typeface="Times New Roman"/>
                <a:ea typeface="Calibri"/>
                <a:cs typeface="Times New Roman"/>
              </a:rPr>
              <a:t>возможного целлюлита - Использует 1 или 2 из следующих терминов</a:t>
            </a:r>
            <a:r>
              <a:rPr lang="ru-RU" sz="2200" dirty="0" smtClean="0">
                <a:latin typeface="Times New Roman"/>
                <a:ea typeface="Calibri"/>
                <a:cs typeface="Times New Roman"/>
              </a:rPr>
              <a:t>? Местное </a:t>
            </a:r>
            <a:r>
              <a:rPr lang="ru-RU" sz="2200" dirty="0">
                <a:latin typeface="Times New Roman"/>
                <a:ea typeface="Calibri"/>
                <a:cs typeface="Times New Roman"/>
              </a:rPr>
              <a:t>повышение температуры, нарастающая боль и напряжение, увеличенные региональные лимфоузлы, лимфангиит.</a:t>
            </a:r>
            <a:endParaRPr lang="ru-RU" sz="2200" dirty="0">
              <a:ea typeface="Calibri"/>
              <a:cs typeface="Times New Roman"/>
            </a:endParaRPr>
          </a:p>
          <a:p>
            <a:pPr>
              <a:lnSpc>
                <a:spcPct val="115000"/>
              </a:lnSpc>
              <a:spcAft>
                <a:spcPts val="0"/>
              </a:spcAft>
            </a:pPr>
            <a:r>
              <a:rPr lang="ru-RU" sz="2200" dirty="0">
                <a:latin typeface="Times New Roman"/>
                <a:ea typeface="Calibri"/>
                <a:cs typeface="Times New Roman"/>
              </a:rPr>
              <a:t> </a:t>
            </a:r>
            <a:endParaRPr lang="ru-RU" sz="2200" dirty="0">
              <a:ea typeface="Calibri"/>
              <a:cs typeface="Times New Roman"/>
            </a:endParaRPr>
          </a:p>
        </p:txBody>
      </p:sp>
    </p:spTree>
    <p:extLst>
      <p:ext uri="{BB962C8B-B14F-4D97-AF65-F5344CB8AC3E}">
        <p14:creationId xmlns:p14="http://schemas.microsoft.com/office/powerpoint/2010/main" val="154943195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116632"/>
            <a:ext cx="8892480" cy="6863417"/>
          </a:xfrm>
          <a:prstGeom prst="rect">
            <a:avLst/>
          </a:prstGeom>
        </p:spPr>
        <p:txBody>
          <a:bodyPr wrap="square">
            <a:spAutoFit/>
          </a:bodyPr>
          <a:lstStyle/>
          <a:p>
            <a:pPr algn="ctr">
              <a:spcAft>
                <a:spcPts val="0"/>
              </a:spcAft>
            </a:pPr>
            <a:r>
              <a:rPr lang="ru-RU" sz="2200" b="1" i="1" dirty="0" smtClean="0">
                <a:latin typeface="Times New Roman"/>
                <a:ea typeface="Calibri"/>
                <a:cs typeface="Times New Roman"/>
              </a:rPr>
              <a:t>ИССЛЕДОВАНИЕ ГРУДИ</a:t>
            </a:r>
            <a:endParaRPr lang="ru-RU" sz="2200" dirty="0">
              <a:ea typeface="Calibri"/>
              <a:cs typeface="Times New Roman"/>
            </a:endParaRPr>
          </a:p>
          <a:p>
            <a:pPr algn="ctr">
              <a:spcAft>
                <a:spcPts val="0"/>
              </a:spcAft>
            </a:pPr>
            <a:r>
              <a:rPr lang="ky-KG" sz="2200" b="1" i="1" dirty="0">
                <a:latin typeface="Times New Roman"/>
                <a:ea typeface="Calibri"/>
                <a:cs typeface="Times New Roman"/>
              </a:rPr>
              <a:t>СТАНЦИЯ </a:t>
            </a:r>
            <a:r>
              <a:rPr lang="ky-KG" sz="2200" b="1" i="1" dirty="0" smtClean="0">
                <a:latin typeface="Times New Roman"/>
                <a:ea typeface="Calibri"/>
                <a:cs typeface="Times New Roman"/>
              </a:rPr>
              <a:t>5</a:t>
            </a:r>
          </a:p>
          <a:p>
            <a:pPr>
              <a:spcAft>
                <a:spcPts val="0"/>
              </a:spcAft>
            </a:pPr>
            <a:endParaRPr lang="ru-RU" sz="2200" dirty="0">
              <a:ea typeface="Calibri"/>
              <a:cs typeface="Times New Roman"/>
            </a:endParaRPr>
          </a:p>
          <a:p>
            <a:pPr>
              <a:spcAft>
                <a:spcPts val="0"/>
              </a:spcAft>
            </a:pPr>
            <a:r>
              <a:rPr lang="ky-KG" sz="2200" b="1" i="1" dirty="0">
                <a:latin typeface="Times New Roman"/>
                <a:ea typeface="Calibri"/>
                <a:cs typeface="Times New Roman"/>
              </a:rPr>
              <a:t> </a:t>
            </a:r>
            <a:r>
              <a:rPr lang="ru-RU" sz="2200" b="1" dirty="0" smtClean="0">
                <a:latin typeface="Times New Roman"/>
                <a:ea typeface="Calibri"/>
                <a:cs typeface="Times New Roman"/>
              </a:rPr>
              <a:t>ИНСТРУКЦИИ СТУДЕНТУ</a:t>
            </a:r>
            <a:endParaRPr lang="ru-RU" sz="2200" dirty="0" smtClean="0">
              <a:latin typeface="Times New Roman"/>
              <a:ea typeface="Calibri"/>
              <a:cs typeface="Times New Roman"/>
            </a:endParaRPr>
          </a:p>
          <a:p>
            <a:pPr>
              <a:spcAft>
                <a:spcPts val="0"/>
              </a:spcAft>
            </a:pPr>
            <a:r>
              <a:rPr lang="ru-RU" sz="2200" dirty="0">
                <a:latin typeface="Times New Roman"/>
                <a:ea typeface="Calibri"/>
                <a:cs typeface="Times New Roman"/>
              </a:rPr>
              <a:t> </a:t>
            </a:r>
            <a:r>
              <a:rPr lang="ru-RU" sz="2200" dirty="0" smtClean="0">
                <a:latin typeface="Times New Roman"/>
                <a:ea typeface="Calibri"/>
                <a:cs typeface="Times New Roman"/>
              </a:rPr>
              <a:t>       </a:t>
            </a:r>
            <a:r>
              <a:rPr lang="ru-RU" sz="2200" dirty="0">
                <a:latin typeface="Times New Roman"/>
                <a:ea typeface="Calibri"/>
                <a:cs typeface="Times New Roman"/>
              </a:rPr>
              <a:t>Обращайтесь с пациентом добровольцем, как с реальным пациентом. Она не имеет никаких жалоб. Выполните обычное исследование груди. Вымойте руки до исследования пациента. Ради экономии времени Вы должны исследовать только одну грудь. ОПИШИТЕ вашу экспертизу преподавателю.</a:t>
            </a:r>
            <a:endParaRPr lang="ru-RU" sz="2200" dirty="0">
              <a:ea typeface="Calibri"/>
              <a:cs typeface="Times New Roman"/>
            </a:endParaRPr>
          </a:p>
          <a:p>
            <a:pPr>
              <a:spcAft>
                <a:spcPts val="0"/>
              </a:spcAft>
            </a:pPr>
            <a:r>
              <a:rPr lang="ky-KG" sz="2200" dirty="0" smtClean="0">
                <a:latin typeface="Times New Roman"/>
                <a:ea typeface="Calibri"/>
                <a:cs typeface="Times New Roman"/>
              </a:rPr>
              <a:t>41. </a:t>
            </a:r>
            <a:r>
              <a:rPr lang="ru-RU" sz="2200" dirty="0" smtClean="0">
                <a:latin typeface="Times New Roman"/>
                <a:ea typeface="Calibri"/>
                <a:cs typeface="Times New Roman"/>
              </a:rPr>
              <a:t>Представил </a:t>
            </a:r>
            <a:r>
              <a:rPr lang="ru-RU" sz="2200" dirty="0">
                <a:latin typeface="Times New Roman"/>
                <a:ea typeface="Calibri"/>
                <a:cs typeface="Times New Roman"/>
              </a:rPr>
              <a:t>себя, вежливо и профессионально.	^</a:t>
            </a:r>
            <a:endParaRPr lang="ru-RU" sz="2200" dirty="0">
              <a:ea typeface="Calibri"/>
              <a:cs typeface="Times New Roman"/>
            </a:endParaRPr>
          </a:p>
          <a:p>
            <a:pPr>
              <a:spcAft>
                <a:spcPts val="0"/>
              </a:spcAft>
            </a:pPr>
            <a:r>
              <a:rPr lang="ky-KG" sz="2200" dirty="0" smtClean="0">
                <a:latin typeface="Times New Roman"/>
                <a:ea typeface="Calibri"/>
                <a:cs typeface="Times New Roman"/>
              </a:rPr>
              <a:t>42. </a:t>
            </a:r>
            <a:r>
              <a:rPr lang="ru-RU" sz="2200" dirty="0" smtClean="0">
                <a:latin typeface="Times New Roman"/>
                <a:ea typeface="Calibri"/>
                <a:cs typeface="Times New Roman"/>
              </a:rPr>
              <a:t>Вымыл </a:t>
            </a:r>
            <a:r>
              <a:rPr lang="ru-RU" sz="2200" dirty="0">
                <a:latin typeface="Times New Roman"/>
                <a:ea typeface="Calibri"/>
                <a:cs typeface="Times New Roman"/>
              </a:rPr>
              <a:t>руки.</a:t>
            </a:r>
            <a:endParaRPr lang="ru-RU" sz="2200" dirty="0">
              <a:ea typeface="Calibri"/>
              <a:cs typeface="Times New Roman"/>
            </a:endParaRPr>
          </a:p>
          <a:p>
            <a:pPr>
              <a:spcAft>
                <a:spcPts val="0"/>
              </a:spcAft>
            </a:pPr>
            <a:r>
              <a:rPr lang="ky-KG" sz="2200" dirty="0" smtClean="0">
                <a:latin typeface="Times New Roman"/>
                <a:ea typeface="Calibri"/>
                <a:cs typeface="Times New Roman"/>
              </a:rPr>
              <a:t>43. </a:t>
            </a:r>
            <a:r>
              <a:rPr lang="ru-RU" sz="2200" dirty="0" smtClean="0">
                <a:latin typeface="Times New Roman"/>
                <a:ea typeface="Calibri"/>
                <a:cs typeface="Times New Roman"/>
              </a:rPr>
              <a:t>Осматривает </a:t>
            </a:r>
            <a:r>
              <a:rPr lang="ru-RU" sz="2200" dirty="0">
                <a:latin typeface="Times New Roman"/>
                <a:ea typeface="Calibri"/>
                <a:cs typeface="Times New Roman"/>
              </a:rPr>
              <a:t>груди, в то время как пациент сидит в положении руки в стороны, или кладет руки на бедра.</a:t>
            </a:r>
            <a:endParaRPr lang="ru-RU" sz="2200" dirty="0">
              <a:ea typeface="Calibri"/>
              <a:cs typeface="Times New Roman"/>
            </a:endParaRPr>
          </a:p>
          <a:p>
            <a:pPr>
              <a:spcAft>
                <a:spcPts val="0"/>
              </a:spcAft>
            </a:pPr>
            <a:r>
              <a:rPr lang="ky-KG" sz="2200" dirty="0" smtClean="0">
                <a:latin typeface="Times New Roman"/>
                <a:ea typeface="Calibri"/>
                <a:cs typeface="Times New Roman"/>
              </a:rPr>
              <a:t>44. </a:t>
            </a:r>
            <a:r>
              <a:rPr lang="ru-RU" sz="2200" dirty="0" smtClean="0">
                <a:latin typeface="Times New Roman"/>
                <a:ea typeface="Calibri"/>
                <a:cs typeface="Times New Roman"/>
              </a:rPr>
              <a:t>Описывает </a:t>
            </a:r>
            <a:r>
              <a:rPr lang="ru-RU" sz="2200" dirty="0">
                <a:latin typeface="Times New Roman"/>
                <a:ea typeface="Calibri"/>
                <a:cs typeface="Times New Roman"/>
              </a:rPr>
              <a:t>размер, форму, присутствие/отсутствие контура повреждений, соски, ареолу.</a:t>
            </a:r>
            <a:endParaRPr lang="ru-RU" sz="2200" dirty="0">
              <a:ea typeface="Calibri"/>
              <a:cs typeface="Times New Roman"/>
            </a:endParaRPr>
          </a:p>
          <a:p>
            <a:pPr>
              <a:spcAft>
                <a:spcPts val="0"/>
              </a:spcAft>
            </a:pPr>
            <a:r>
              <a:rPr lang="ky-KG" sz="2200" dirty="0" smtClean="0">
                <a:latin typeface="Times New Roman"/>
                <a:ea typeface="Calibri"/>
                <a:cs typeface="Times New Roman"/>
              </a:rPr>
              <a:t>45. </a:t>
            </a:r>
            <a:r>
              <a:rPr lang="ru-RU" sz="2200" dirty="0" smtClean="0">
                <a:latin typeface="Times New Roman"/>
                <a:ea typeface="Calibri"/>
                <a:cs typeface="Times New Roman"/>
              </a:rPr>
              <a:t>Повторно </a:t>
            </a:r>
            <a:r>
              <a:rPr lang="ru-RU" sz="2200" dirty="0">
                <a:latin typeface="Times New Roman"/>
                <a:ea typeface="Calibri"/>
                <a:cs typeface="Times New Roman"/>
              </a:rPr>
              <a:t>осматривает после объяснения пациенту, как изменить положение (позицию). (Типа: руки выше или позади головы, находятся на бедрах, и/или наклоняется вперед.)</a:t>
            </a:r>
            <a:endParaRPr lang="ru-RU" sz="2200" dirty="0">
              <a:ea typeface="Calibri"/>
              <a:cs typeface="Times New Roman"/>
            </a:endParaRPr>
          </a:p>
          <a:p>
            <a:pPr>
              <a:spcAft>
                <a:spcPts val="0"/>
              </a:spcAft>
            </a:pPr>
            <a:r>
              <a:rPr lang="ky-KG" sz="2200" dirty="0" smtClean="0">
                <a:latin typeface="Times New Roman"/>
                <a:ea typeface="Calibri"/>
                <a:cs typeface="Times New Roman"/>
              </a:rPr>
              <a:t>46. </a:t>
            </a:r>
            <a:r>
              <a:rPr lang="ru-RU" sz="2200" dirty="0" smtClean="0">
                <a:latin typeface="Times New Roman"/>
                <a:ea typeface="Calibri"/>
                <a:cs typeface="Times New Roman"/>
              </a:rPr>
              <a:t>Пациент </a:t>
            </a:r>
            <a:r>
              <a:rPr lang="ru-RU" sz="2200" dirty="0">
                <a:latin typeface="Times New Roman"/>
                <a:ea typeface="Calibri"/>
                <a:cs typeface="Times New Roman"/>
              </a:rPr>
              <a:t>в положении лежа на спине. Рука под / выше головой(ы), ноги согнуты</a:t>
            </a:r>
            <a:r>
              <a:rPr lang="ru-RU" sz="2200" dirty="0" smtClean="0">
                <a:latin typeface="Times New Roman"/>
                <a:ea typeface="Calibri"/>
                <a:cs typeface="Times New Roman"/>
              </a:rPr>
              <a:t>.</a:t>
            </a:r>
            <a:endParaRPr lang="ru-RU" sz="2200" dirty="0">
              <a:ea typeface="Calibri"/>
              <a:cs typeface="Times New Roman"/>
            </a:endParaRPr>
          </a:p>
        </p:txBody>
      </p:sp>
    </p:spTree>
    <p:extLst>
      <p:ext uri="{BB962C8B-B14F-4D97-AF65-F5344CB8AC3E}">
        <p14:creationId xmlns:p14="http://schemas.microsoft.com/office/powerpoint/2010/main" val="181812616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1012954"/>
            <a:ext cx="8568952" cy="2800767"/>
          </a:xfrm>
          <a:prstGeom prst="rect">
            <a:avLst/>
          </a:prstGeom>
        </p:spPr>
        <p:txBody>
          <a:bodyPr wrap="square">
            <a:spAutoFit/>
          </a:bodyPr>
          <a:lstStyle/>
          <a:p>
            <a:pPr lvl="0"/>
            <a:r>
              <a:rPr lang="ky-KG" sz="2200" dirty="0">
                <a:solidFill>
                  <a:prstClr val="black"/>
                </a:solidFill>
                <a:latin typeface="Times New Roman"/>
                <a:ea typeface="Calibri"/>
                <a:cs typeface="Times New Roman"/>
              </a:rPr>
              <a:t>47. </a:t>
            </a:r>
            <a:r>
              <a:rPr lang="ru-RU" sz="2200" dirty="0">
                <a:solidFill>
                  <a:prstClr val="black"/>
                </a:solidFill>
                <a:latin typeface="Times New Roman"/>
                <a:ea typeface="Calibri"/>
                <a:cs typeface="Times New Roman"/>
              </a:rPr>
              <a:t>Повторно осматривает грудь в лежащем на спине положении. </a:t>
            </a:r>
          </a:p>
          <a:p>
            <a:pPr lvl="0"/>
            <a:r>
              <a:rPr lang="ky-KG" sz="2200" dirty="0">
                <a:solidFill>
                  <a:prstClr val="black"/>
                </a:solidFill>
                <a:latin typeface="Times New Roman"/>
                <a:ea typeface="Calibri"/>
                <a:cs typeface="Times New Roman"/>
              </a:rPr>
              <a:t>48. </a:t>
            </a:r>
            <a:r>
              <a:rPr lang="ru-RU" sz="2200" dirty="0">
                <a:solidFill>
                  <a:prstClr val="black"/>
                </a:solidFill>
                <a:latin typeface="Times New Roman"/>
                <a:ea typeface="Calibri"/>
                <a:cs typeface="Times New Roman"/>
              </a:rPr>
              <a:t>Пальпирует лежа на спине. Использует кончики пальцев и систематически охватывает полную грудь, соски, подмышечную область.</a:t>
            </a:r>
            <a:endParaRPr lang="ru-RU" sz="2200" dirty="0">
              <a:solidFill>
                <a:prstClr val="black"/>
              </a:solidFill>
              <a:ea typeface="Calibri"/>
              <a:cs typeface="Times New Roman"/>
            </a:endParaRPr>
          </a:p>
          <a:p>
            <a:pPr lvl="0"/>
            <a:r>
              <a:rPr lang="ky-KG" sz="2200" dirty="0">
                <a:solidFill>
                  <a:prstClr val="black"/>
                </a:solidFill>
                <a:latin typeface="Times New Roman"/>
                <a:ea typeface="Calibri"/>
                <a:cs typeface="Times New Roman"/>
              </a:rPr>
              <a:t>49. </a:t>
            </a:r>
            <a:r>
              <a:rPr lang="ru-RU" sz="2200" dirty="0">
                <a:solidFill>
                  <a:prstClr val="black"/>
                </a:solidFill>
                <a:latin typeface="Times New Roman"/>
                <a:ea typeface="Calibri"/>
                <a:cs typeface="Times New Roman"/>
              </a:rPr>
              <a:t>Проверяет	на выделения из сосков.</a:t>
            </a:r>
            <a:endParaRPr lang="ru-RU" sz="2200" dirty="0">
              <a:solidFill>
                <a:prstClr val="black"/>
              </a:solidFill>
              <a:ea typeface="Calibri"/>
              <a:cs typeface="Times New Roman"/>
            </a:endParaRPr>
          </a:p>
          <a:p>
            <a:pPr lvl="0"/>
            <a:r>
              <a:rPr lang="ky-KG" sz="2200" dirty="0">
                <a:solidFill>
                  <a:prstClr val="black"/>
                </a:solidFill>
                <a:latin typeface="Times New Roman"/>
                <a:ea typeface="Calibri"/>
                <a:cs typeface="Times New Roman"/>
              </a:rPr>
              <a:t>50. </a:t>
            </a:r>
            <a:r>
              <a:rPr lang="ru-RU" sz="2200" dirty="0">
                <a:solidFill>
                  <a:prstClr val="black"/>
                </a:solidFill>
                <a:latin typeface="Times New Roman"/>
                <a:ea typeface="Calibri"/>
                <a:cs typeface="Times New Roman"/>
              </a:rPr>
              <a:t>Поддерживает профессиональное поведение во время экзамена. Обеспечивает терпеливый комфорт, достоинство, объясняет обследование.</a:t>
            </a:r>
            <a:endParaRPr lang="ru-RU" sz="2200" dirty="0">
              <a:solidFill>
                <a:prstClr val="black"/>
              </a:solidFill>
              <a:ea typeface="Calibri"/>
              <a:cs typeface="Times New Roman"/>
            </a:endParaRPr>
          </a:p>
        </p:txBody>
      </p:sp>
    </p:spTree>
    <p:extLst>
      <p:ext uri="{BB962C8B-B14F-4D97-AF65-F5344CB8AC3E}">
        <p14:creationId xmlns:p14="http://schemas.microsoft.com/office/powerpoint/2010/main" val="24502853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548680"/>
            <a:ext cx="8640959" cy="5518434"/>
          </a:xfrm>
          <a:prstGeom prst="rect">
            <a:avLst/>
          </a:prstGeom>
        </p:spPr>
        <p:txBody>
          <a:bodyPr wrap="square">
            <a:spAutoFit/>
          </a:bodyPr>
          <a:lstStyle/>
          <a:p>
            <a:pPr algn="ctr">
              <a:lnSpc>
                <a:spcPct val="115000"/>
              </a:lnSpc>
              <a:spcAft>
                <a:spcPts val="0"/>
              </a:spcAft>
            </a:pPr>
            <a:r>
              <a:rPr lang="ru-RU" sz="2200" b="1" i="1" dirty="0">
                <a:latin typeface="Times New Roman"/>
                <a:ea typeface="Calibri"/>
                <a:cs typeface="Times New Roman"/>
              </a:rPr>
              <a:t>СЕРДЕЧНО </a:t>
            </a:r>
            <a:r>
              <a:rPr lang="ru-RU" sz="2200" b="1" i="1" dirty="0" smtClean="0">
                <a:latin typeface="Times New Roman"/>
                <a:ea typeface="Calibri"/>
                <a:cs typeface="Times New Roman"/>
              </a:rPr>
              <a:t>СОСУДИСТАЯ СИСТЕМА</a:t>
            </a:r>
            <a:endParaRPr lang="ru-RU" sz="2200" dirty="0">
              <a:ea typeface="Calibri"/>
              <a:cs typeface="Times New Roman"/>
            </a:endParaRPr>
          </a:p>
          <a:p>
            <a:pPr algn="ctr">
              <a:lnSpc>
                <a:spcPct val="115000"/>
              </a:lnSpc>
              <a:spcAft>
                <a:spcPts val="0"/>
              </a:spcAft>
            </a:pPr>
            <a:r>
              <a:rPr lang="ru-RU" sz="2200" b="1" i="1" dirty="0">
                <a:latin typeface="Times New Roman"/>
                <a:ea typeface="Calibri"/>
                <a:cs typeface="Times New Roman"/>
              </a:rPr>
              <a:t>СТАНЦИЯ 6</a:t>
            </a:r>
            <a:endParaRPr lang="ru-RU" sz="2200" dirty="0">
              <a:ea typeface="Calibri"/>
              <a:cs typeface="Times New Roman"/>
            </a:endParaRPr>
          </a:p>
          <a:p>
            <a:pPr>
              <a:lnSpc>
                <a:spcPct val="115000"/>
              </a:lnSpc>
              <a:spcAft>
                <a:spcPts val="0"/>
              </a:spcAft>
            </a:pPr>
            <a:r>
              <a:rPr lang="ky-KG" sz="2200" dirty="0">
                <a:latin typeface="Times New Roman"/>
                <a:ea typeface="Calibri"/>
                <a:cs typeface="Times New Roman"/>
              </a:rPr>
              <a:t> </a:t>
            </a:r>
            <a:endParaRPr lang="ru-RU" sz="2200" dirty="0">
              <a:ea typeface="Calibri"/>
              <a:cs typeface="Times New Roman"/>
            </a:endParaRPr>
          </a:p>
          <a:p>
            <a:pPr>
              <a:lnSpc>
                <a:spcPct val="115000"/>
              </a:lnSpc>
              <a:spcAft>
                <a:spcPts val="0"/>
              </a:spcAft>
            </a:pPr>
            <a:r>
              <a:rPr lang="ru-RU" sz="2200" b="1" dirty="0">
                <a:latin typeface="Times New Roman"/>
                <a:ea typeface="Calibri"/>
                <a:cs typeface="Times New Roman"/>
              </a:rPr>
              <a:t>ИНСТРУКЦИЯ СТУДЕНТУ:</a:t>
            </a:r>
            <a:endParaRPr lang="ru-RU" sz="2200" dirty="0">
              <a:ea typeface="Calibri"/>
              <a:cs typeface="Times New Roman"/>
            </a:endParaRPr>
          </a:p>
          <a:p>
            <a:pPr>
              <a:lnSpc>
                <a:spcPct val="115000"/>
              </a:lnSpc>
              <a:spcAft>
                <a:spcPts val="0"/>
              </a:spcAft>
            </a:pPr>
            <a:r>
              <a:rPr lang="ky-KG" sz="2200" dirty="0">
                <a:latin typeface="Times New Roman"/>
                <a:ea typeface="Calibri"/>
                <a:cs typeface="Times New Roman"/>
              </a:rPr>
              <a:t>1. Продемонстрируйте надлежащую пальпацию верхушке сердца, и опишите то, что </a:t>
            </a:r>
            <a:r>
              <a:rPr lang="ru-RU" sz="2200" dirty="0">
                <a:latin typeface="Times New Roman"/>
                <a:ea typeface="Calibri"/>
                <a:cs typeface="Times New Roman"/>
              </a:rPr>
              <a:t>Вы чувствуете.</a:t>
            </a:r>
            <a:endParaRPr lang="ru-RU" sz="2200" dirty="0">
              <a:ea typeface="Calibri"/>
              <a:cs typeface="Times New Roman"/>
            </a:endParaRPr>
          </a:p>
          <a:p>
            <a:pPr>
              <a:lnSpc>
                <a:spcPct val="115000"/>
              </a:lnSpc>
              <a:spcAft>
                <a:spcPts val="0"/>
              </a:spcAft>
            </a:pPr>
            <a:r>
              <a:rPr lang="ky-KG" sz="2200" dirty="0">
                <a:latin typeface="Times New Roman"/>
                <a:ea typeface="Calibri"/>
                <a:cs typeface="Times New Roman"/>
              </a:rPr>
              <a:t>2. </a:t>
            </a:r>
            <a:r>
              <a:rPr lang="ru-RU" sz="2200" dirty="0">
                <a:latin typeface="Times New Roman"/>
                <a:ea typeface="Calibri"/>
                <a:cs typeface="Times New Roman"/>
              </a:rPr>
              <a:t>Выполните обычную нормальную аускультацию сердца в положении лежа на спине только и в местах выслушивания клапанов сердца.</a:t>
            </a:r>
            <a:endParaRPr lang="ru-RU" sz="2200" dirty="0">
              <a:ea typeface="Calibri"/>
              <a:cs typeface="Times New Roman"/>
            </a:endParaRPr>
          </a:p>
          <a:p>
            <a:pPr>
              <a:lnSpc>
                <a:spcPct val="115000"/>
              </a:lnSpc>
              <a:spcAft>
                <a:spcPts val="0"/>
              </a:spcAft>
            </a:pPr>
            <a:r>
              <a:rPr lang="ky-KG" sz="2200" dirty="0">
                <a:latin typeface="Times New Roman"/>
                <a:ea typeface="Calibri"/>
                <a:cs typeface="Times New Roman"/>
              </a:rPr>
              <a:t>3. </a:t>
            </a:r>
            <a:r>
              <a:rPr lang="ru-RU" sz="2200" dirty="0">
                <a:latin typeface="Times New Roman"/>
                <a:ea typeface="Calibri"/>
                <a:cs typeface="Times New Roman"/>
              </a:rPr>
              <a:t>Назовите три (из возможных 7 или 8) характеристик шума, которые должны быть включены при описании шума.</a:t>
            </a:r>
            <a:endParaRPr lang="ru-RU" sz="2200" dirty="0">
              <a:ea typeface="Calibri"/>
              <a:cs typeface="Times New Roman"/>
            </a:endParaRPr>
          </a:p>
          <a:p>
            <a:pPr>
              <a:lnSpc>
                <a:spcPct val="115000"/>
              </a:lnSpc>
              <a:spcAft>
                <a:spcPts val="0"/>
              </a:spcAft>
            </a:pPr>
            <a:r>
              <a:rPr lang="ky-KG" sz="2200" dirty="0">
                <a:latin typeface="Times New Roman"/>
                <a:ea typeface="Calibri"/>
                <a:cs typeface="Times New Roman"/>
              </a:rPr>
              <a:t>4. </a:t>
            </a:r>
            <a:r>
              <a:rPr lang="ru-RU" sz="2200" dirty="0">
                <a:latin typeface="Times New Roman"/>
                <a:ea typeface="Calibri"/>
                <a:cs typeface="Times New Roman"/>
              </a:rPr>
              <a:t>Проверьте пациента для возможного расширения </a:t>
            </a:r>
            <a:r>
              <a:rPr lang="ru-RU" sz="2200" dirty="0" err="1">
                <a:latin typeface="Times New Roman"/>
                <a:ea typeface="Calibri"/>
                <a:cs typeface="Times New Roman"/>
              </a:rPr>
              <a:t>югулярных</a:t>
            </a:r>
            <a:r>
              <a:rPr lang="ru-RU" sz="2200" dirty="0">
                <a:latin typeface="Times New Roman"/>
                <a:ea typeface="Calibri"/>
                <a:cs typeface="Times New Roman"/>
              </a:rPr>
              <a:t> вен JVD, и ОПИШИТЕ то, что Вы делаете преподавателю.</a:t>
            </a:r>
            <a:endParaRPr lang="ru-RU" sz="2200" dirty="0">
              <a:ea typeface="Calibri"/>
              <a:cs typeface="Times New Roman"/>
            </a:endParaRPr>
          </a:p>
          <a:p>
            <a:pPr>
              <a:lnSpc>
                <a:spcPct val="115000"/>
              </a:lnSpc>
              <a:spcAft>
                <a:spcPts val="0"/>
              </a:spcAft>
            </a:pPr>
            <a:r>
              <a:rPr lang="ky-KG" sz="2200" dirty="0">
                <a:latin typeface="Times New Roman"/>
                <a:ea typeface="Calibri"/>
                <a:cs typeface="Times New Roman"/>
              </a:rPr>
              <a:t> </a:t>
            </a:r>
            <a:endParaRPr lang="ru-RU" sz="2200" dirty="0">
              <a:ea typeface="Calibri"/>
              <a:cs typeface="Times New Roman"/>
            </a:endParaRPr>
          </a:p>
        </p:txBody>
      </p:sp>
    </p:spTree>
    <p:extLst>
      <p:ext uri="{BB962C8B-B14F-4D97-AF65-F5344CB8AC3E}">
        <p14:creationId xmlns:p14="http://schemas.microsoft.com/office/powerpoint/2010/main" val="52812387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0008" y="0"/>
            <a:ext cx="8928992" cy="6491008"/>
          </a:xfrm>
          <a:prstGeom prst="rect">
            <a:avLst/>
          </a:prstGeom>
        </p:spPr>
        <p:txBody>
          <a:bodyPr wrap="square">
            <a:spAutoFit/>
          </a:bodyPr>
          <a:lstStyle/>
          <a:p>
            <a:pPr algn="ctr">
              <a:lnSpc>
                <a:spcPct val="115000"/>
              </a:lnSpc>
              <a:spcAft>
                <a:spcPts val="0"/>
              </a:spcAft>
            </a:pPr>
            <a:r>
              <a:rPr lang="ru-RU" sz="2200" b="1" i="1" dirty="0">
                <a:latin typeface="Times New Roman"/>
                <a:ea typeface="Calibri"/>
                <a:cs typeface="Times New Roman"/>
              </a:rPr>
              <a:t>ПСИХИАТРИЯ</a:t>
            </a:r>
            <a:r>
              <a:rPr lang="ky-KG" sz="2200" b="1" i="1" dirty="0">
                <a:latin typeface="Times New Roman"/>
                <a:ea typeface="Calibri"/>
                <a:cs typeface="Times New Roman"/>
              </a:rPr>
              <a:t> и </a:t>
            </a:r>
            <a:r>
              <a:rPr lang="ru-RU" sz="2200" b="1" i="1" dirty="0">
                <a:latin typeface="Times New Roman"/>
                <a:ea typeface="Calibri"/>
                <a:cs typeface="Times New Roman"/>
              </a:rPr>
              <a:t>УМСТВЕНН</a:t>
            </a:r>
            <a:r>
              <a:rPr lang="ky-KG" sz="2200" b="1" i="1" dirty="0">
                <a:latin typeface="Times New Roman"/>
                <a:ea typeface="Calibri"/>
                <a:cs typeface="Times New Roman"/>
              </a:rPr>
              <a:t>ЫЙ СТАТУС</a:t>
            </a:r>
            <a:endParaRPr lang="ru-RU" sz="2200" dirty="0">
              <a:ea typeface="Calibri"/>
              <a:cs typeface="Times New Roman"/>
            </a:endParaRPr>
          </a:p>
          <a:p>
            <a:pPr algn="ctr">
              <a:lnSpc>
                <a:spcPct val="115000"/>
              </a:lnSpc>
              <a:spcAft>
                <a:spcPts val="0"/>
              </a:spcAft>
            </a:pPr>
            <a:r>
              <a:rPr lang="ru-RU" sz="2200" b="1" i="1" dirty="0">
                <a:latin typeface="Times New Roman"/>
                <a:ea typeface="Calibri"/>
                <a:cs typeface="Times New Roman"/>
              </a:rPr>
              <a:t>СТАНЦИЯ 7</a:t>
            </a:r>
            <a:endParaRPr lang="ru-RU" sz="2200" dirty="0">
              <a:ea typeface="Calibri"/>
              <a:cs typeface="Times New Roman"/>
            </a:endParaRPr>
          </a:p>
          <a:p>
            <a:pPr>
              <a:lnSpc>
                <a:spcPct val="115000"/>
              </a:lnSpc>
              <a:spcAft>
                <a:spcPts val="0"/>
              </a:spcAft>
            </a:pPr>
            <a:r>
              <a:rPr lang="ru-RU" sz="2200" dirty="0">
                <a:latin typeface="Times New Roman"/>
                <a:ea typeface="Calibri"/>
                <a:cs typeface="Times New Roman"/>
              </a:rPr>
              <a:t> </a:t>
            </a:r>
            <a:endParaRPr lang="ru-RU" sz="2200" dirty="0">
              <a:ea typeface="Calibri"/>
              <a:cs typeface="Times New Roman"/>
            </a:endParaRPr>
          </a:p>
          <a:p>
            <a:pPr>
              <a:lnSpc>
                <a:spcPct val="115000"/>
              </a:lnSpc>
              <a:spcAft>
                <a:spcPts val="0"/>
              </a:spcAft>
            </a:pPr>
            <a:r>
              <a:rPr lang="ru-RU" sz="2200" b="1" dirty="0">
                <a:latin typeface="Times New Roman"/>
                <a:ea typeface="Calibri"/>
                <a:cs typeface="Times New Roman"/>
              </a:rPr>
              <a:t>СТУДЕНЧЕСКИЕ ИНСТРУКЦИИ:</a:t>
            </a:r>
            <a:r>
              <a:rPr lang="ru-RU" sz="2200" dirty="0">
                <a:latin typeface="Times New Roman"/>
                <a:ea typeface="Calibri"/>
                <a:cs typeface="Times New Roman"/>
              </a:rPr>
              <a:t> Вы должны выполнить часть экспертизы умственного статуса на этом пациенте, и спросить несколько вопросов.</a:t>
            </a:r>
            <a:endParaRPr lang="ru-RU" sz="2200" dirty="0">
              <a:ea typeface="Calibri"/>
              <a:cs typeface="Times New Roman"/>
            </a:endParaRPr>
          </a:p>
          <a:p>
            <a:pPr>
              <a:spcAft>
                <a:spcPts val="0"/>
              </a:spcAft>
            </a:pPr>
            <a:r>
              <a:rPr lang="ru-RU" sz="2200" dirty="0">
                <a:latin typeface="Times New Roman"/>
                <a:ea typeface="Calibri"/>
                <a:cs typeface="Times New Roman"/>
              </a:rPr>
              <a:t>1. Представьте обследование умственного статуса, и кратко установите</a:t>
            </a:r>
            <a:endParaRPr lang="ru-RU" sz="2200" dirty="0">
              <a:ea typeface="Calibri"/>
              <a:cs typeface="Times New Roman"/>
            </a:endParaRPr>
          </a:p>
          <a:p>
            <a:pPr>
              <a:spcAft>
                <a:spcPts val="0"/>
              </a:spcAft>
            </a:pPr>
            <a:r>
              <a:rPr lang="ru-RU" sz="2200" dirty="0">
                <a:latin typeface="Times New Roman"/>
                <a:ea typeface="Calibri"/>
                <a:cs typeface="Times New Roman"/>
              </a:rPr>
              <a:t>связь с пациентом.</a:t>
            </a:r>
            <a:endParaRPr lang="ru-RU" sz="2200" dirty="0">
              <a:ea typeface="Calibri"/>
              <a:cs typeface="Times New Roman"/>
            </a:endParaRPr>
          </a:p>
          <a:p>
            <a:pPr>
              <a:spcAft>
                <a:spcPts val="0"/>
              </a:spcAft>
            </a:pPr>
            <a:r>
              <a:rPr lang="ru-RU" sz="2200" dirty="0">
                <a:latin typeface="Times New Roman"/>
                <a:ea typeface="Calibri"/>
                <a:cs typeface="Times New Roman"/>
              </a:rPr>
              <a:t>2.</a:t>
            </a:r>
            <a:r>
              <a:rPr lang="ky-KG" sz="2200" dirty="0">
                <a:latin typeface="Times New Roman"/>
                <a:ea typeface="Calibri"/>
                <a:cs typeface="Times New Roman"/>
              </a:rPr>
              <a:t>О</a:t>
            </a:r>
            <a:r>
              <a:rPr lang="ru-RU" sz="2200" dirty="0">
                <a:latin typeface="Times New Roman"/>
                <a:ea typeface="Calibri"/>
                <a:cs typeface="Times New Roman"/>
              </a:rPr>
              <a:t>цените следующие области умственного статуса: а. Ориентация б.</a:t>
            </a:r>
            <a:endParaRPr lang="ru-RU" sz="2200" dirty="0">
              <a:ea typeface="Calibri"/>
              <a:cs typeface="Times New Roman"/>
            </a:endParaRPr>
          </a:p>
          <a:p>
            <a:pPr>
              <a:spcAft>
                <a:spcPts val="0"/>
              </a:spcAft>
            </a:pPr>
            <a:r>
              <a:rPr lang="ru-RU" sz="2200" dirty="0">
                <a:latin typeface="Times New Roman"/>
                <a:ea typeface="Calibri"/>
                <a:cs typeface="Times New Roman"/>
              </a:rPr>
              <a:t>Внимание и вычисление в. Язык (проведите только одно из испытаний языка).</a:t>
            </a:r>
            <a:endParaRPr lang="ru-RU" sz="2200" dirty="0">
              <a:ea typeface="Calibri"/>
              <a:cs typeface="Times New Roman"/>
            </a:endParaRPr>
          </a:p>
          <a:p>
            <a:pPr>
              <a:spcAft>
                <a:spcPts val="0"/>
              </a:spcAft>
            </a:pPr>
            <a:r>
              <a:rPr lang="ru-RU" sz="2200" dirty="0">
                <a:latin typeface="Times New Roman"/>
                <a:ea typeface="Calibri"/>
                <a:cs typeface="Times New Roman"/>
              </a:rPr>
              <a:t>3. Пациент практически очень здоров, но грустит, унылый и угнетен. Задайте пациенту три вопроса, которые могут помочь диагностировать депрессию (или эндогенную депрессию, или большую депрессию).</a:t>
            </a:r>
            <a:endParaRPr lang="ru-RU" sz="2200" dirty="0">
              <a:ea typeface="Calibri"/>
              <a:cs typeface="Times New Roman"/>
            </a:endParaRPr>
          </a:p>
          <a:p>
            <a:pPr>
              <a:spcAft>
                <a:spcPts val="0"/>
              </a:spcAft>
            </a:pPr>
            <a:r>
              <a:rPr lang="ru-RU" sz="2200" dirty="0">
                <a:latin typeface="Times New Roman"/>
                <a:ea typeface="Calibri"/>
                <a:cs typeface="Times New Roman"/>
              </a:rPr>
              <a:t>4. Закончите обследование с дальнейшим фокусированием на рапорте, т.е. связи с пациентом.</a:t>
            </a:r>
            <a:endParaRPr lang="ru-RU" sz="2200" dirty="0">
              <a:ea typeface="Calibri"/>
              <a:cs typeface="Times New Roman"/>
            </a:endParaRPr>
          </a:p>
          <a:p>
            <a:pPr>
              <a:spcAft>
                <a:spcPts val="0"/>
              </a:spcAft>
            </a:pPr>
            <a:r>
              <a:rPr lang="ky-KG" sz="2200" dirty="0">
                <a:latin typeface="Times New Roman"/>
                <a:ea typeface="Calibri"/>
                <a:cs typeface="Times New Roman"/>
              </a:rPr>
              <a:t>5. </a:t>
            </a:r>
            <a:r>
              <a:rPr lang="ru-RU" sz="2200" dirty="0">
                <a:latin typeface="Times New Roman"/>
                <a:ea typeface="Calibri"/>
                <a:cs typeface="Times New Roman"/>
              </a:rPr>
              <a:t> Назовите два состояния, которые могут иметь низкий балл при </a:t>
            </a:r>
            <a:r>
              <a:rPr lang="ru-RU" sz="2200" dirty="0" err="1">
                <a:latin typeface="Times New Roman"/>
                <a:ea typeface="Calibri"/>
                <a:cs typeface="Times New Roman"/>
              </a:rPr>
              <a:t>уктурированном</a:t>
            </a:r>
            <a:r>
              <a:rPr lang="ru-RU" sz="2200" dirty="0">
                <a:latin typeface="Times New Roman"/>
                <a:ea typeface="Calibri"/>
                <a:cs typeface="Times New Roman"/>
              </a:rPr>
              <a:t> Мини-гесте умственного статуса по </a:t>
            </a:r>
            <a:r>
              <a:rPr lang="ru-RU" sz="2200" dirty="0" err="1">
                <a:latin typeface="Times New Roman"/>
                <a:ea typeface="Calibri"/>
                <a:cs typeface="Times New Roman"/>
              </a:rPr>
              <a:t>Фольштейну</a:t>
            </a:r>
            <a:r>
              <a:rPr lang="ru-RU" sz="2200" dirty="0">
                <a:latin typeface="Times New Roman"/>
                <a:ea typeface="Calibri"/>
                <a:cs typeface="Times New Roman"/>
              </a:rPr>
              <a:t>.</a:t>
            </a:r>
            <a:endParaRPr lang="ru-RU" sz="2200" dirty="0">
              <a:ea typeface="Calibri"/>
              <a:cs typeface="Times New Roman"/>
            </a:endParaRPr>
          </a:p>
        </p:txBody>
      </p:sp>
    </p:spTree>
    <p:extLst>
      <p:ext uri="{BB962C8B-B14F-4D97-AF65-F5344CB8AC3E}">
        <p14:creationId xmlns:p14="http://schemas.microsoft.com/office/powerpoint/2010/main" val="410348366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232387"/>
            <a:ext cx="8712967" cy="6686446"/>
          </a:xfrm>
          <a:prstGeom prst="rect">
            <a:avLst/>
          </a:prstGeom>
        </p:spPr>
        <p:txBody>
          <a:bodyPr wrap="square">
            <a:spAutoFit/>
          </a:bodyPr>
          <a:lstStyle/>
          <a:p>
            <a:pPr algn="ctr">
              <a:lnSpc>
                <a:spcPct val="115000"/>
              </a:lnSpc>
              <a:spcAft>
                <a:spcPts val="0"/>
              </a:spcAft>
            </a:pPr>
            <a:r>
              <a:rPr lang="ru-RU" sz="2200" b="1" i="1" dirty="0" smtClean="0">
                <a:latin typeface="Times New Roman"/>
                <a:ea typeface="Calibri"/>
                <a:cs typeface="Times New Roman"/>
              </a:rPr>
              <a:t>ИССЛЕДОВАНИЕ ЛЕГКИХ</a:t>
            </a:r>
            <a:endParaRPr lang="ru-RU" sz="2200" dirty="0">
              <a:ea typeface="Calibri"/>
              <a:cs typeface="Times New Roman"/>
            </a:endParaRPr>
          </a:p>
          <a:p>
            <a:pPr algn="ctr">
              <a:lnSpc>
                <a:spcPct val="115000"/>
              </a:lnSpc>
              <a:spcAft>
                <a:spcPts val="0"/>
              </a:spcAft>
            </a:pPr>
            <a:r>
              <a:rPr lang="ru-RU" sz="2200" b="1" i="1" dirty="0">
                <a:latin typeface="Times New Roman"/>
                <a:ea typeface="Calibri"/>
                <a:cs typeface="Times New Roman"/>
              </a:rPr>
              <a:t> СТАНЦИЯ </a:t>
            </a:r>
            <a:r>
              <a:rPr lang="ky-KG" sz="2200" b="1" i="1" dirty="0">
                <a:latin typeface="Times New Roman"/>
                <a:ea typeface="Calibri"/>
                <a:cs typeface="Times New Roman"/>
              </a:rPr>
              <a:t>8</a:t>
            </a:r>
            <a:endParaRPr lang="ru-RU" sz="2200" dirty="0">
              <a:ea typeface="Calibri"/>
              <a:cs typeface="Times New Roman"/>
            </a:endParaRPr>
          </a:p>
          <a:p>
            <a:pPr>
              <a:lnSpc>
                <a:spcPct val="115000"/>
              </a:lnSpc>
              <a:spcAft>
                <a:spcPts val="0"/>
              </a:spcAft>
            </a:pPr>
            <a:r>
              <a:rPr lang="ky-KG" sz="2200" b="1" i="1" dirty="0">
                <a:latin typeface="Times New Roman"/>
                <a:ea typeface="Calibri"/>
                <a:cs typeface="Times New Roman"/>
              </a:rPr>
              <a:t> </a:t>
            </a:r>
            <a:endParaRPr lang="ru-RU" sz="2200" dirty="0">
              <a:ea typeface="Calibri"/>
              <a:cs typeface="Times New Roman"/>
            </a:endParaRPr>
          </a:p>
          <a:p>
            <a:pPr>
              <a:lnSpc>
                <a:spcPct val="115000"/>
              </a:lnSpc>
              <a:spcAft>
                <a:spcPts val="0"/>
              </a:spcAft>
            </a:pPr>
            <a:r>
              <a:rPr lang="ru-RU" sz="2200" b="1" dirty="0">
                <a:latin typeface="Times New Roman"/>
                <a:ea typeface="Calibri"/>
                <a:cs typeface="Times New Roman"/>
              </a:rPr>
              <a:t>ИНСТРУКЦИИ </a:t>
            </a:r>
            <a:r>
              <a:rPr lang="ru-RU" sz="2200" b="1" dirty="0" smtClean="0">
                <a:latin typeface="Times New Roman"/>
                <a:ea typeface="Calibri"/>
                <a:cs typeface="Times New Roman"/>
              </a:rPr>
              <a:t>СТУДЕНТУ</a:t>
            </a:r>
            <a:r>
              <a:rPr lang="ru-RU" sz="2200" dirty="0" smtClean="0">
                <a:latin typeface="Times New Roman"/>
                <a:ea typeface="Calibri"/>
                <a:cs typeface="Times New Roman"/>
              </a:rPr>
              <a:t>.</a:t>
            </a:r>
          </a:p>
          <a:p>
            <a:pPr>
              <a:lnSpc>
                <a:spcPct val="115000"/>
              </a:lnSpc>
              <a:spcAft>
                <a:spcPts val="0"/>
              </a:spcAft>
            </a:pPr>
            <a:r>
              <a:rPr lang="ru-RU" sz="2200" dirty="0" smtClean="0">
                <a:latin typeface="Times New Roman"/>
                <a:ea typeface="Calibri"/>
                <a:cs typeface="Times New Roman"/>
              </a:rPr>
              <a:t> </a:t>
            </a:r>
            <a:r>
              <a:rPr lang="ru-RU" sz="2200" dirty="0">
                <a:latin typeface="Times New Roman"/>
                <a:ea typeface="Calibri"/>
                <a:cs typeface="Times New Roman"/>
              </a:rPr>
              <a:t>Демонстрируйте обследование легких, включая:</a:t>
            </a:r>
            <a:endParaRPr lang="ru-RU" sz="2200" dirty="0">
              <a:ea typeface="Calibri"/>
              <a:cs typeface="Times New Roman"/>
            </a:endParaRPr>
          </a:p>
          <a:p>
            <a:pPr marL="342900" lvl="0" indent="-342900">
              <a:lnSpc>
                <a:spcPct val="115000"/>
              </a:lnSpc>
              <a:spcAft>
                <a:spcPts val="0"/>
              </a:spcAft>
              <a:buFont typeface="+mj-lt"/>
              <a:buAutoNum type="arabicPeriod"/>
            </a:pPr>
            <a:r>
              <a:rPr lang="ru-RU" sz="2200" dirty="0">
                <a:latin typeface="Times New Roman"/>
                <a:ea typeface="Calibri"/>
                <a:cs typeface="Times New Roman"/>
              </a:rPr>
              <a:t>Обследование - ригидность, эластичность грудной клетки - Демонстрирует надлежащий метод, используемый для оценки.</a:t>
            </a:r>
            <a:endParaRPr lang="ru-RU" sz="2200" dirty="0">
              <a:ea typeface="Calibri"/>
              <a:cs typeface="Times New Roman"/>
            </a:endParaRPr>
          </a:p>
          <a:p>
            <a:pPr marL="342900" lvl="0" indent="-342900">
              <a:lnSpc>
                <a:spcPct val="115000"/>
              </a:lnSpc>
              <a:spcAft>
                <a:spcPts val="0"/>
              </a:spcAft>
              <a:buFont typeface="+mj-lt"/>
              <a:buAutoNum type="arabicPeriod"/>
            </a:pPr>
            <a:r>
              <a:rPr lang="ru-RU" sz="2200" dirty="0">
                <a:latin typeface="Times New Roman"/>
                <a:ea typeface="Calibri"/>
                <a:cs typeface="Times New Roman"/>
              </a:rPr>
              <a:t>Пальпация	- Голосовое дрожание - Демонстрирует, как, Вы оцениваете это.</a:t>
            </a:r>
            <a:endParaRPr lang="ru-RU" sz="2200" dirty="0">
              <a:ea typeface="Calibri"/>
              <a:cs typeface="Times New Roman"/>
            </a:endParaRPr>
          </a:p>
          <a:p>
            <a:pPr marL="342900" lvl="0" indent="-342900">
              <a:lnSpc>
                <a:spcPct val="115000"/>
              </a:lnSpc>
              <a:spcAft>
                <a:spcPts val="0"/>
              </a:spcAft>
              <a:buFont typeface="+mj-lt"/>
              <a:buAutoNum type="arabicPeriod"/>
            </a:pPr>
            <a:r>
              <a:rPr lang="ru-RU" sz="2200" dirty="0">
                <a:latin typeface="Times New Roman"/>
                <a:ea typeface="Calibri"/>
                <a:cs typeface="Times New Roman"/>
              </a:rPr>
              <a:t>Перкуссия - Демонстрирует перкуссию грудной клетки сзади.</a:t>
            </a:r>
            <a:endParaRPr lang="ru-RU" sz="2200" dirty="0">
              <a:ea typeface="Calibri"/>
              <a:cs typeface="Times New Roman"/>
            </a:endParaRPr>
          </a:p>
          <a:p>
            <a:pPr marL="342900" lvl="0" indent="-342900">
              <a:lnSpc>
                <a:spcPct val="115000"/>
              </a:lnSpc>
              <a:spcAft>
                <a:spcPts val="0"/>
              </a:spcAft>
              <a:buFont typeface="+mj-lt"/>
              <a:buAutoNum type="arabicPeriod"/>
            </a:pPr>
            <a:r>
              <a:rPr lang="ru-RU" sz="2200" dirty="0">
                <a:latin typeface="Times New Roman"/>
                <a:ea typeface="Calibri"/>
                <a:cs typeface="Times New Roman"/>
              </a:rPr>
              <a:t>Аускультация - Демонстрирует выслушивание грудной клетки.</a:t>
            </a:r>
            <a:endParaRPr lang="ru-RU" sz="2200" dirty="0">
              <a:ea typeface="Calibri"/>
              <a:cs typeface="Times New Roman"/>
            </a:endParaRPr>
          </a:p>
          <a:p>
            <a:pPr marL="342900" lvl="0" indent="-342900">
              <a:lnSpc>
                <a:spcPct val="115000"/>
              </a:lnSpc>
              <a:spcAft>
                <a:spcPts val="0"/>
              </a:spcAft>
              <a:buFont typeface="+mj-lt"/>
              <a:buAutoNum type="arabicPeriod"/>
            </a:pPr>
            <a:r>
              <a:rPr lang="ru-RU" sz="2200" dirty="0">
                <a:latin typeface="Times New Roman"/>
                <a:ea typeface="Calibri"/>
                <a:cs typeface="Times New Roman"/>
              </a:rPr>
              <a:t>Астма - Если бы этот пациент имел астму, какие три возможные патологические данные Вы бы обнаружили при </a:t>
            </a:r>
            <a:r>
              <a:rPr lang="ru-RU" sz="2200" dirty="0" err="1">
                <a:latin typeface="Times New Roman"/>
                <a:ea typeface="Calibri"/>
                <a:cs typeface="Times New Roman"/>
              </a:rPr>
              <a:t>физикальном</a:t>
            </a:r>
            <a:r>
              <a:rPr lang="ru-RU" sz="2200" dirty="0">
                <a:latin typeface="Times New Roman"/>
                <a:ea typeface="Calibri"/>
                <a:cs typeface="Times New Roman"/>
              </a:rPr>
              <a:t> обследовании легких? (Назовите три признака этого случая)</a:t>
            </a:r>
            <a:endParaRPr lang="ru-RU" sz="2200" dirty="0">
              <a:ea typeface="Calibri"/>
              <a:cs typeface="Times New Roman"/>
            </a:endParaRPr>
          </a:p>
          <a:p>
            <a:pPr marL="342900" lvl="0" indent="-342900">
              <a:lnSpc>
                <a:spcPct val="115000"/>
              </a:lnSpc>
              <a:spcAft>
                <a:spcPts val="0"/>
              </a:spcAft>
              <a:buFont typeface="+mj-lt"/>
              <a:buAutoNum type="arabicPeriod"/>
            </a:pPr>
            <a:r>
              <a:rPr lang="ru-RU" sz="2200" dirty="0">
                <a:latin typeface="Times New Roman"/>
                <a:ea typeface="Calibri"/>
                <a:cs typeface="Times New Roman"/>
              </a:rPr>
              <a:t>Если бы у пациента была крепитация в легких с обеих сторон в нижних отделах, какой бы был наиболее вероятный диагноз?</a:t>
            </a:r>
            <a:endParaRPr lang="ru-RU" sz="2200" dirty="0">
              <a:ea typeface="Calibri"/>
              <a:cs typeface="Times New Roman"/>
            </a:endParaRPr>
          </a:p>
          <a:p>
            <a:pPr>
              <a:lnSpc>
                <a:spcPct val="115000"/>
              </a:lnSpc>
              <a:spcAft>
                <a:spcPts val="0"/>
              </a:spcAft>
            </a:pPr>
            <a:r>
              <a:rPr lang="ru-RU" sz="2200" dirty="0">
                <a:latin typeface="Times New Roman"/>
                <a:ea typeface="Calibri"/>
                <a:cs typeface="Times New Roman"/>
              </a:rPr>
              <a:t> </a:t>
            </a:r>
            <a:endParaRPr lang="ru-RU" sz="2200" dirty="0">
              <a:ea typeface="Calibri"/>
              <a:cs typeface="Times New Roman"/>
            </a:endParaRPr>
          </a:p>
        </p:txBody>
      </p:sp>
    </p:spTree>
    <p:extLst>
      <p:ext uri="{BB962C8B-B14F-4D97-AF65-F5344CB8AC3E}">
        <p14:creationId xmlns:p14="http://schemas.microsoft.com/office/powerpoint/2010/main" val="272552307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260648"/>
            <a:ext cx="8712968" cy="5241435"/>
          </a:xfrm>
          <a:prstGeom prst="rect">
            <a:avLst/>
          </a:prstGeom>
        </p:spPr>
        <p:txBody>
          <a:bodyPr wrap="square">
            <a:spAutoFit/>
          </a:bodyPr>
          <a:lstStyle/>
          <a:p>
            <a:pPr>
              <a:lnSpc>
                <a:spcPct val="115000"/>
              </a:lnSpc>
              <a:spcAft>
                <a:spcPts val="0"/>
              </a:spcAft>
            </a:pPr>
            <a:endParaRPr lang="ru-RU" sz="2200" b="1" dirty="0" smtClean="0">
              <a:latin typeface="Times New Roman"/>
              <a:ea typeface="Calibri"/>
              <a:cs typeface="Times New Roman"/>
            </a:endParaRPr>
          </a:p>
          <a:p>
            <a:pPr algn="ctr">
              <a:lnSpc>
                <a:spcPct val="115000"/>
              </a:lnSpc>
              <a:spcAft>
                <a:spcPts val="0"/>
              </a:spcAft>
            </a:pPr>
            <a:r>
              <a:rPr lang="ru-RU" sz="2200" b="1" i="1" dirty="0" smtClean="0">
                <a:latin typeface="Times New Roman"/>
                <a:ea typeface="Calibri"/>
                <a:cs typeface="Times New Roman"/>
              </a:rPr>
              <a:t>ПРИМЕР КЛИНИЧЕСКОЙ СТАНЦИИ</a:t>
            </a:r>
            <a:endParaRPr lang="ru-RU" sz="2200" i="1" dirty="0">
              <a:ea typeface="Calibri"/>
              <a:cs typeface="Times New Roman"/>
            </a:endParaRPr>
          </a:p>
          <a:p>
            <a:pPr marL="12700" algn="ctr">
              <a:spcBef>
                <a:spcPts val="1200"/>
              </a:spcBef>
              <a:spcAft>
                <a:spcPts val="0"/>
              </a:spcAft>
            </a:pPr>
            <a:r>
              <a:rPr lang="ru-RU" sz="2200" b="1" dirty="0">
                <a:solidFill>
                  <a:srgbClr val="000000"/>
                </a:solidFill>
                <a:latin typeface="Times New Roman"/>
                <a:ea typeface="Times New Roman"/>
              </a:rPr>
              <a:t>КЛИНИЧЕСКИИ СЛУЧАИ 1</a:t>
            </a:r>
            <a:endParaRPr lang="ru-RU" sz="2200" b="1" dirty="0">
              <a:latin typeface="Times New Roman"/>
              <a:ea typeface="Times New Roman"/>
            </a:endParaRPr>
          </a:p>
          <a:p>
            <a:pPr marL="12700" algn="just">
              <a:spcBef>
                <a:spcPts val="1200"/>
              </a:spcBef>
              <a:spcAft>
                <a:spcPts val="0"/>
              </a:spcAft>
            </a:pPr>
            <a:r>
              <a:rPr lang="ru-RU" sz="2200" b="1" dirty="0">
                <a:latin typeface="Times New Roman"/>
                <a:ea typeface="Times New Roman"/>
              </a:rPr>
              <a:t> </a:t>
            </a:r>
          </a:p>
          <a:p>
            <a:pPr marL="12700" marR="12700" indent="355600" algn="just">
              <a:spcAft>
                <a:spcPts val="0"/>
              </a:spcAft>
            </a:pPr>
            <a:r>
              <a:rPr lang="ru-RU" sz="2200" dirty="0">
                <a:solidFill>
                  <a:srgbClr val="000000"/>
                </a:solidFill>
                <a:latin typeface="Times New Roman"/>
                <a:ea typeface="Times New Roman"/>
              </a:rPr>
              <a:t>18-летний старшеклассник средней школы по имени Болот </a:t>
            </a:r>
            <a:r>
              <a:rPr lang="ru-RU" sz="2200" dirty="0" err="1">
                <a:solidFill>
                  <a:srgbClr val="000000"/>
                </a:solidFill>
                <a:latin typeface="Times New Roman"/>
                <a:ea typeface="Times New Roman"/>
              </a:rPr>
              <a:t>Бердибеков</a:t>
            </a:r>
            <a:r>
              <a:rPr lang="ru-RU" sz="2200" dirty="0">
                <a:solidFill>
                  <a:srgbClr val="000000"/>
                </a:solidFill>
                <a:latin typeface="Times New Roman"/>
                <a:ea typeface="Times New Roman"/>
              </a:rPr>
              <a:t> обратился к Вам с сильной головной болью, которая появилась во время игры в футбол и вынудила прекратить тренировку из-за серьезной боли.</a:t>
            </a:r>
            <a:endParaRPr lang="ru-RU" sz="2200" dirty="0">
              <a:latin typeface="Times New Roman"/>
              <a:ea typeface="Times New Roman"/>
            </a:endParaRPr>
          </a:p>
          <a:p>
            <a:pPr marL="12700" marR="12700" indent="355600" algn="just">
              <a:spcAft>
                <a:spcPts val="1220"/>
              </a:spcAft>
            </a:pPr>
            <a:r>
              <a:rPr lang="ru-RU" sz="2200" dirty="0">
                <a:solidFill>
                  <a:srgbClr val="000000"/>
                </a:solidFill>
                <a:latin typeface="Times New Roman"/>
                <a:ea typeface="Times New Roman"/>
              </a:rPr>
              <a:t>Войдя в комнату, Вы видите молодого человека с закрытыми глазами, </a:t>
            </a:r>
            <a:r>
              <a:rPr lang="ru-RU" sz="2200" dirty="0" err="1">
                <a:solidFill>
                  <a:srgbClr val="000000"/>
                </a:solidFill>
                <a:latin typeface="Times New Roman"/>
                <a:ea typeface="Times New Roman"/>
              </a:rPr>
              <a:t>обхвативщего</a:t>
            </a:r>
            <a:r>
              <a:rPr lang="ru-RU" sz="2200" dirty="0">
                <a:solidFill>
                  <a:srgbClr val="000000"/>
                </a:solidFill>
                <a:latin typeface="Times New Roman"/>
                <a:ea typeface="Times New Roman"/>
              </a:rPr>
              <a:t> левую сторону головы. Его артериальное давление </a:t>
            </a:r>
            <a:r>
              <a:rPr lang="ru-RU" sz="2200" dirty="0">
                <a:solidFill>
                  <a:srgbClr val="000000"/>
                </a:solidFill>
                <a:latin typeface="Times New Roman"/>
                <a:ea typeface="Times New Roman"/>
                <a:cs typeface="Times New Roman"/>
              </a:rPr>
              <a:t>- </a:t>
            </a:r>
            <a:r>
              <a:rPr lang="ru-RU" sz="2200" b="1" dirty="0">
                <a:solidFill>
                  <a:srgbClr val="000000"/>
                </a:solidFill>
                <a:latin typeface="Times New Roman"/>
                <a:ea typeface="Times New Roman"/>
                <a:cs typeface="Times New Roman"/>
              </a:rPr>
              <a:t>110/75</a:t>
            </a:r>
            <a:r>
              <a:rPr lang="ru-RU" sz="2200" dirty="0">
                <a:solidFill>
                  <a:srgbClr val="000000"/>
                </a:solidFill>
                <a:latin typeface="Times New Roman"/>
                <a:ea typeface="Times New Roman"/>
                <a:cs typeface="Times New Roman"/>
              </a:rPr>
              <a:t> </a:t>
            </a:r>
            <a:r>
              <a:rPr lang="ru-RU" sz="2200" dirty="0">
                <a:solidFill>
                  <a:srgbClr val="000000"/>
                </a:solidFill>
                <a:latin typeface="Times New Roman"/>
                <a:ea typeface="Times New Roman"/>
              </a:rPr>
              <a:t>мм рт. ст. Остальные жизненно важные показатели в пределах нормы. Пожалуйста, оцените Болота Б. в течение </a:t>
            </a:r>
            <a:r>
              <a:rPr lang="ru-RU" sz="2200" b="1" dirty="0">
                <a:solidFill>
                  <a:srgbClr val="000000"/>
                </a:solidFill>
                <a:latin typeface="Times New Roman"/>
                <a:ea typeface="Times New Roman"/>
                <a:cs typeface="Times New Roman"/>
              </a:rPr>
              <a:t>10</a:t>
            </a:r>
            <a:r>
              <a:rPr lang="ru-RU" sz="2200" dirty="0">
                <a:solidFill>
                  <a:srgbClr val="000000"/>
                </a:solidFill>
                <a:latin typeface="Times New Roman"/>
                <a:ea typeface="Times New Roman"/>
                <a:cs typeface="Times New Roman"/>
              </a:rPr>
              <a:t> </a:t>
            </a:r>
            <a:r>
              <a:rPr lang="ru-RU" sz="2200" dirty="0">
                <a:solidFill>
                  <a:srgbClr val="000000"/>
                </a:solidFill>
                <a:latin typeface="Times New Roman"/>
                <a:ea typeface="Times New Roman"/>
              </a:rPr>
              <a:t>минут. Проведите сфокусированный сбор анамнеза и </a:t>
            </a:r>
            <a:r>
              <a:rPr lang="ru-RU" sz="2200" dirty="0" err="1">
                <a:solidFill>
                  <a:srgbClr val="000000"/>
                </a:solidFill>
                <a:latin typeface="Times New Roman"/>
                <a:ea typeface="Times New Roman"/>
              </a:rPr>
              <a:t>физикальное</a:t>
            </a:r>
            <a:r>
              <a:rPr lang="ru-RU" sz="2200" dirty="0">
                <a:solidFill>
                  <a:srgbClr val="000000"/>
                </a:solidFill>
                <a:latin typeface="Times New Roman"/>
                <a:ea typeface="Times New Roman"/>
              </a:rPr>
              <a:t> обследование этого пациента</a:t>
            </a:r>
            <a:r>
              <a:rPr lang="ru-RU" sz="1200" dirty="0">
                <a:solidFill>
                  <a:srgbClr val="000000"/>
                </a:solidFill>
                <a:latin typeface="Times New Roman"/>
                <a:ea typeface="Times New Roman"/>
              </a:rPr>
              <a:t>.</a:t>
            </a:r>
            <a:endParaRPr lang="ru-RU" sz="900" dirty="0">
              <a:effectLst/>
              <a:latin typeface="Times New Roman"/>
              <a:ea typeface="Times New Roman"/>
            </a:endParaRPr>
          </a:p>
        </p:txBody>
      </p:sp>
    </p:spTree>
    <p:extLst>
      <p:ext uri="{BB962C8B-B14F-4D97-AF65-F5344CB8AC3E}">
        <p14:creationId xmlns:p14="http://schemas.microsoft.com/office/powerpoint/2010/main" val="26989681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5304" y="342830"/>
            <a:ext cx="8496944" cy="6534096"/>
          </a:xfrm>
          <a:prstGeom prst="rect">
            <a:avLst/>
          </a:prstGeom>
        </p:spPr>
        <p:txBody>
          <a:bodyPr wrap="square">
            <a:spAutoFit/>
          </a:bodyPr>
          <a:lstStyle/>
          <a:p>
            <a:pPr indent="449580">
              <a:lnSpc>
                <a:spcPct val="115000"/>
              </a:lnSpc>
              <a:spcAft>
                <a:spcPts val="0"/>
              </a:spcAft>
            </a:pPr>
            <a:r>
              <a:rPr lang="ru-RU" sz="2200" dirty="0">
                <a:latin typeface="Times New Roman"/>
                <a:ea typeface="Calibri"/>
                <a:cs typeface="Times New Roman"/>
              </a:rPr>
              <a:t>Подобный анализ поможет сделать выводы о необходимости улучшения, либо изменения учебной программы, учебного плана, методологии преподавания (что означает проведение их оценки), либо проведения серии обучающих семинаров, показательных лекций и * практических занятий для углубления знания той или иной проблемы,  подходов к разрешению ее с точки зрения проблемно - ориентированного </a:t>
            </a:r>
            <a:r>
              <a:rPr lang="ky-KG" sz="2200" dirty="0">
                <a:latin typeface="Times New Roman"/>
                <a:ea typeface="Calibri"/>
                <a:cs typeface="Times New Roman"/>
              </a:rPr>
              <a:t>обучения.</a:t>
            </a:r>
            <a:endParaRPr lang="ru-RU" sz="2200" dirty="0">
              <a:ea typeface="Calibri"/>
              <a:cs typeface="Times New Roman"/>
            </a:endParaRPr>
          </a:p>
          <a:p>
            <a:pPr>
              <a:lnSpc>
                <a:spcPct val="115000"/>
              </a:lnSpc>
              <a:spcAft>
                <a:spcPts val="0"/>
              </a:spcAft>
            </a:pPr>
            <a:r>
              <a:rPr lang="ru-RU" sz="2200" dirty="0">
                <a:latin typeface="Times New Roman"/>
                <a:ea typeface="Calibri"/>
                <a:cs typeface="Times New Roman"/>
              </a:rPr>
              <a:t> </a:t>
            </a:r>
            <a:endParaRPr lang="ru-RU" sz="2200" dirty="0">
              <a:ea typeface="Calibri"/>
              <a:cs typeface="Times New Roman"/>
            </a:endParaRPr>
          </a:p>
          <a:p>
            <a:pPr indent="449580">
              <a:lnSpc>
                <a:spcPct val="115000"/>
              </a:lnSpc>
              <a:spcAft>
                <a:spcPts val="0"/>
              </a:spcAft>
            </a:pPr>
            <a:r>
              <a:rPr lang="ru-RU" sz="2200" dirty="0">
                <a:latin typeface="Times New Roman"/>
                <a:ea typeface="Calibri"/>
                <a:cs typeface="Times New Roman"/>
              </a:rPr>
              <a:t>Для расчета организационных моментов важно понять необходимость  одномоментного по сигналу входа и выхода экзаменуемых и одинаковое время пребывания на тестовой станции для всех, что позволяет плавно без задержки  осуществлять переход от одной станции к другой, а самое главное в одно время начать и закончить OSCE, что зависит от количества </a:t>
            </a:r>
            <a:r>
              <a:rPr lang="ky-KG" sz="2200" dirty="0">
                <a:latin typeface="Times New Roman"/>
                <a:ea typeface="Calibri"/>
                <a:cs typeface="Times New Roman"/>
              </a:rPr>
              <a:t> и </a:t>
            </a:r>
            <a:r>
              <a:rPr lang="ru-RU" sz="2200" dirty="0">
                <a:latin typeface="Times New Roman"/>
                <a:ea typeface="Calibri"/>
                <a:cs typeface="Times New Roman"/>
              </a:rPr>
              <a:t> продолжительности станций. Поэтому начинать отрабатывать у организационные вопросы метода и внедрять следует с</a:t>
            </a:r>
            <a:r>
              <a:rPr lang="ky-KG" sz="2200" dirty="0">
                <a:latin typeface="Times New Roman"/>
                <a:ea typeface="Calibri"/>
                <a:cs typeface="Times New Roman"/>
              </a:rPr>
              <a:t> 5 – 7 станций.</a:t>
            </a:r>
            <a:endParaRPr lang="ru-RU" sz="2200" dirty="0">
              <a:ea typeface="Calibri"/>
              <a:cs typeface="Times New Roman"/>
            </a:endParaRPr>
          </a:p>
          <a:p>
            <a:pPr indent="449580">
              <a:lnSpc>
                <a:spcPct val="115000"/>
              </a:lnSpc>
              <a:spcAft>
                <a:spcPts val="0"/>
              </a:spcAft>
            </a:pPr>
            <a:r>
              <a:rPr lang="ky-KG" sz="1200" dirty="0">
                <a:latin typeface="Times New Roman"/>
                <a:ea typeface="Calibri"/>
                <a:cs typeface="Times New Roman"/>
              </a:rPr>
              <a:t> </a:t>
            </a:r>
            <a:endParaRPr lang="ru-RU" sz="1100" dirty="0">
              <a:ea typeface="Calibri"/>
              <a:cs typeface="Times New Roman"/>
            </a:endParaRPr>
          </a:p>
        </p:txBody>
      </p:sp>
    </p:spTree>
    <p:extLst>
      <p:ext uri="{BB962C8B-B14F-4D97-AF65-F5344CB8AC3E}">
        <p14:creationId xmlns:p14="http://schemas.microsoft.com/office/powerpoint/2010/main" val="345110516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188640"/>
            <a:ext cx="8784976" cy="6711068"/>
          </a:xfrm>
          <a:prstGeom prst="rect">
            <a:avLst/>
          </a:prstGeom>
        </p:spPr>
        <p:txBody>
          <a:bodyPr wrap="square">
            <a:spAutoFit/>
          </a:bodyPr>
          <a:lstStyle/>
          <a:p>
            <a:pPr algn="ctr">
              <a:lnSpc>
                <a:spcPct val="115000"/>
              </a:lnSpc>
              <a:spcAft>
                <a:spcPts val="0"/>
              </a:spcAft>
            </a:pPr>
            <a:r>
              <a:rPr lang="ru-RU" sz="2200" b="1" i="1" dirty="0">
                <a:latin typeface="Times New Roman"/>
                <a:ea typeface="Calibri"/>
                <a:cs typeface="Times New Roman"/>
              </a:rPr>
              <a:t>КОНТРОЛЬНЫЙ СПИСОК СТАНДАРТИЗИРОВАННОГО ПАЦИЕНТА БОЛОТА Б.</a:t>
            </a:r>
            <a:endParaRPr lang="ru-RU" sz="2200" i="1" dirty="0">
              <a:ea typeface="Calibri"/>
              <a:cs typeface="Times New Roman"/>
            </a:endParaRPr>
          </a:p>
          <a:p>
            <a:pPr>
              <a:lnSpc>
                <a:spcPct val="115000"/>
              </a:lnSpc>
              <a:spcAft>
                <a:spcPts val="0"/>
              </a:spcAft>
            </a:pPr>
            <a:r>
              <a:rPr lang="ru-RU" sz="2200" dirty="0">
                <a:latin typeface="Times New Roman"/>
                <a:ea typeface="Calibri"/>
                <a:cs typeface="Times New Roman"/>
              </a:rPr>
              <a:t> </a:t>
            </a:r>
            <a:endParaRPr lang="ru-RU" sz="2200" dirty="0">
              <a:ea typeface="Calibri"/>
              <a:cs typeface="Times New Roman"/>
            </a:endParaRPr>
          </a:p>
          <a:p>
            <a:pPr>
              <a:lnSpc>
                <a:spcPct val="115000"/>
              </a:lnSpc>
              <a:spcAft>
                <a:spcPts val="0"/>
              </a:spcAft>
            </a:pPr>
            <a:r>
              <a:rPr lang="ru-RU" sz="2200" dirty="0">
                <a:latin typeface="Times New Roman"/>
                <a:ea typeface="Calibri"/>
                <a:cs typeface="Times New Roman"/>
              </a:rPr>
              <a:t> </a:t>
            </a:r>
            <a:r>
              <a:rPr lang="ru-RU" sz="2200" dirty="0" smtClean="0">
                <a:latin typeface="Times New Roman"/>
                <a:ea typeface="Calibri"/>
                <a:cs typeface="Times New Roman"/>
              </a:rPr>
              <a:t>1</a:t>
            </a:r>
            <a:r>
              <a:rPr lang="ru-RU" sz="2200" dirty="0">
                <a:latin typeface="Times New Roman"/>
                <a:ea typeface="Calibri"/>
                <a:cs typeface="Times New Roman"/>
              </a:rPr>
              <a:t>. Спросил ли относительно начала головной боли (" Это началось 3 часа назад после игры в футбол").</a:t>
            </a:r>
            <a:endParaRPr lang="ru-RU" sz="2200" dirty="0">
              <a:ea typeface="Calibri"/>
              <a:cs typeface="Times New Roman"/>
            </a:endParaRPr>
          </a:p>
          <a:p>
            <a:pPr>
              <a:lnSpc>
                <a:spcPct val="115000"/>
              </a:lnSpc>
              <a:spcAft>
                <a:spcPts val="0"/>
              </a:spcAft>
            </a:pPr>
            <a:r>
              <a:rPr lang="ru-RU" sz="2200" dirty="0">
                <a:latin typeface="Times New Roman"/>
                <a:ea typeface="Calibri"/>
                <a:cs typeface="Times New Roman"/>
              </a:rPr>
              <a:t>2. Спросил ли относительно характера головной боли (" Стреляющая и пульсирующая").</a:t>
            </a:r>
            <a:endParaRPr lang="ru-RU" sz="2200" dirty="0">
              <a:ea typeface="Calibri"/>
              <a:cs typeface="Times New Roman"/>
            </a:endParaRPr>
          </a:p>
          <a:p>
            <a:pPr>
              <a:lnSpc>
                <a:spcPct val="115000"/>
              </a:lnSpc>
              <a:spcAft>
                <a:spcPts val="0"/>
              </a:spcAft>
            </a:pPr>
            <a:r>
              <a:rPr lang="ru-RU" sz="2200" dirty="0">
                <a:latin typeface="Times New Roman"/>
                <a:ea typeface="Calibri"/>
                <a:cs typeface="Times New Roman"/>
              </a:rPr>
              <a:t>3. Спросил ли относительно прогрессии головной боли ("Кажется, ухудшается и нарастает").</a:t>
            </a:r>
            <a:endParaRPr lang="ru-RU" sz="2200" dirty="0">
              <a:ea typeface="Calibri"/>
              <a:cs typeface="Times New Roman"/>
            </a:endParaRPr>
          </a:p>
          <a:p>
            <a:pPr>
              <a:lnSpc>
                <a:spcPct val="115000"/>
              </a:lnSpc>
              <a:spcAft>
                <a:spcPts val="0"/>
              </a:spcAft>
            </a:pPr>
            <a:r>
              <a:rPr lang="ru-RU" sz="2200" dirty="0">
                <a:latin typeface="Times New Roman"/>
                <a:ea typeface="Calibri"/>
                <a:cs typeface="Times New Roman"/>
              </a:rPr>
              <a:t>4. Спросил ли относительно локализации головной боли ("вся левая сторона моей головы").</a:t>
            </a:r>
            <a:endParaRPr lang="ru-RU" sz="2200" dirty="0">
              <a:ea typeface="Calibri"/>
              <a:cs typeface="Times New Roman"/>
            </a:endParaRPr>
          </a:p>
          <a:p>
            <a:pPr>
              <a:lnSpc>
                <a:spcPct val="115000"/>
              </a:lnSpc>
              <a:spcAft>
                <a:spcPts val="0"/>
              </a:spcAft>
            </a:pPr>
            <a:r>
              <a:rPr lang="ru-RU" sz="2200" dirty="0">
                <a:latin typeface="Times New Roman"/>
                <a:ea typeface="Calibri"/>
                <a:cs typeface="Times New Roman"/>
              </a:rPr>
              <a:t>5. Спросил ли относительно интенсивности головной боли (" В шкале от 1 до 10, это - 10").</a:t>
            </a:r>
            <a:endParaRPr lang="ru-RU" sz="2200" dirty="0">
              <a:ea typeface="Calibri"/>
              <a:cs typeface="Times New Roman"/>
            </a:endParaRPr>
          </a:p>
          <a:p>
            <a:pPr>
              <a:lnSpc>
                <a:spcPct val="115000"/>
              </a:lnSpc>
              <a:spcAft>
                <a:spcPts val="0"/>
              </a:spcAft>
            </a:pPr>
            <a:r>
              <a:rPr lang="ru-RU" sz="2200" dirty="0">
                <a:latin typeface="Times New Roman"/>
                <a:ea typeface="Calibri"/>
                <a:cs typeface="Times New Roman"/>
              </a:rPr>
              <a:t>6. Спросил ли относительно облегчающих факторов ("Очень помогает, когда закрываю глаза").</a:t>
            </a:r>
            <a:endParaRPr lang="ru-RU" sz="2200" dirty="0">
              <a:ea typeface="Calibri"/>
              <a:cs typeface="Times New Roman"/>
            </a:endParaRPr>
          </a:p>
          <a:p>
            <a:pPr>
              <a:lnSpc>
                <a:spcPct val="115000"/>
              </a:lnSpc>
              <a:spcAft>
                <a:spcPts val="0"/>
              </a:spcAft>
            </a:pPr>
            <a:r>
              <a:rPr lang="ru-RU" sz="2200" dirty="0">
                <a:latin typeface="Times New Roman"/>
                <a:ea typeface="Calibri"/>
                <a:cs typeface="Times New Roman"/>
              </a:rPr>
              <a:t>7. Спросил ли относительно ухудшающих факторов("Усиливаю головную боль движение, свет и шум</a:t>
            </a:r>
            <a:r>
              <a:rPr lang="ru-RU" sz="2200" dirty="0" smtClean="0">
                <a:latin typeface="Times New Roman"/>
                <a:ea typeface="Calibri"/>
                <a:cs typeface="Times New Roman"/>
              </a:rPr>
              <a:t>").</a:t>
            </a:r>
            <a:endParaRPr lang="ru-RU" sz="2200" dirty="0">
              <a:ea typeface="Calibri"/>
              <a:cs typeface="Times New Roman"/>
            </a:endParaRPr>
          </a:p>
        </p:txBody>
      </p:sp>
    </p:spTree>
    <p:extLst>
      <p:ext uri="{BB962C8B-B14F-4D97-AF65-F5344CB8AC3E}">
        <p14:creationId xmlns:p14="http://schemas.microsoft.com/office/powerpoint/2010/main" val="228902306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476673"/>
            <a:ext cx="8784976" cy="6321731"/>
          </a:xfrm>
          <a:prstGeom prst="rect">
            <a:avLst/>
          </a:prstGeom>
        </p:spPr>
        <p:txBody>
          <a:bodyPr wrap="square">
            <a:spAutoFit/>
          </a:bodyPr>
          <a:lstStyle/>
          <a:p>
            <a:pPr lvl="0">
              <a:lnSpc>
                <a:spcPct val="115000"/>
              </a:lnSpc>
            </a:pPr>
            <a:r>
              <a:rPr lang="ru-RU" sz="2200" dirty="0">
                <a:solidFill>
                  <a:prstClr val="black"/>
                </a:solidFill>
                <a:latin typeface="Times New Roman"/>
                <a:ea typeface="Calibri"/>
                <a:cs typeface="Times New Roman"/>
              </a:rPr>
              <a:t>8. Спросил ли относительно ассоциации с тошнотой или рвотой (" У меня была рвота 1 раз и я все еще чувствую тошноту").</a:t>
            </a:r>
            <a:endParaRPr lang="ru-RU" sz="2200" dirty="0">
              <a:solidFill>
                <a:prstClr val="black"/>
              </a:solidFill>
              <a:ea typeface="Calibri"/>
              <a:cs typeface="Times New Roman"/>
            </a:endParaRPr>
          </a:p>
          <a:p>
            <a:pPr lvl="0">
              <a:lnSpc>
                <a:spcPct val="115000"/>
              </a:lnSpc>
            </a:pPr>
            <a:r>
              <a:rPr lang="ru-RU" sz="2200" dirty="0">
                <a:solidFill>
                  <a:prstClr val="black"/>
                </a:solidFill>
                <a:latin typeface="Times New Roman"/>
                <a:ea typeface="Calibri"/>
                <a:cs typeface="Times New Roman"/>
              </a:rPr>
              <a:t>9. Спросил ли относительно неврологических расстройств, то есть, слабости, сенсорных изменений, 'трудности речи ("Нет").</a:t>
            </a:r>
            <a:endParaRPr lang="ru-RU" sz="2200" dirty="0">
              <a:solidFill>
                <a:prstClr val="black"/>
              </a:solidFill>
              <a:ea typeface="Calibri"/>
              <a:cs typeface="Times New Roman"/>
            </a:endParaRPr>
          </a:p>
          <a:p>
            <a:pPr lvl="0">
              <a:lnSpc>
                <a:spcPct val="115000"/>
              </a:lnSpc>
            </a:pPr>
            <a:r>
              <a:rPr lang="ru-RU" sz="2200" dirty="0">
                <a:solidFill>
                  <a:prstClr val="black"/>
                </a:solidFill>
                <a:latin typeface="Times New Roman"/>
                <a:ea typeface="Calibri"/>
                <a:cs typeface="Times New Roman"/>
              </a:rPr>
              <a:t>10. Спросил ли относительно ауры, предшествующей головной боли (" Мерцание, вспышки огней высвечивались приблизительно за 20 минут до начала головной боли</a:t>
            </a:r>
            <a:r>
              <a:rPr lang="ru-RU" sz="2200" dirty="0" smtClean="0">
                <a:solidFill>
                  <a:prstClr val="black"/>
                </a:solidFill>
                <a:latin typeface="Times New Roman"/>
                <a:ea typeface="Calibri"/>
                <a:cs typeface="Times New Roman"/>
              </a:rPr>
              <a:t>").</a:t>
            </a:r>
          </a:p>
          <a:p>
            <a:pPr lvl="0">
              <a:lnSpc>
                <a:spcPct val="115000"/>
              </a:lnSpc>
            </a:pPr>
            <a:r>
              <a:rPr lang="ru-RU" sz="2200" dirty="0">
                <a:solidFill>
                  <a:prstClr val="black"/>
                </a:solidFill>
                <a:latin typeface="Times New Roman"/>
                <a:ea typeface="Calibri"/>
                <a:cs typeface="Times New Roman"/>
              </a:rPr>
              <a:t>11. Спросил ли относительно недавней лихорадки (’’Лихорадки не было").</a:t>
            </a:r>
            <a:endParaRPr lang="ru-RU" sz="2200" dirty="0">
              <a:solidFill>
                <a:prstClr val="black"/>
              </a:solidFill>
              <a:ea typeface="Calibri"/>
              <a:cs typeface="Times New Roman"/>
            </a:endParaRPr>
          </a:p>
          <a:p>
            <a:pPr lvl="0">
              <a:lnSpc>
                <a:spcPct val="115000"/>
              </a:lnSpc>
            </a:pPr>
            <a:r>
              <a:rPr lang="ru-RU" sz="2200" dirty="0">
                <a:solidFill>
                  <a:prstClr val="black"/>
                </a:solidFill>
                <a:latin typeface="Times New Roman"/>
                <a:ea typeface="Calibri"/>
                <a:cs typeface="Times New Roman"/>
              </a:rPr>
              <a:t>12. Спросил ли относительно предыдущих эпизодов головных болей ("Я страдаю головными болями, но они обычно проходят через 2 часа. В течение 10 лет у меня головные боли </a:t>
            </a:r>
            <a:r>
              <a:rPr lang="ru-RU" sz="2200" dirty="0" smtClean="0">
                <a:solidFill>
                  <a:prstClr val="black"/>
                </a:solidFill>
                <a:latin typeface="Times New Roman"/>
                <a:ea typeface="Calibri"/>
                <a:cs typeface="Times New Roman"/>
              </a:rPr>
              <a:t>").</a:t>
            </a:r>
          </a:p>
          <a:p>
            <a:pPr lvl="0">
              <a:lnSpc>
                <a:spcPct val="115000"/>
              </a:lnSpc>
            </a:pPr>
            <a:r>
              <a:rPr lang="ru-RU" sz="2200" dirty="0">
                <a:solidFill>
                  <a:prstClr val="black"/>
                </a:solidFill>
                <a:latin typeface="Times New Roman"/>
                <a:ea typeface="Calibri"/>
                <a:cs typeface="Times New Roman"/>
              </a:rPr>
              <a:t>13. Спросил ли, что вызывает головную боль ("Стрессы на экзаменах или во время важных футбольных игр").</a:t>
            </a:r>
            <a:endParaRPr lang="ru-RU" sz="2200" dirty="0">
              <a:solidFill>
                <a:prstClr val="black"/>
              </a:solidFill>
              <a:ea typeface="Calibri"/>
              <a:cs typeface="Times New Roman"/>
            </a:endParaRPr>
          </a:p>
          <a:p>
            <a:pPr lvl="0">
              <a:lnSpc>
                <a:spcPct val="115000"/>
              </a:lnSpc>
            </a:pPr>
            <a:endParaRPr lang="ru-RU" sz="2200" dirty="0">
              <a:solidFill>
                <a:prstClr val="black"/>
              </a:solidFill>
              <a:ea typeface="Calibri"/>
              <a:cs typeface="Times New Roman"/>
            </a:endParaRPr>
          </a:p>
          <a:p>
            <a:pPr lvl="0">
              <a:lnSpc>
                <a:spcPct val="115000"/>
              </a:lnSpc>
            </a:pPr>
            <a:endParaRPr lang="ru-RU" sz="2200" dirty="0">
              <a:solidFill>
                <a:prstClr val="black"/>
              </a:solidFill>
              <a:ea typeface="Calibri"/>
              <a:cs typeface="Times New Roman"/>
            </a:endParaRPr>
          </a:p>
        </p:txBody>
      </p:sp>
    </p:spTree>
    <p:extLst>
      <p:ext uri="{BB962C8B-B14F-4D97-AF65-F5344CB8AC3E}">
        <p14:creationId xmlns:p14="http://schemas.microsoft.com/office/powerpoint/2010/main" val="230935458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188640"/>
            <a:ext cx="8712968" cy="6321731"/>
          </a:xfrm>
          <a:prstGeom prst="rect">
            <a:avLst/>
          </a:prstGeom>
        </p:spPr>
        <p:txBody>
          <a:bodyPr wrap="square">
            <a:spAutoFit/>
          </a:bodyPr>
          <a:lstStyle/>
          <a:p>
            <a:pPr>
              <a:lnSpc>
                <a:spcPct val="115000"/>
              </a:lnSpc>
              <a:spcAft>
                <a:spcPts val="0"/>
              </a:spcAft>
            </a:pPr>
            <a:r>
              <a:rPr lang="ru-RU" sz="2200" dirty="0" smtClean="0">
                <a:latin typeface="Times New Roman"/>
                <a:ea typeface="Calibri"/>
                <a:cs typeface="Times New Roman"/>
              </a:rPr>
              <a:t>14</a:t>
            </a:r>
            <a:r>
              <a:rPr lang="ru-RU" sz="2200" dirty="0">
                <a:latin typeface="Times New Roman"/>
                <a:ea typeface="Calibri"/>
                <a:cs typeface="Times New Roman"/>
              </a:rPr>
              <a:t>. Спросил ли относительно головной боли у родственников (" Моя мать и сестра страдают мигренью ").</a:t>
            </a:r>
            <a:endParaRPr lang="ru-RU" sz="2200" dirty="0">
              <a:ea typeface="Calibri"/>
              <a:cs typeface="Times New Roman"/>
            </a:endParaRPr>
          </a:p>
          <a:p>
            <a:pPr>
              <a:lnSpc>
                <a:spcPct val="115000"/>
              </a:lnSpc>
              <a:spcAft>
                <a:spcPts val="0"/>
              </a:spcAft>
            </a:pPr>
            <a:r>
              <a:rPr lang="ru-RU" sz="2200" dirty="0">
                <a:latin typeface="Times New Roman"/>
                <a:ea typeface="Calibri"/>
                <a:cs typeface="Times New Roman"/>
              </a:rPr>
              <a:t>15. Спросил ли относительно травмы головы во время игры в футбол (“ Нет")</a:t>
            </a:r>
            <a:endParaRPr lang="ru-RU" sz="2200" dirty="0">
              <a:ea typeface="Calibri"/>
              <a:cs typeface="Times New Roman"/>
            </a:endParaRPr>
          </a:p>
          <a:p>
            <a:pPr>
              <a:lnSpc>
                <a:spcPct val="115000"/>
              </a:lnSpc>
              <a:spcAft>
                <a:spcPts val="0"/>
              </a:spcAft>
            </a:pPr>
            <a:r>
              <a:rPr lang="ru-RU" sz="2200" dirty="0">
                <a:latin typeface="Times New Roman"/>
                <a:ea typeface="Calibri"/>
                <a:cs typeface="Times New Roman"/>
              </a:rPr>
              <a:t>16. Спросил ли относительно </a:t>
            </a:r>
            <a:r>
              <a:rPr lang="ru-RU" sz="2200" dirty="0" err="1">
                <a:latin typeface="Times New Roman"/>
                <a:ea typeface="Calibri"/>
                <a:cs typeface="Times New Roman"/>
              </a:rPr>
              <a:t>самоназначения</a:t>
            </a:r>
            <a:r>
              <a:rPr lang="ru-RU" sz="2200" dirty="0">
                <a:latin typeface="Times New Roman"/>
                <a:ea typeface="Calibri"/>
                <a:cs typeface="Times New Roman"/>
              </a:rPr>
              <a:t> лекарственного средства ("Нет".)</a:t>
            </a:r>
            <a:endParaRPr lang="ru-RU" sz="2200" dirty="0">
              <a:ea typeface="Calibri"/>
              <a:cs typeface="Times New Roman"/>
            </a:endParaRPr>
          </a:p>
          <a:p>
            <a:pPr>
              <a:lnSpc>
                <a:spcPct val="115000"/>
              </a:lnSpc>
              <a:spcAft>
                <a:spcPts val="0"/>
              </a:spcAft>
            </a:pPr>
            <a:r>
              <a:rPr lang="ru-RU" sz="2200" dirty="0">
                <a:latin typeface="Times New Roman"/>
                <a:ea typeface="Calibri"/>
                <a:cs typeface="Times New Roman"/>
              </a:rPr>
              <a:t>17. Спросил ли относительно употребления алкоголя ("Нет".) </a:t>
            </a:r>
            <a:endParaRPr lang="ru-RU" sz="2200" dirty="0" smtClean="0">
              <a:latin typeface="Times New Roman"/>
              <a:ea typeface="Calibri"/>
              <a:cs typeface="Times New Roman"/>
            </a:endParaRPr>
          </a:p>
          <a:p>
            <a:pPr>
              <a:lnSpc>
                <a:spcPct val="115000"/>
              </a:lnSpc>
              <a:spcAft>
                <a:spcPts val="0"/>
              </a:spcAft>
            </a:pPr>
            <a:endParaRPr lang="ru-RU" sz="2200" dirty="0">
              <a:ea typeface="Calibri"/>
              <a:cs typeface="Times New Roman"/>
            </a:endParaRPr>
          </a:p>
          <a:p>
            <a:pPr>
              <a:lnSpc>
                <a:spcPct val="115000"/>
              </a:lnSpc>
              <a:spcAft>
                <a:spcPts val="0"/>
              </a:spcAft>
            </a:pPr>
            <a:r>
              <a:rPr lang="ru-RU" sz="2200" b="1" dirty="0" err="1">
                <a:latin typeface="Times New Roman"/>
                <a:ea typeface="Calibri"/>
                <a:cs typeface="Times New Roman"/>
              </a:rPr>
              <a:t>Физикальное</a:t>
            </a:r>
            <a:r>
              <a:rPr lang="ru-RU" sz="2200" b="1" dirty="0">
                <a:latin typeface="Times New Roman"/>
                <a:ea typeface="Calibri"/>
                <a:cs typeface="Times New Roman"/>
              </a:rPr>
              <a:t> обследование. Экзаменуемый:</a:t>
            </a:r>
            <a:endParaRPr lang="ru-RU" sz="2200" dirty="0">
              <a:ea typeface="Calibri"/>
              <a:cs typeface="Times New Roman"/>
            </a:endParaRPr>
          </a:p>
          <a:p>
            <a:pPr>
              <a:lnSpc>
                <a:spcPct val="115000"/>
              </a:lnSpc>
              <a:spcAft>
                <a:spcPts val="0"/>
              </a:spcAft>
            </a:pPr>
            <a:r>
              <a:rPr lang="ky-KG" sz="2200" dirty="0">
                <a:latin typeface="Times New Roman"/>
                <a:ea typeface="Calibri"/>
                <a:cs typeface="Times New Roman"/>
              </a:rPr>
              <a:t>1</a:t>
            </a:r>
            <a:r>
              <a:rPr lang="ru-RU" sz="2200" dirty="0">
                <a:latin typeface="Times New Roman"/>
                <a:ea typeface="Calibri"/>
                <a:cs typeface="Times New Roman"/>
              </a:rPr>
              <a:t>8. Оценил ли зрачковую реакцию, освещая лампочкой (нормальное реакция зрачков).</a:t>
            </a:r>
            <a:endParaRPr lang="ru-RU" sz="2200" dirty="0">
              <a:ea typeface="Calibri"/>
              <a:cs typeface="Times New Roman"/>
            </a:endParaRPr>
          </a:p>
          <a:p>
            <a:pPr>
              <a:lnSpc>
                <a:spcPct val="115000"/>
              </a:lnSpc>
              <a:spcAft>
                <a:spcPts val="0"/>
              </a:spcAft>
            </a:pPr>
            <a:r>
              <a:rPr lang="ru-RU" sz="2200" dirty="0">
                <a:latin typeface="Times New Roman"/>
                <a:ea typeface="Calibri"/>
                <a:cs typeface="Times New Roman"/>
              </a:rPr>
              <a:t>19. Осмотрел ли мои глаза офтальмоскопом (нормальное глазное дно).</a:t>
            </a:r>
            <a:endParaRPr lang="ru-RU" sz="2200" dirty="0">
              <a:ea typeface="Calibri"/>
              <a:cs typeface="Times New Roman"/>
            </a:endParaRPr>
          </a:p>
          <a:p>
            <a:pPr>
              <a:lnSpc>
                <a:spcPct val="115000"/>
              </a:lnSpc>
              <a:spcAft>
                <a:spcPts val="0"/>
              </a:spcAft>
            </a:pPr>
            <a:r>
              <a:rPr lang="ru-RU" sz="2200" dirty="0">
                <a:latin typeface="Times New Roman"/>
                <a:ea typeface="Calibri"/>
                <a:cs typeface="Times New Roman"/>
              </a:rPr>
              <a:t>20. Оценил ли подвижность моей шеи (нет затылочной ригидности</a:t>
            </a:r>
            <a:r>
              <a:rPr lang="ru-RU" sz="2200" dirty="0" smtClean="0">
                <a:latin typeface="Times New Roman"/>
                <a:ea typeface="Calibri"/>
                <a:cs typeface="Times New Roman"/>
              </a:rPr>
              <a:t>).</a:t>
            </a:r>
          </a:p>
          <a:p>
            <a:pPr lvl="0">
              <a:lnSpc>
                <a:spcPct val="115000"/>
              </a:lnSpc>
            </a:pPr>
            <a:r>
              <a:rPr lang="ru-RU" sz="2200" dirty="0">
                <a:solidFill>
                  <a:prstClr val="black"/>
                </a:solidFill>
                <a:latin typeface="Times New Roman"/>
                <a:ea typeface="Calibri"/>
                <a:cs typeface="Times New Roman"/>
              </a:rPr>
              <a:t>21. Проверил ли рефлексы на руках и ногах (нормальные рефлексы).</a:t>
            </a:r>
            <a:endParaRPr lang="ru-RU" sz="2200" dirty="0">
              <a:solidFill>
                <a:prstClr val="black"/>
              </a:solidFill>
              <a:ea typeface="Calibri"/>
              <a:cs typeface="Times New Roman"/>
            </a:endParaRPr>
          </a:p>
          <a:p>
            <a:pPr lvl="0">
              <a:lnSpc>
                <a:spcPct val="115000"/>
              </a:lnSpc>
            </a:pPr>
            <a:r>
              <a:rPr lang="ru-RU" sz="2200" dirty="0">
                <a:solidFill>
                  <a:prstClr val="black"/>
                </a:solidFill>
                <a:latin typeface="Times New Roman"/>
                <a:ea typeface="Calibri"/>
                <a:cs typeface="Times New Roman"/>
              </a:rPr>
              <a:t>22. Проверил ли силу мышц в моих руках и ногах (нормальная сила).</a:t>
            </a:r>
            <a:endParaRPr lang="ru-RU" sz="2200" dirty="0">
              <a:solidFill>
                <a:prstClr val="black"/>
              </a:solidFill>
              <a:ea typeface="Calibri"/>
              <a:cs typeface="Times New Roman"/>
            </a:endParaRPr>
          </a:p>
          <a:p>
            <a:pPr>
              <a:lnSpc>
                <a:spcPct val="115000"/>
              </a:lnSpc>
              <a:spcAft>
                <a:spcPts val="0"/>
              </a:spcAft>
            </a:pPr>
            <a:endParaRPr lang="ru-RU" sz="2200" dirty="0">
              <a:ea typeface="Calibri"/>
              <a:cs typeface="Times New Roman"/>
            </a:endParaRPr>
          </a:p>
        </p:txBody>
      </p:sp>
    </p:spTree>
    <p:extLst>
      <p:ext uri="{BB962C8B-B14F-4D97-AF65-F5344CB8AC3E}">
        <p14:creationId xmlns:p14="http://schemas.microsoft.com/office/powerpoint/2010/main" val="157006236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188640"/>
            <a:ext cx="8712968" cy="6297108"/>
          </a:xfrm>
          <a:prstGeom prst="rect">
            <a:avLst/>
          </a:prstGeom>
        </p:spPr>
        <p:txBody>
          <a:bodyPr wrap="square">
            <a:spAutoFit/>
          </a:bodyPr>
          <a:lstStyle/>
          <a:p>
            <a:pPr>
              <a:lnSpc>
                <a:spcPct val="115000"/>
              </a:lnSpc>
              <a:spcAft>
                <a:spcPts val="0"/>
              </a:spcAft>
            </a:pPr>
            <a:r>
              <a:rPr lang="ru-RU" sz="2200" b="1" dirty="0" smtClean="0">
                <a:latin typeface="Times New Roman"/>
                <a:ea typeface="Calibri"/>
                <a:cs typeface="Times New Roman"/>
              </a:rPr>
              <a:t>Коммуникативные </a:t>
            </a:r>
            <a:r>
              <a:rPr lang="ru-RU" sz="2200" b="1" dirty="0">
                <a:latin typeface="Times New Roman"/>
                <a:ea typeface="Calibri"/>
                <a:cs typeface="Times New Roman"/>
              </a:rPr>
              <a:t>навыки. Экзаменуемый:</a:t>
            </a:r>
            <a:endParaRPr lang="ru-RU" sz="2200" dirty="0">
              <a:ea typeface="Calibri"/>
              <a:cs typeface="Times New Roman"/>
            </a:endParaRPr>
          </a:p>
          <a:p>
            <a:pPr>
              <a:lnSpc>
                <a:spcPct val="115000"/>
              </a:lnSpc>
              <a:spcAft>
                <a:spcPts val="0"/>
              </a:spcAft>
            </a:pPr>
            <a:r>
              <a:rPr lang="ru-RU" sz="2200" dirty="0">
                <a:latin typeface="Times New Roman"/>
                <a:ea typeface="Calibri"/>
                <a:cs typeface="Times New Roman"/>
              </a:rPr>
              <a:t>23. Обсудил ли со мной предварительное мнение (</a:t>
            </a:r>
            <a:r>
              <a:rPr lang="ru-RU" sz="2200" dirty="0" err="1">
                <a:latin typeface="Times New Roman"/>
                <a:ea typeface="Calibri"/>
                <a:cs typeface="Times New Roman"/>
              </a:rPr>
              <a:t>диагностически</a:t>
            </a:r>
            <a:r>
              <a:rPr lang="ru-RU" sz="2200" dirty="0">
                <a:latin typeface="Times New Roman"/>
                <a:ea typeface="Calibri"/>
                <a:cs typeface="Times New Roman"/>
              </a:rPr>
              <a:t> возможны мигрень, головная боль мышечного напряжения, кластерная головная боль).</a:t>
            </a:r>
            <a:endParaRPr lang="ru-RU" sz="2200" dirty="0">
              <a:ea typeface="Calibri"/>
              <a:cs typeface="Times New Roman"/>
            </a:endParaRPr>
          </a:p>
          <a:p>
            <a:pPr>
              <a:lnSpc>
                <a:spcPct val="115000"/>
              </a:lnSpc>
              <a:spcAft>
                <a:spcPts val="0"/>
              </a:spcAft>
            </a:pPr>
            <a:r>
              <a:rPr lang="ru-RU" sz="2200" dirty="0">
                <a:latin typeface="Times New Roman"/>
                <a:ea typeface="Calibri"/>
                <a:cs typeface="Times New Roman"/>
              </a:rPr>
              <a:t>24. Обсудил ли со мной план лечения.</a:t>
            </a:r>
            <a:endParaRPr lang="ru-RU" sz="2200" dirty="0">
              <a:ea typeface="Calibri"/>
              <a:cs typeface="Times New Roman"/>
            </a:endParaRPr>
          </a:p>
          <a:p>
            <a:pPr>
              <a:lnSpc>
                <a:spcPct val="115000"/>
              </a:lnSpc>
              <a:spcAft>
                <a:spcPts val="0"/>
              </a:spcAft>
            </a:pPr>
            <a:r>
              <a:rPr lang="ru-RU" sz="2200" dirty="0">
                <a:latin typeface="Times New Roman"/>
                <a:ea typeface="Calibri"/>
                <a:cs typeface="Times New Roman"/>
              </a:rPr>
              <a:t> 25. Обсудил ли со мной наличие головной боли из - за футбольных тренировок.</a:t>
            </a:r>
            <a:endParaRPr lang="ru-RU" sz="2200" dirty="0">
              <a:ea typeface="Calibri"/>
              <a:cs typeface="Times New Roman"/>
            </a:endParaRPr>
          </a:p>
          <a:p>
            <a:pPr>
              <a:lnSpc>
                <a:spcPct val="115000"/>
              </a:lnSpc>
              <a:spcAft>
                <a:spcPts val="0"/>
              </a:spcAft>
            </a:pPr>
            <a:r>
              <a:rPr lang="ru-RU" sz="2200" dirty="0">
                <a:latin typeface="Times New Roman"/>
                <a:ea typeface="Calibri"/>
                <a:cs typeface="Times New Roman"/>
              </a:rPr>
              <a:t>26. Объяснил ли, что мой семейный анамнез мигрени, относит меня к риску </a:t>
            </a:r>
            <a:r>
              <a:rPr lang="ru-RU" sz="2200" dirty="0" err="1">
                <a:latin typeface="Times New Roman"/>
                <a:ea typeface="Calibri"/>
                <a:cs typeface="Times New Roman"/>
              </a:rPr>
              <a:t>мигренозных</a:t>
            </a:r>
            <a:r>
              <a:rPr lang="ru-RU" sz="2200" dirty="0">
                <a:latin typeface="Times New Roman"/>
                <a:ea typeface="Calibri"/>
                <a:cs typeface="Times New Roman"/>
              </a:rPr>
              <a:t> головных болей.</a:t>
            </a:r>
            <a:endParaRPr lang="ru-RU" sz="2200" dirty="0">
              <a:ea typeface="Calibri"/>
              <a:cs typeface="Times New Roman"/>
            </a:endParaRPr>
          </a:p>
          <a:p>
            <a:pPr>
              <a:lnSpc>
                <a:spcPct val="115000"/>
              </a:lnSpc>
              <a:spcAft>
                <a:spcPts val="0"/>
              </a:spcAft>
            </a:pPr>
            <a:r>
              <a:rPr lang="ru-RU" sz="2200" dirty="0">
                <a:latin typeface="Times New Roman"/>
                <a:ea typeface="Calibri"/>
                <a:cs typeface="Times New Roman"/>
              </a:rPr>
              <a:t>27. Обсудил ли другие факторы, вызывающие головную боль при</a:t>
            </a:r>
            <a:endParaRPr lang="ru-RU" sz="2200" dirty="0">
              <a:ea typeface="Calibri"/>
              <a:cs typeface="Times New Roman"/>
            </a:endParaRPr>
          </a:p>
          <a:p>
            <a:pPr>
              <a:lnSpc>
                <a:spcPct val="115000"/>
              </a:lnSpc>
              <a:spcAft>
                <a:spcPts val="0"/>
              </a:spcAft>
            </a:pPr>
            <a:r>
              <a:rPr lang="ru-RU" sz="2200" dirty="0">
                <a:latin typeface="Times New Roman"/>
                <a:ea typeface="Calibri"/>
                <a:cs typeface="Times New Roman"/>
              </a:rPr>
              <a:t>мигрени (употребление алкоголя, шоколад, продукты, содержащие </a:t>
            </a:r>
            <a:r>
              <a:rPr lang="ru-RU" sz="2200" dirty="0" err="1">
                <a:latin typeface="Times New Roman"/>
                <a:ea typeface="Calibri"/>
                <a:cs typeface="Times New Roman"/>
              </a:rPr>
              <a:t>глутамат</a:t>
            </a:r>
            <a:r>
              <a:rPr lang="ru-RU" sz="2200" dirty="0">
                <a:latin typeface="Times New Roman"/>
                <a:ea typeface="Calibri"/>
                <a:cs typeface="Times New Roman"/>
              </a:rPr>
              <a:t> натрия, нитриты, голод).</a:t>
            </a:r>
            <a:endParaRPr lang="ru-RU" sz="2200" dirty="0">
              <a:ea typeface="Calibri"/>
              <a:cs typeface="Times New Roman"/>
            </a:endParaRPr>
          </a:p>
          <a:p>
            <a:pPr>
              <a:lnSpc>
                <a:spcPct val="115000"/>
              </a:lnSpc>
              <a:spcAft>
                <a:spcPts val="0"/>
              </a:spcAft>
            </a:pPr>
            <a:r>
              <a:rPr lang="ru-RU" sz="2200" dirty="0">
                <a:latin typeface="Times New Roman"/>
                <a:ea typeface="Calibri"/>
                <a:cs typeface="Times New Roman"/>
              </a:rPr>
              <a:t>28. Подтвердил ли мое расстройство и дискомфорт.</a:t>
            </a:r>
            <a:endParaRPr lang="ru-RU" sz="2200" dirty="0">
              <a:ea typeface="Calibri"/>
              <a:cs typeface="Times New Roman"/>
            </a:endParaRPr>
          </a:p>
          <a:p>
            <a:pPr>
              <a:lnSpc>
                <a:spcPct val="115000"/>
              </a:lnSpc>
              <a:spcAft>
                <a:spcPts val="0"/>
              </a:spcAft>
            </a:pPr>
            <a:r>
              <a:rPr lang="ru-RU" sz="2200" dirty="0">
                <a:latin typeface="Times New Roman"/>
                <a:ea typeface="Calibri"/>
                <a:cs typeface="Times New Roman"/>
              </a:rPr>
              <a:t> </a:t>
            </a:r>
            <a:endParaRPr lang="ru-RU" sz="2200" dirty="0">
              <a:ea typeface="Calibri"/>
              <a:cs typeface="Times New Roman"/>
            </a:endParaRPr>
          </a:p>
          <a:p>
            <a:pPr>
              <a:lnSpc>
                <a:spcPct val="115000"/>
              </a:lnSpc>
              <a:spcAft>
                <a:spcPts val="0"/>
              </a:spcAft>
            </a:pPr>
            <a:r>
              <a:rPr lang="ru-RU" sz="2200" b="1" dirty="0">
                <a:latin typeface="Times New Roman"/>
                <a:ea typeface="Calibri"/>
                <a:cs typeface="Times New Roman"/>
              </a:rPr>
              <a:t>Если вы выполнили 20 из 28 задач, то вы прошли эту тестируемую станцию</a:t>
            </a:r>
            <a:endParaRPr lang="ru-RU" sz="2200" dirty="0">
              <a:ea typeface="Calibri"/>
              <a:cs typeface="Times New Roman"/>
            </a:endParaRPr>
          </a:p>
        </p:txBody>
      </p:sp>
    </p:spTree>
    <p:extLst>
      <p:ext uri="{BB962C8B-B14F-4D97-AF65-F5344CB8AC3E}">
        <p14:creationId xmlns:p14="http://schemas.microsoft.com/office/powerpoint/2010/main" val="223625913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93584" y="1484784"/>
            <a:ext cx="8136904" cy="3954544"/>
          </a:xfrm>
          <a:prstGeom prst="rect">
            <a:avLst/>
          </a:prstGeom>
        </p:spPr>
        <p:txBody>
          <a:bodyPr wrap="square">
            <a:spAutoFit/>
          </a:bodyPr>
          <a:lstStyle/>
          <a:p>
            <a:pPr marL="12700" marR="12700" indent="342900" algn="ctr">
              <a:lnSpc>
                <a:spcPct val="115000"/>
              </a:lnSpc>
              <a:spcAft>
                <a:spcPts val="0"/>
              </a:spcAft>
            </a:pPr>
            <a:r>
              <a:rPr lang="ru-RU" sz="2200" b="1" dirty="0">
                <a:solidFill>
                  <a:srgbClr val="000000"/>
                </a:solidFill>
                <a:latin typeface="Times New Roman"/>
                <a:ea typeface="Times New Roman"/>
                <a:cs typeface="Times New Roman"/>
              </a:rPr>
              <a:t>ОЦЕНКА КЛИНИЧЕКИХ НАВЫКОВ. </a:t>
            </a:r>
            <a:endParaRPr lang="ru-RU" sz="2200" dirty="0">
              <a:ea typeface="Calibri"/>
              <a:cs typeface="Times New Roman"/>
            </a:endParaRPr>
          </a:p>
          <a:p>
            <a:pPr marL="12700" marR="12700" indent="342900" algn="just">
              <a:lnSpc>
                <a:spcPct val="115000"/>
              </a:lnSpc>
              <a:spcAft>
                <a:spcPts val="0"/>
              </a:spcAft>
            </a:pPr>
            <a:r>
              <a:rPr lang="ru-RU" sz="2200" b="1" dirty="0">
                <a:solidFill>
                  <a:srgbClr val="000000"/>
                </a:solidFill>
                <a:latin typeface="Times New Roman"/>
                <a:ea typeface="Times New Roman"/>
                <a:cs typeface="Times New Roman"/>
              </a:rPr>
              <a:t> </a:t>
            </a:r>
            <a:endParaRPr lang="ru-RU" sz="2200" dirty="0">
              <a:ea typeface="Calibri"/>
              <a:cs typeface="Times New Roman"/>
            </a:endParaRPr>
          </a:p>
          <a:p>
            <a:pPr marL="12700" marR="12700" indent="342900" algn="just">
              <a:lnSpc>
                <a:spcPct val="115000"/>
              </a:lnSpc>
              <a:spcAft>
                <a:spcPts val="0"/>
              </a:spcAft>
            </a:pPr>
            <a:r>
              <a:rPr lang="ru-RU" sz="2200" dirty="0">
                <a:solidFill>
                  <a:srgbClr val="000000"/>
                </a:solidFill>
                <a:latin typeface="Times New Roman"/>
                <a:ea typeface="Times New Roman"/>
                <a:cs typeface="Times New Roman"/>
              </a:rPr>
              <a:t>В записи пациента обращают внимание на следующее: дифференциальный диагноз для пациентов с головной болью включает головную боль мигрени, головную боль мышечного напряжения, </a:t>
            </a:r>
            <a:r>
              <a:rPr lang="ru-RU" sz="2200" dirty="0" err="1">
                <a:solidFill>
                  <a:srgbClr val="000000"/>
                </a:solidFill>
                <a:latin typeface="Times New Roman"/>
                <a:ea typeface="Times New Roman"/>
                <a:cs typeface="Times New Roman"/>
              </a:rPr>
              <a:t>субдуральную</a:t>
            </a:r>
            <a:r>
              <a:rPr lang="ru-RU" sz="2200" dirty="0">
                <a:solidFill>
                  <a:srgbClr val="000000"/>
                </a:solidFill>
                <a:latin typeface="Times New Roman"/>
                <a:ea typeface="Times New Roman"/>
                <a:cs typeface="Times New Roman"/>
              </a:rPr>
              <a:t> гематому, синуситы, менингит, депрессию, субарахноидальное кровоизлияние, гипертонию, внутричерепные новообразования, и височный артериит. Поиск может включать компьютерную томографию или </a:t>
            </a:r>
            <a:r>
              <a:rPr lang="ru-RU" sz="2200" dirty="0" err="1">
                <a:solidFill>
                  <a:srgbClr val="000000"/>
                </a:solidFill>
                <a:latin typeface="Times New Roman"/>
                <a:ea typeface="Times New Roman"/>
                <a:cs typeface="Times New Roman"/>
              </a:rPr>
              <a:t>магнитно</a:t>
            </a:r>
            <a:r>
              <a:rPr lang="ru-RU" sz="2200" dirty="0">
                <a:solidFill>
                  <a:srgbClr val="000000"/>
                </a:solidFill>
                <a:latin typeface="Times New Roman"/>
                <a:ea typeface="Times New Roman"/>
                <a:cs typeface="Times New Roman"/>
              </a:rPr>
              <a:t> - резонансное обследование по показаниям</a:t>
            </a:r>
            <a:r>
              <a:rPr lang="ru-RU" sz="1200" dirty="0">
                <a:solidFill>
                  <a:srgbClr val="000000"/>
                </a:solidFill>
                <a:latin typeface="Times New Roman"/>
                <a:ea typeface="Times New Roman"/>
                <a:cs typeface="Times New Roman"/>
              </a:rPr>
              <a:t>.</a:t>
            </a:r>
            <a:endParaRPr lang="ru-RU" sz="1100" dirty="0">
              <a:ea typeface="Calibri"/>
              <a:cs typeface="Times New Roman"/>
            </a:endParaRPr>
          </a:p>
        </p:txBody>
      </p:sp>
    </p:spTree>
    <p:extLst>
      <p:ext uri="{BB962C8B-B14F-4D97-AF65-F5344CB8AC3E}">
        <p14:creationId xmlns:p14="http://schemas.microsoft.com/office/powerpoint/2010/main" val="131357160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1560" y="1997839"/>
            <a:ext cx="8064896" cy="1938992"/>
          </a:xfrm>
          <a:prstGeom prst="rect">
            <a:avLst/>
          </a:prstGeom>
        </p:spPr>
        <p:txBody>
          <a:bodyPr wrap="square">
            <a:spAutoFit/>
          </a:bodyPr>
          <a:lstStyle/>
          <a:p>
            <a:pPr lvl="0" algn="ctr">
              <a:spcBef>
                <a:spcPct val="20000"/>
              </a:spcBef>
            </a:pPr>
            <a:r>
              <a:rPr lang="ru-RU" sz="6000" b="1" dirty="0">
                <a:solidFill>
                  <a:prstClr val="black"/>
                </a:solidFill>
              </a:rPr>
              <a:t>Благодарю за внимание!</a:t>
            </a:r>
          </a:p>
        </p:txBody>
      </p:sp>
    </p:spTree>
    <p:extLst>
      <p:ext uri="{BB962C8B-B14F-4D97-AF65-F5344CB8AC3E}">
        <p14:creationId xmlns:p14="http://schemas.microsoft.com/office/powerpoint/2010/main" val="33910138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332656"/>
            <a:ext cx="8640960" cy="6264696"/>
          </a:xfrm>
        </p:spPr>
        <p:txBody>
          <a:bodyPr>
            <a:noAutofit/>
          </a:bodyPr>
          <a:lstStyle/>
          <a:p>
            <a:pPr indent="0">
              <a:lnSpc>
                <a:spcPct val="115000"/>
              </a:lnSpc>
              <a:spcAft>
                <a:spcPts val="0"/>
              </a:spcAft>
              <a:buNone/>
            </a:pPr>
            <a:r>
              <a:rPr lang="ru-RU" sz="2200" dirty="0" smtClean="0">
                <a:latin typeface="Times New Roman"/>
                <a:ea typeface="Calibri"/>
                <a:cs typeface="Times New Roman"/>
              </a:rPr>
              <a:t>       Стандартизированным </a:t>
            </a:r>
            <a:r>
              <a:rPr lang="ru-RU" sz="2200" dirty="0">
                <a:latin typeface="Times New Roman"/>
                <a:ea typeface="Calibri"/>
                <a:cs typeface="Times New Roman"/>
              </a:rPr>
              <a:t>пациентом может быть здоровый человек, обычно это студент младшего курса или же это пациент, имеющий ту или иную стабильную симптоматику, либо актер. Приглашенных на роль стандартизированного пациента обучают изобразить соответствующую клиническую проблему и за рубежом эта работа оплачивается; для студента, выполняющего роль стандартизированного пациента, это еще и учеба - отличная возможность по выученному сценарию </a:t>
            </a:r>
            <a:r>
              <a:rPr lang="ru-RU" sz="2200" i="1" dirty="0">
                <a:latin typeface="Times New Roman"/>
                <a:ea typeface="Calibri"/>
                <a:cs typeface="Times New Roman"/>
              </a:rPr>
              <a:t>полу</a:t>
            </a:r>
            <a:r>
              <a:rPr lang="ky-KG" sz="2200" i="1" dirty="0">
                <a:latin typeface="Times New Roman"/>
                <a:ea typeface="Calibri"/>
                <a:cs typeface="Times New Roman"/>
              </a:rPr>
              <a:t>ч</a:t>
            </a:r>
            <a:r>
              <a:rPr lang="ru-RU" sz="2200" i="1" dirty="0" err="1">
                <a:latin typeface="Times New Roman"/>
                <a:ea typeface="Calibri"/>
                <a:cs typeface="Times New Roman"/>
              </a:rPr>
              <a:t>ить</a:t>
            </a:r>
            <a:r>
              <a:rPr lang="ru-RU" sz="2200" dirty="0">
                <a:latin typeface="Times New Roman"/>
                <a:ea typeface="Calibri"/>
                <a:cs typeface="Times New Roman"/>
              </a:rPr>
              <a:t> теоретические </a:t>
            </a:r>
            <a:r>
              <a:rPr lang="ru-RU" sz="2200" dirty="0" smtClean="0">
                <a:latin typeface="Times New Roman"/>
                <a:ea typeface="Calibri"/>
                <a:cs typeface="Times New Roman"/>
              </a:rPr>
              <a:t>и практические </a:t>
            </a:r>
            <a:r>
              <a:rPr lang="ru-RU" sz="2200" dirty="0">
                <a:latin typeface="Times New Roman"/>
                <a:ea typeface="Calibri"/>
                <a:cs typeface="Times New Roman"/>
              </a:rPr>
              <a:t>знания. </a:t>
            </a:r>
            <a:endParaRPr lang="ru-RU" sz="2200" dirty="0">
              <a:ea typeface="Calibri"/>
              <a:cs typeface="Times New Roman"/>
            </a:endParaRPr>
          </a:p>
          <a:p>
            <a:pPr indent="0">
              <a:lnSpc>
                <a:spcPct val="115000"/>
              </a:lnSpc>
              <a:spcAft>
                <a:spcPts val="0"/>
              </a:spcAft>
              <a:buNone/>
            </a:pPr>
            <a:r>
              <a:rPr lang="ru-RU" sz="2200" dirty="0" smtClean="0">
                <a:latin typeface="Times New Roman"/>
                <a:ea typeface="Calibri"/>
                <a:cs typeface="Times New Roman"/>
              </a:rPr>
              <a:t>      При </a:t>
            </a:r>
            <a:r>
              <a:rPr lang="ru-RU" sz="2200" dirty="0">
                <a:latin typeface="Times New Roman"/>
                <a:ea typeface="Calibri"/>
                <a:cs typeface="Times New Roman"/>
              </a:rPr>
              <a:t>подборе стандартизированного пациента учитывают интеллект, внимание, умение </a:t>
            </a:r>
            <a:r>
              <a:rPr lang="ru-RU" sz="2200" dirty="0" smtClean="0">
                <a:latin typeface="Times New Roman"/>
                <a:ea typeface="Calibri"/>
                <a:cs typeface="Times New Roman"/>
              </a:rPr>
              <a:t>выделять </a:t>
            </a:r>
            <a:r>
              <a:rPr lang="ru-RU" sz="2200" dirty="0">
                <a:latin typeface="Times New Roman"/>
                <a:ea typeface="Calibri"/>
                <a:cs typeface="Times New Roman"/>
              </a:rPr>
              <a:t>существенное, быстро запоминать и реагировать на изменение ситуации, понимание медицинской или этической проблемы случая. Им должна быть присуща объективность, честность (не разглашение содержания контрольного списка и любой другой конфиденциальной информации проведения OSCE) экзаменуемым студентам </a:t>
            </a:r>
            <a:r>
              <a:rPr lang="ru-RU" sz="2200" dirty="0" smtClean="0">
                <a:latin typeface="Times New Roman"/>
                <a:ea typeface="Calibri"/>
                <a:cs typeface="Times New Roman"/>
              </a:rPr>
              <a:t>и</a:t>
            </a:r>
            <a:endParaRPr lang="ru-RU" sz="2200" dirty="0"/>
          </a:p>
        </p:txBody>
      </p:sp>
    </p:spTree>
    <p:extLst>
      <p:ext uri="{BB962C8B-B14F-4D97-AF65-F5344CB8AC3E}">
        <p14:creationId xmlns:p14="http://schemas.microsoft.com/office/powerpoint/2010/main" val="23895717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980728"/>
            <a:ext cx="8424936" cy="4832092"/>
          </a:xfrm>
          <a:prstGeom prst="rect">
            <a:avLst/>
          </a:prstGeom>
        </p:spPr>
        <p:txBody>
          <a:bodyPr wrap="square">
            <a:spAutoFit/>
          </a:bodyPr>
          <a:lstStyle/>
          <a:p>
            <a:pPr marL="342900" lvl="0">
              <a:lnSpc>
                <a:spcPct val="115000"/>
              </a:lnSpc>
              <a:spcBef>
                <a:spcPct val="20000"/>
              </a:spcBef>
            </a:pPr>
            <a:r>
              <a:rPr lang="ru-RU" sz="2200" dirty="0">
                <a:solidFill>
                  <a:prstClr val="black"/>
                </a:solidFill>
                <a:latin typeface="Times New Roman" panose="02020603050405020304" pitchFamily="18" charset="0"/>
                <a:ea typeface="Calibri"/>
                <a:cs typeface="Times New Roman" panose="02020603050405020304" pitchFamily="18" charset="0"/>
              </a:rPr>
              <a:t>клиническим, ординаторам. К слову сказать, американские студенты и клинические ординаторы с них берут подписку при поступлении о том, что всего этого они обязуются не </a:t>
            </a:r>
            <a:r>
              <a:rPr lang="ru-RU" sz="2200" dirty="0" smtClean="0">
                <a:solidFill>
                  <a:prstClr val="black"/>
                </a:solidFill>
                <a:latin typeface="Times New Roman" panose="02020603050405020304" pitchFamily="18" charset="0"/>
                <a:ea typeface="Calibri"/>
                <a:cs typeface="Times New Roman" panose="02020603050405020304" pitchFamily="18" charset="0"/>
              </a:rPr>
              <a:t>делать, в противном </a:t>
            </a:r>
            <a:r>
              <a:rPr lang="ru-RU" sz="2200" dirty="0">
                <a:solidFill>
                  <a:prstClr val="black"/>
                </a:solidFill>
                <a:latin typeface="Times New Roman" panose="02020603050405020304" pitchFamily="18" charset="0"/>
                <a:ea typeface="Calibri"/>
                <a:cs typeface="Times New Roman" panose="02020603050405020304" pitchFamily="18" charset="0"/>
              </a:rPr>
              <a:t>случае им грозит отчисление</a:t>
            </a:r>
            <a:r>
              <a:rPr lang="ru-RU" sz="2200" dirty="0" smtClean="0">
                <a:solidFill>
                  <a:prstClr val="black"/>
                </a:solidFill>
                <a:latin typeface="Times New Roman" panose="02020603050405020304" pitchFamily="18" charset="0"/>
                <a:ea typeface="Calibri"/>
                <a:cs typeface="Times New Roman" panose="02020603050405020304" pitchFamily="18" charset="0"/>
              </a:rPr>
              <a:t>.</a:t>
            </a:r>
          </a:p>
          <a:p>
            <a:pPr indent="449580">
              <a:lnSpc>
                <a:spcPct val="115000"/>
              </a:lnSpc>
              <a:spcAft>
                <a:spcPts val="0"/>
              </a:spcAft>
            </a:pPr>
            <a:r>
              <a:rPr lang="ru-RU" sz="2200" dirty="0" smtClean="0">
                <a:solidFill>
                  <a:prstClr val="black"/>
                </a:solidFill>
                <a:latin typeface="Times New Roman" panose="02020603050405020304" pitchFamily="18" charset="0"/>
                <a:ea typeface="Calibri"/>
                <a:cs typeface="Times New Roman" panose="02020603050405020304" pitchFamily="18" charset="0"/>
              </a:rPr>
              <a:t> </a:t>
            </a:r>
            <a:r>
              <a:rPr lang="ru-RU" sz="2200" dirty="0">
                <a:latin typeface="Times New Roman" panose="02020603050405020304" pitchFamily="18" charset="0"/>
                <a:ea typeface="Calibri"/>
                <a:cs typeface="Times New Roman" panose="02020603050405020304" pitchFamily="18" charset="0"/>
              </a:rPr>
              <a:t>Точно так же как реальный пациент, задает вопросы </a:t>
            </a:r>
            <a:r>
              <a:rPr lang="ru-RU" sz="2200" dirty="0" smtClean="0">
                <a:latin typeface="Times New Roman" panose="02020603050405020304" pitchFamily="18" charset="0"/>
                <a:ea typeface="Calibri"/>
                <a:cs typeface="Times New Roman" panose="02020603050405020304" pitchFamily="18" charset="0"/>
              </a:rPr>
              <a:t>относительно </a:t>
            </a:r>
            <a:r>
              <a:rPr lang="ru-RU" sz="2200" dirty="0">
                <a:latin typeface="Times New Roman" panose="02020603050405020304" pitchFamily="18" charset="0"/>
                <a:ea typeface="Calibri"/>
                <a:cs typeface="Times New Roman" panose="02020603050405020304" pitchFamily="18" charset="0"/>
              </a:rPr>
              <a:t>его /ее проблемы, например, " Скажите мне Доктор, это подразумевает, что у меня рак? " Или " Доктор, у меня инфаркт миокарда? ", и они не должны игнорироваться. Ответ и разъяснения должны быть адресованы как реальному пациенту. Если Вы не знаете ответ на вопрос стандартизированного пациент. отвечайте, </a:t>
            </a:r>
            <a:r>
              <a:rPr lang="ky-KG" sz="2200" dirty="0">
                <a:latin typeface="Times New Roman" panose="02020603050405020304" pitchFamily="18" charset="0"/>
                <a:ea typeface="Calibri"/>
                <a:cs typeface="Times New Roman" panose="02020603050405020304" pitchFamily="18" charset="0"/>
              </a:rPr>
              <a:t>что </a:t>
            </a:r>
            <a:r>
              <a:rPr lang="ru-RU" sz="2200" dirty="0">
                <a:latin typeface="Times New Roman" panose="02020603050405020304" pitchFamily="18" charset="0"/>
                <a:ea typeface="Calibri"/>
                <a:cs typeface="Times New Roman" panose="02020603050405020304" pitchFamily="18" charset="0"/>
              </a:rPr>
              <a:t>Вы не знаете.</a:t>
            </a:r>
          </a:p>
          <a:p>
            <a:pPr marL="342900" lvl="0">
              <a:lnSpc>
                <a:spcPct val="115000"/>
              </a:lnSpc>
              <a:spcBef>
                <a:spcPct val="20000"/>
              </a:spcBef>
            </a:pPr>
            <a:endParaRPr lang="ru-RU" sz="2200" dirty="0">
              <a:solidFill>
                <a:prstClr val="black"/>
              </a:solidFill>
              <a:ea typeface="Calibri"/>
              <a:cs typeface="Times New Roman"/>
            </a:endParaRPr>
          </a:p>
        </p:txBody>
      </p:sp>
    </p:spTree>
    <p:extLst>
      <p:ext uri="{BB962C8B-B14F-4D97-AF65-F5344CB8AC3E}">
        <p14:creationId xmlns:p14="http://schemas.microsoft.com/office/powerpoint/2010/main" val="38731627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76424" y="171554"/>
            <a:ext cx="8352928" cy="6686446"/>
          </a:xfrm>
          <a:prstGeom prst="rect">
            <a:avLst/>
          </a:prstGeom>
        </p:spPr>
        <p:txBody>
          <a:bodyPr wrap="square">
            <a:spAutoFit/>
          </a:bodyPr>
          <a:lstStyle/>
          <a:p>
            <a:pPr indent="449580">
              <a:lnSpc>
                <a:spcPct val="115000"/>
              </a:lnSpc>
              <a:spcAft>
                <a:spcPts val="0"/>
              </a:spcAft>
            </a:pPr>
            <a:r>
              <a:rPr lang="ru-RU" sz="2200" b="1" dirty="0">
                <a:latin typeface="Times New Roman"/>
                <a:ea typeface="Calibri"/>
                <a:cs typeface="Times New Roman"/>
              </a:rPr>
              <a:t>OSCE</a:t>
            </a:r>
            <a:r>
              <a:rPr lang="ru-RU" sz="2200" dirty="0">
                <a:latin typeface="Times New Roman"/>
                <a:ea typeface="Calibri"/>
                <a:cs typeface="Times New Roman"/>
              </a:rPr>
              <a:t> состоит от </a:t>
            </a:r>
            <a:r>
              <a:rPr lang="ky-KG" sz="2200" dirty="0">
                <a:latin typeface="Times New Roman"/>
                <a:ea typeface="Calibri"/>
                <a:cs typeface="Times New Roman"/>
              </a:rPr>
              <a:t>5-7</a:t>
            </a:r>
            <a:r>
              <a:rPr lang="ru-RU" sz="2200" dirty="0">
                <a:latin typeface="Times New Roman"/>
                <a:ea typeface="Calibri"/>
                <a:cs typeface="Times New Roman"/>
              </a:rPr>
              <a:t> до 15-16 и более тестовых станций. Станция может длиться в течение </a:t>
            </a:r>
            <a:r>
              <a:rPr lang="ru-RU" sz="2200" b="1" dirty="0">
                <a:latin typeface="Times New Roman"/>
                <a:ea typeface="Calibri"/>
                <a:cs typeface="Times New Roman"/>
              </a:rPr>
              <a:t>5 минут</a:t>
            </a:r>
            <a:r>
              <a:rPr lang="ru-RU" sz="2200" dirty="0">
                <a:latin typeface="Times New Roman"/>
                <a:ea typeface="Calibri"/>
                <a:cs typeface="Times New Roman"/>
              </a:rPr>
              <a:t>, например, для прошедших курс </a:t>
            </a:r>
            <a:r>
              <a:rPr lang="ru-RU" sz="2200" dirty="0" smtClean="0">
                <a:latin typeface="Times New Roman"/>
                <a:ea typeface="Calibri"/>
                <a:cs typeface="Times New Roman"/>
              </a:rPr>
              <a:t>«Введение </a:t>
            </a:r>
            <a:r>
              <a:rPr lang="ru-RU" sz="2200" dirty="0">
                <a:latin typeface="Times New Roman"/>
                <a:ea typeface="Calibri"/>
                <a:cs typeface="Times New Roman"/>
              </a:rPr>
              <a:t>в </a:t>
            </a:r>
            <a:r>
              <a:rPr lang="ru-RU" sz="2200" dirty="0" smtClean="0">
                <a:latin typeface="Times New Roman"/>
                <a:ea typeface="Calibri"/>
                <a:cs typeface="Times New Roman"/>
              </a:rPr>
              <a:t>клинику», </a:t>
            </a:r>
            <a:r>
              <a:rPr lang="ru-RU" sz="2200" dirty="0">
                <a:latin typeface="Times New Roman"/>
                <a:ea typeface="Calibri"/>
                <a:cs typeface="Times New Roman"/>
              </a:rPr>
              <a:t>где Вас просят интерпретировать</a:t>
            </a:r>
            <a:r>
              <a:rPr lang="ky-KG" sz="2200" dirty="0">
                <a:latin typeface="Times New Roman"/>
                <a:ea typeface="Calibri"/>
                <a:cs typeface="Times New Roman"/>
              </a:rPr>
              <a:t> э</a:t>
            </a:r>
            <a:r>
              <a:rPr lang="ru-RU" sz="2200" dirty="0" err="1">
                <a:latin typeface="Times New Roman"/>
                <a:ea typeface="Calibri"/>
                <a:cs typeface="Times New Roman"/>
              </a:rPr>
              <a:t>лектрокардиограмму</a:t>
            </a:r>
            <a:r>
              <a:rPr lang="ru-RU" sz="2200" dirty="0">
                <a:latin typeface="Times New Roman"/>
                <a:ea typeface="Calibri"/>
                <a:cs typeface="Times New Roman"/>
              </a:rPr>
              <a:t> или идентифицировать сердечный шум, или </a:t>
            </a:r>
            <a:r>
              <a:rPr lang="ru-RU" sz="2200" b="1" dirty="0">
                <a:latin typeface="Times New Roman"/>
                <a:ea typeface="Calibri"/>
                <a:cs typeface="Times New Roman"/>
              </a:rPr>
              <a:t>15- 30 минут </a:t>
            </a:r>
            <a:r>
              <a:rPr lang="ru-RU" sz="2200" dirty="0">
                <a:latin typeface="Times New Roman"/>
                <a:ea typeface="Calibri"/>
                <a:cs typeface="Times New Roman"/>
              </a:rPr>
              <a:t>для клинических ординаторов (резидентов), когда требуется собрать анамнез и провести сфокусированное </a:t>
            </a:r>
            <a:r>
              <a:rPr lang="ru-RU" sz="2200" dirty="0" err="1">
                <a:latin typeface="Times New Roman"/>
                <a:ea typeface="Calibri"/>
                <a:cs typeface="Times New Roman"/>
              </a:rPr>
              <a:t>физикальное</a:t>
            </a:r>
            <a:r>
              <a:rPr lang="ru-RU" sz="2200" dirty="0">
                <a:latin typeface="Times New Roman"/>
                <a:ea typeface="Calibri"/>
                <a:cs typeface="Times New Roman"/>
              </a:rPr>
              <a:t> обследование. Некоторые станции сопровождаются </a:t>
            </a:r>
            <a:r>
              <a:rPr lang="ru-RU" sz="2200" b="1" dirty="0" err="1">
                <a:latin typeface="Times New Roman"/>
                <a:ea typeface="Calibri"/>
                <a:cs typeface="Times New Roman"/>
              </a:rPr>
              <a:t>межстанцией</a:t>
            </a:r>
            <a:r>
              <a:rPr lang="ru-RU" sz="2200" dirty="0">
                <a:latin typeface="Times New Roman"/>
                <a:ea typeface="Calibri"/>
                <a:cs typeface="Times New Roman"/>
              </a:rPr>
              <a:t>, где дается дополнительное количество времени, чтобы составить СООП (субъективные данные, объективные </a:t>
            </a:r>
            <a:r>
              <a:rPr lang="ru-RU" sz="2200" dirty="0" err="1">
                <a:latin typeface="Times New Roman"/>
                <a:ea typeface="Calibri"/>
                <a:cs typeface="Times New Roman"/>
              </a:rPr>
              <a:t>данные.оценка</a:t>
            </a:r>
            <a:r>
              <a:rPr lang="ru-RU" sz="2200" dirty="0">
                <a:latin typeface="Times New Roman"/>
                <a:ea typeface="Calibri"/>
                <a:cs typeface="Times New Roman"/>
              </a:rPr>
              <a:t>, план) или ответить на детальные вопросы " Какие анализы крови необходимо назначить? ", "Каков ваш дифференциальный диагноз? ", и " Что является вашим следующим шагом в диагностике и лечении этого пациента? " Кроме того, </a:t>
            </a:r>
            <a:r>
              <a:rPr lang="ru-RU" sz="2200" dirty="0" err="1">
                <a:latin typeface="Times New Roman"/>
                <a:ea typeface="Calibri"/>
                <a:cs typeface="Times New Roman"/>
              </a:rPr>
              <a:t>межстанция</a:t>
            </a:r>
            <a:r>
              <a:rPr lang="ru-RU" sz="2200" dirty="0">
                <a:latin typeface="Times New Roman"/>
                <a:ea typeface="Calibri"/>
                <a:cs typeface="Times New Roman"/>
              </a:rPr>
              <a:t> может обеспечивать Вас дополнительной информацией, например, лабораторными данными или результатами консультации, требующими дальнейшей интерпретации и оценки.</a:t>
            </a:r>
            <a:endParaRPr lang="ru-RU" sz="2200" dirty="0">
              <a:ea typeface="Calibri"/>
              <a:cs typeface="Times New Roman"/>
            </a:endParaRPr>
          </a:p>
        </p:txBody>
      </p:sp>
    </p:spTree>
    <p:extLst>
      <p:ext uri="{BB962C8B-B14F-4D97-AF65-F5344CB8AC3E}">
        <p14:creationId xmlns:p14="http://schemas.microsoft.com/office/powerpoint/2010/main" val="8327377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210089"/>
            <a:ext cx="8352928" cy="846386"/>
          </a:xfrm>
          <a:prstGeom prst="rect">
            <a:avLst/>
          </a:prstGeom>
        </p:spPr>
        <p:txBody>
          <a:bodyPr wrap="square">
            <a:spAutoFit/>
          </a:bodyPr>
          <a:lstStyle/>
          <a:p>
            <a:pPr algn="ctr">
              <a:lnSpc>
                <a:spcPct val="115000"/>
              </a:lnSpc>
              <a:spcAft>
                <a:spcPts val="0"/>
              </a:spcAft>
            </a:pPr>
            <a:r>
              <a:rPr lang="ru-RU" sz="2200" b="1" dirty="0">
                <a:latin typeface="Times New Roman"/>
                <a:ea typeface="Calibri"/>
                <a:cs typeface="Times New Roman"/>
              </a:rPr>
              <a:t>Оценочная шкала умений и навыков студента со стороны стандартизированного пациента</a:t>
            </a:r>
            <a:endParaRPr lang="ru-RU" sz="2200" dirty="0">
              <a:ea typeface="Calibri"/>
              <a:cs typeface="Times New Roman"/>
            </a:endParaRPr>
          </a:p>
        </p:txBody>
      </p:sp>
      <p:graphicFrame>
        <p:nvGraphicFramePr>
          <p:cNvPr id="5" name="Таблица 4"/>
          <p:cNvGraphicFramePr>
            <a:graphicFrameLocks noGrp="1"/>
          </p:cNvGraphicFramePr>
          <p:nvPr>
            <p:extLst>
              <p:ext uri="{D42A27DB-BD31-4B8C-83A1-F6EECF244321}">
                <p14:modId xmlns:p14="http://schemas.microsoft.com/office/powerpoint/2010/main" val="1237566920"/>
              </p:ext>
            </p:extLst>
          </p:nvPr>
        </p:nvGraphicFramePr>
        <p:xfrm>
          <a:off x="323528" y="1268758"/>
          <a:ext cx="8640960" cy="4942332"/>
        </p:xfrm>
        <a:graphic>
          <a:graphicData uri="http://schemas.openxmlformats.org/drawingml/2006/table">
            <a:tbl>
              <a:tblPr/>
              <a:tblGrid>
                <a:gridCol w="5400600"/>
                <a:gridCol w="792088"/>
                <a:gridCol w="576064"/>
                <a:gridCol w="864096"/>
                <a:gridCol w="1008112"/>
              </a:tblGrid>
              <a:tr h="202242">
                <a:tc>
                  <a:txBody>
                    <a:bodyPr/>
                    <a:lstStyle/>
                    <a:p>
                      <a:pPr algn="ctr">
                        <a:lnSpc>
                          <a:spcPct val="115000"/>
                        </a:lnSpc>
                        <a:spcAft>
                          <a:spcPts val="0"/>
                        </a:spcAft>
                      </a:pPr>
                      <a:r>
                        <a:rPr lang="ru-RU" sz="1800" b="1" dirty="0">
                          <a:effectLst/>
                          <a:latin typeface="Times New Roman"/>
                          <a:ea typeface="Calibri"/>
                          <a:cs typeface="Times New Roman"/>
                        </a:rPr>
                        <a:t>Экзаменуемый</a:t>
                      </a:r>
                      <a:endParaRPr lang="ru-RU" sz="1800" dirty="0">
                        <a:effectLst/>
                        <a:latin typeface="Calibri"/>
                        <a:ea typeface="Calibri"/>
                        <a:cs typeface="Times New Roman"/>
                      </a:endParaRPr>
                    </a:p>
                  </a:txBody>
                  <a:tcPr marL="4120" marR="41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ru-RU" sz="1800" b="1">
                          <a:effectLst/>
                          <a:latin typeface="Times New Roman"/>
                          <a:ea typeface="Calibri"/>
                          <a:cs typeface="Times New Roman"/>
                        </a:rPr>
                        <a:t>Неудов</a:t>
                      </a:r>
                      <a:endParaRPr lang="ru-RU" sz="1800">
                        <a:effectLst/>
                        <a:latin typeface="Calibri"/>
                        <a:ea typeface="Calibri"/>
                        <a:cs typeface="Times New Roman"/>
                      </a:endParaRPr>
                    </a:p>
                  </a:txBody>
                  <a:tcPr marL="4120" marR="41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ru-RU" sz="1800" b="1">
                          <a:effectLst/>
                          <a:latin typeface="Times New Roman"/>
                          <a:ea typeface="Calibri"/>
                          <a:cs typeface="Times New Roman"/>
                        </a:rPr>
                        <a:t>Удов</a:t>
                      </a:r>
                      <a:endParaRPr lang="ru-RU" sz="1800">
                        <a:effectLst/>
                        <a:latin typeface="Calibri"/>
                        <a:ea typeface="Calibri"/>
                        <a:cs typeface="Times New Roman"/>
                      </a:endParaRPr>
                    </a:p>
                  </a:txBody>
                  <a:tcPr marL="4120" marR="41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ru-RU" sz="1800" b="1">
                          <a:effectLst/>
                          <a:latin typeface="Times New Roman"/>
                          <a:ea typeface="Calibri"/>
                          <a:cs typeface="Times New Roman"/>
                        </a:rPr>
                        <a:t>хорошо</a:t>
                      </a:r>
                      <a:endParaRPr lang="ru-RU" sz="1800">
                        <a:effectLst/>
                        <a:latin typeface="Calibri"/>
                        <a:ea typeface="Calibri"/>
                        <a:cs typeface="Times New Roman"/>
                      </a:endParaRPr>
                    </a:p>
                  </a:txBody>
                  <a:tcPr marL="4120" marR="41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ru-RU" sz="1800" b="1">
                          <a:effectLst/>
                          <a:latin typeface="Times New Roman"/>
                          <a:ea typeface="Calibri"/>
                          <a:cs typeface="Times New Roman"/>
                        </a:rPr>
                        <a:t>отлично</a:t>
                      </a:r>
                      <a:endParaRPr lang="ru-RU" sz="1800">
                        <a:effectLst/>
                        <a:latin typeface="Calibri"/>
                        <a:ea typeface="Calibri"/>
                        <a:cs typeface="Times New Roman"/>
                      </a:endParaRPr>
                    </a:p>
                  </a:txBody>
                  <a:tcPr marL="4120" marR="41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94152">
                <a:tc>
                  <a:txBody>
                    <a:bodyPr/>
                    <a:lstStyle/>
                    <a:p>
                      <a:pPr>
                        <a:lnSpc>
                          <a:spcPct val="115000"/>
                        </a:lnSpc>
                        <a:spcAft>
                          <a:spcPts val="0"/>
                        </a:spcAft>
                      </a:pPr>
                      <a:r>
                        <a:rPr lang="ru-RU" sz="1800" dirty="0">
                          <a:effectLst/>
                          <a:latin typeface="Times New Roman"/>
                          <a:ea typeface="Calibri"/>
                          <a:cs typeface="Times New Roman"/>
                        </a:rPr>
                        <a:t>Пункт 1. (Личные качества)</a:t>
                      </a:r>
                      <a:endParaRPr lang="ru-RU" sz="1800" dirty="0">
                        <a:effectLst/>
                        <a:latin typeface="Calibri"/>
                        <a:ea typeface="Calibri"/>
                        <a:cs typeface="Times New Roman"/>
                      </a:endParaRPr>
                    </a:p>
                    <a:p>
                      <a:pPr>
                        <a:lnSpc>
                          <a:spcPct val="115000"/>
                        </a:lnSpc>
                        <a:spcAft>
                          <a:spcPts val="0"/>
                        </a:spcAft>
                      </a:pPr>
                      <a:r>
                        <a:rPr lang="ru-RU" sz="1800" dirty="0">
                          <a:effectLst/>
                          <a:latin typeface="Times New Roman"/>
                          <a:ea typeface="Calibri"/>
                          <a:cs typeface="Times New Roman"/>
                        </a:rPr>
                        <a:t>Встречает тепло, расположен дружелюбно</a:t>
                      </a:r>
                      <a:endParaRPr lang="ru-RU" sz="1800" dirty="0">
                        <a:effectLst/>
                        <a:latin typeface="Calibri"/>
                        <a:ea typeface="Calibri"/>
                        <a:cs typeface="Times New Roman"/>
                      </a:endParaRPr>
                    </a:p>
                  </a:txBody>
                  <a:tcPr marL="4120" marR="41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ru-RU" sz="1800">
                          <a:effectLst/>
                          <a:latin typeface="Times New Roman"/>
                          <a:ea typeface="Calibri"/>
                          <a:cs typeface="Times New Roman"/>
                        </a:rPr>
                        <a:t> </a:t>
                      </a:r>
                      <a:endParaRPr lang="ru-RU" sz="1800">
                        <a:effectLst/>
                        <a:latin typeface="Calibri"/>
                        <a:ea typeface="Calibri"/>
                        <a:cs typeface="Times New Roman"/>
                      </a:endParaRPr>
                    </a:p>
                  </a:txBody>
                  <a:tcPr marL="4120" marR="41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ru-RU" sz="1800">
                          <a:effectLst/>
                          <a:latin typeface="Times New Roman"/>
                          <a:ea typeface="Calibri"/>
                          <a:cs typeface="Times New Roman"/>
                        </a:rPr>
                        <a:t> </a:t>
                      </a:r>
                      <a:endParaRPr lang="ru-RU" sz="1800">
                        <a:effectLst/>
                        <a:latin typeface="Calibri"/>
                        <a:ea typeface="Calibri"/>
                        <a:cs typeface="Times New Roman"/>
                      </a:endParaRPr>
                    </a:p>
                  </a:txBody>
                  <a:tcPr marL="4120" marR="41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ru-RU" sz="1800">
                          <a:effectLst/>
                          <a:latin typeface="Times New Roman"/>
                          <a:ea typeface="Calibri"/>
                          <a:cs typeface="Times New Roman"/>
                        </a:rPr>
                        <a:t> </a:t>
                      </a:r>
                      <a:endParaRPr lang="ru-RU" sz="1800">
                        <a:effectLst/>
                        <a:latin typeface="Calibri"/>
                        <a:ea typeface="Calibri"/>
                        <a:cs typeface="Times New Roman"/>
                      </a:endParaRPr>
                    </a:p>
                  </a:txBody>
                  <a:tcPr marL="4120" marR="41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ru-RU" sz="1800">
                          <a:effectLst/>
                          <a:latin typeface="Times New Roman"/>
                          <a:ea typeface="Calibri"/>
                          <a:cs typeface="Times New Roman"/>
                        </a:rPr>
                        <a:t> </a:t>
                      </a:r>
                      <a:endParaRPr lang="ru-RU" sz="1800">
                        <a:effectLst/>
                        <a:latin typeface="Calibri"/>
                        <a:ea typeface="Calibri"/>
                        <a:cs typeface="Times New Roman"/>
                      </a:endParaRPr>
                    </a:p>
                  </a:txBody>
                  <a:tcPr marL="4120" marR="41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41228">
                <a:tc>
                  <a:txBody>
                    <a:bodyPr/>
                    <a:lstStyle/>
                    <a:p>
                      <a:pPr>
                        <a:lnSpc>
                          <a:spcPct val="115000"/>
                        </a:lnSpc>
                        <a:spcAft>
                          <a:spcPts val="0"/>
                        </a:spcAft>
                      </a:pPr>
                      <a:r>
                        <a:rPr lang="ru-RU" sz="1800" dirty="0">
                          <a:effectLst/>
                          <a:latin typeface="Times New Roman"/>
                          <a:ea typeface="Calibri"/>
                          <a:cs typeface="Times New Roman"/>
                        </a:rPr>
                        <a:t>Б: Обращается с Вами как с чинностью, находящейся на том же уровне не покровительственно, говорит не сверху вниз</a:t>
                      </a:r>
                      <a:endParaRPr lang="ru-RU" sz="1800" dirty="0">
                        <a:effectLst/>
                        <a:latin typeface="Calibri"/>
                        <a:ea typeface="Calibri"/>
                        <a:cs typeface="Times New Roman"/>
                      </a:endParaRPr>
                    </a:p>
                  </a:txBody>
                  <a:tcPr marL="4120" marR="41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ru-RU" sz="1800" dirty="0">
                          <a:effectLst/>
                          <a:latin typeface="Times New Roman"/>
                          <a:ea typeface="Calibri"/>
                          <a:cs typeface="Times New Roman"/>
                        </a:rPr>
                        <a:t> </a:t>
                      </a:r>
                      <a:endParaRPr lang="ru-RU" sz="1800" dirty="0">
                        <a:effectLst/>
                        <a:latin typeface="Calibri"/>
                        <a:ea typeface="Calibri"/>
                        <a:cs typeface="Times New Roman"/>
                      </a:endParaRPr>
                    </a:p>
                  </a:txBody>
                  <a:tcPr marL="4120" marR="41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ru-RU" sz="1800">
                          <a:effectLst/>
                          <a:latin typeface="Times New Roman"/>
                          <a:ea typeface="Calibri"/>
                          <a:cs typeface="Times New Roman"/>
                        </a:rPr>
                        <a:t> </a:t>
                      </a:r>
                      <a:endParaRPr lang="ru-RU" sz="1800">
                        <a:effectLst/>
                        <a:latin typeface="Calibri"/>
                        <a:ea typeface="Calibri"/>
                        <a:cs typeface="Times New Roman"/>
                      </a:endParaRPr>
                    </a:p>
                  </a:txBody>
                  <a:tcPr marL="4120" marR="41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ru-RU" sz="1800">
                          <a:effectLst/>
                          <a:latin typeface="Times New Roman"/>
                          <a:ea typeface="Calibri"/>
                          <a:cs typeface="Times New Roman"/>
                        </a:rPr>
                        <a:t> </a:t>
                      </a:r>
                      <a:endParaRPr lang="ru-RU" sz="1800">
                        <a:effectLst/>
                        <a:latin typeface="Calibri"/>
                        <a:ea typeface="Calibri"/>
                        <a:cs typeface="Times New Roman"/>
                      </a:endParaRPr>
                    </a:p>
                  </a:txBody>
                  <a:tcPr marL="4120" marR="41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ru-RU" sz="1800">
                          <a:effectLst/>
                          <a:latin typeface="Times New Roman"/>
                          <a:ea typeface="Calibri"/>
                          <a:cs typeface="Times New Roman"/>
                        </a:rPr>
                        <a:t> </a:t>
                      </a:r>
                      <a:endParaRPr lang="ru-RU" sz="1800">
                        <a:effectLst/>
                        <a:latin typeface="Calibri"/>
                        <a:ea typeface="Calibri"/>
                        <a:cs typeface="Times New Roman"/>
                      </a:endParaRPr>
                    </a:p>
                  </a:txBody>
                  <a:tcPr marL="4120" marR="41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88304">
                <a:tc>
                  <a:txBody>
                    <a:bodyPr/>
                    <a:lstStyle/>
                    <a:p>
                      <a:pPr>
                        <a:lnSpc>
                          <a:spcPct val="115000"/>
                        </a:lnSpc>
                        <a:spcAft>
                          <a:spcPts val="0"/>
                        </a:spcAft>
                      </a:pPr>
                      <a:r>
                        <a:rPr lang="ru-RU" sz="1800" dirty="0">
                          <a:effectLst/>
                          <a:latin typeface="Times New Roman"/>
                          <a:ea typeface="Calibri"/>
                          <a:cs typeface="Times New Roman"/>
                        </a:rPr>
                        <a:t>Пункт </a:t>
                      </a:r>
                      <a:r>
                        <a:rPr lang="ru-RU" sz="1800" i="1" dirty="0">
                          <a:effectLst/>
                          <a:latin typeface="Times New Roman"/>
                          <a:ea typeface="Calibri"/>
                          <a:cs typeface="Times New Roman"/>
                        </a:rPr>
                        <a:t>2.</a:t>
                      </a:r>
                      <a:r>
                        <a:rPr lang="ru-RU" sz="1800" dirty="0">
                          <a:effectLst/>
                          <a:latin typeface="Times New Roman"/>
                          <a:ea typeface="Calibri"/>
                          <a:cs typeface="Times New Roman"/>
                        </a:rPr>
                        <a:t> (Сбор информации)</a:t>
                      </a:r>
                      <a:endParaRPr lang="ru-RU" sz="1800" dirty="0">
                        <a:effectLst/>
                        <a:latin typeface="Calibri"/>
                        <a:ea typeface="Calibri"/>
                        <a:cs typeface="Times New Roman"/>
                      </a:endParaRPr>
                    </a:p>
                    <a:p>
                      <a:pPr>
                        <a:lnSpc>
                          <a:spcPct val="115000"/>
                        </a:lnSpc>
                        <a:spcAft>
                          <a:spcPts val="0"/>
                        </a:spcAft>
                      </a:pPr>
                      <a:r>
                        <a:rPr lang="ru-RU" sz="1800" dirty="0">
                          <a:effectLst/>
                          <a:latin typeface="Times New Roman"/>
                          <a:ea typeface="Calibri"/>
                          <a:cs typeface="Times New Roman"/>
                        </a:rPr>
                        <a:t>Позволяет рассказать Вам Ваши жалобы, слушает Вас внимательно, не прерывает время Вашего разговора</a:t>
                      </a:r>
                      <a:endParaRPr lang="ru-RU" sz="1800" dirty="0">
                        <a:effectLst/>
                        <a:latin typeface="Calibri"/>
                        <a:ea typeface="Calibri"/>
                        <a:cs typeface="Times New Roman"/>
                      </a:endParaRPr>
                    </a:p>
                  </a:txBody>
                  <a:tcPr marL="4120" marR="41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ru-RU" sz="1800" dirty="0">
                          <a:effectLst/>
                          <a:latin typeface="Times New Roman"/>
                          <a:ea typeface="Calibri"/>
                          <a:cs typeface="Times New Roman"/>
                        </a:rPr>
                        <a:t> </a:t>
                      </a:r>
                      <a:endParaRPr lang="ru-RU" sz="1800" dirty="0">
                        <a:effectLst/>
                        <a:latin typeface="Calibri"/>
                        <a:ea typeface="Calibri"/>
                        <a:cs typeface="Times New Roman"/>
                      </a:endParaRPr>
                    </a:p>
                  </a:txBody>
                  <a:tcPr marL="4120" marR="41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ru-RU" sz="1800" dirty="0">
                          <a:effectLst/>
                          <a:latin typeface="Times New Roman"/>
                          <a:ea typeface="Calibri"/>
                          <a:cs typeface="Times New Roman"/>
                        </a:rPr>
                        <a:t> </a:t>
                      </a:r>
                      <a:endParaRPr lang="ru-RU" sz="1800" dirty="0">
                        <a:effectLst/>
                        <a:latin typeface="Calibri"/>
                        <a:ea typeface="Calibri"/>
                        <a:cs typeface="Times New Roman"/>
                      </a:endParaRPr>
                    </a:p>
                  </a:txBody>
                  <a:tcPr marL="4120" marR="41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ru-RU" sz="1800" dirty="0">
                          <a:effectLst/>
                          <a:latin typeface="Times New Roman"/>
                          <a:ea typeface="Calibri"/>
                          <a:cs typeface="Times New Roman"/>
                        </a:rPr>
                        <a:t> </a:t>
                      </a:r>
                      <a:endParaRPr lang="ru-RU" sz="1800" dirty="0">
                        <a:effectLst/>
                        <a:latin typeface="Calibri"/>
                        <a:ea typeface="Calibri"/>
                        <a:cs typeface="Times New Roman"/>
                      </a:endParaRPr>
                    </a:p>
                  </a:txBody>
                  <a:tcPr marL="4120" marR="41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ru-RU" sz="1800" dirty="0">
                          <a:effectLst/>
                          <a:latin typeface="Times New Roman"/>
                          <a:ea typeface="Calibri"/>
                          <a:cs typeface="Times New Roman"/>
                        </a:rPr>
                        <a:t> </a:t>
                      </a:r>
                      <a:endParaRPr lang="ru-RU" sz="1800" dirty="0">
                        <a:effectLst/>
                        <a:latin typeface="Calibri"/>
                        <a:ea typeface="Calibri"/>
                        <a:cs typeface="Times New Roman"/>
                      </a:endParaRPr>
                    </a:p>
                  </a:txBody>
                  <a:tcPr marL="4120" marR="41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94152">
                <a:tc>
                  <a:txBody>
                    <a:bodyPr/>
                    <a:lstStyle/>
                    <a:p>
                      <a:pPr>
                        <a:lnSpc>
                          <a:spcPct val="115000"/>
                        </a:lnSpc>
                        <a:spcAft>
                          <a:spcPts val="0"/>
                        </a:spcAft>
                      </a:pPr>
                      <a:r>
                        <a:rPr lang="ru-RU" sz="2000" dirty="0">
                          <a:effectLst/>
                          <a:latin typeface="Times New Roman"/>
                          <a:ea typeface="Calibri"/>
                          <a:cs typeface="Times New Roman"/>
                        </a:rPr>
                        <a:t>Б: Бывает внимательным и (</a:t>
                      </a:r>
                      <a:r>
                        <a:rPr lang="ru-RU" sz="2000" dirty="0" err="1">
                          <a:effectLst/>
                          <a:latin typeface="Times New Roman"/>
                          <a:ea typeface="Calibri"/>
                          <a:cs typeface="Times New Roman"/>
                        </a:rPr>
                        <a:t>аинтересованным</a:t>
                      </a:r>
                      <a:endParaRPr lang="ru-RU" sz="2000" dirty="0">
                        <a:effectLst/>
                        <a:latin typeface="Calibri"/>
                        <a:ea typeface="Calibri"/>
                        <a:cs typeface="Times New Roman"/>
                      </a:endParaRPr>
                    </a:p>
                  </a:txBody>
                  <a:tcPr marL="4120" marR="41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ru-RU" sz="2000">
                          <a:effectLst/>
                          <a:latin typeface="Times New Roman"/>
                          <a:ea typeface="Calibri"/>
                          <a:cs typeface="Times New Roman"/>
                        </a:rPr>
                        <a:t> </a:t>
                      </a:r>
                      <a:endParaRPr lang="ru-RU" sz="2000">
                        <a:effectLst/>
                        <a:latin typeface="Calibri"/>
                        <a:ea typeface="Calibri"/>
                        <a:cs typeface="Times New Roman"/>
                      </a:endParaRPr>
                    </a:p>
                  </a:txBody>
                  <a:tcPr marL="4120" marR="41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ru-RU" sz="2000">
                          <a:effectLst/>
                          <a:latin typeface="Times New Roman"/>
                          <a:ea typeface="Calibri"/>
                          <a:cs typeface="Times New Roman"/>
                        </a:rPr>
                        <a:t> </a:t>
                      </a:r>
                      <a:endParaRPr lang="ru-RU" sz="2000">
                        <a:effectLst/>
                        <a:latin typeface="Calibri"/>
                        <a:ea typeface="Calibri"/>
                        <a:cs typeface="Times New Roman"/>
                      </a:endParaRPr>
                    </a:p>
                  </a:txBody>
                  <a:tcPr marL="4120" marR="41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ru-RU" sz="2000">
                          <a:effectLst/>
                          <a:latin typeface="Times New Roman"/>
                          <a:ea typeface="Calibri"/>
                          <a:cs typeface="Times New Roman"/>
                        </a:rPr>
                        <a:t> </a:t>
                      </a:r>
                      <a:endParaRPr lang="ru-RU" sz="2000">
                        <a:effectLst/>
                        <a:latin typeface="Calibri"/>
                        <a:ea typeface="Calibri"/>
                        <a:cs typeface="Times New Roman"/>
                      </a:endParaRPr>
                    </a:p>
                  </a:txBody>
                  <a:tcPr marL="4120" marR="41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ru-RU" sz="2000">
                          <a:effectLst/>
                          <a:latin typeface="Times New Roman"/>
                          <a:ea typeface="Calibri"/>
                          <a:cs typeface="Times New Roman"/>
                        </a:rPr>
                        <a:t> </a:t>
                      </a:r>
                      <a:endParaRPr lang="ru-RU" sz="2000">
                        <a:effectLst/>
                        <a:latin typeface="Calibri"/>
                        <a:ea typeface="Calibri"/>
                        <a:cs typeface="Times New Roman"/>
                      </a:endParaRPr>
                    </a:p>
                  </a:txBody>
                  <a:tcPr marL="4120" marR="41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95759">
                <a:tc>
                  <a:txBody>
                    <a:bodyPr/>
                    <a:lstStyle/>
                    <a:p>
                      <a:pPr>
                        <a:lnSpc>
                          <a:spcPct val="115000"/>
                        </a:lnSpc>
                        <a:spcAft>
                          <a:spcPts val="0"/>
                        </a:spcAft>
                      </a:pPr>
                      <a:r>
                        <a:rPr lang="ru-RU" sz="2000" dirty="0">
                          <a:effectLst/>
                          <a:latin typeface="Times New Roman"/>
                          <a:ea typeface="Calibri"/>
                          <a:cs typeface="Times New Roman"/>
                        </a:rPr>
                        <a:t>В: Задает ясные и открытые вопросы</a:t>
                      </a:r>
                      <a:endParaRPr lang="ru-RU" sz="2000" dirty="0">
                        <a:effectLst/>
                        <a:latin typeface="Calibri"/>
                        <a:ea typeface="Calibri"/>
                        <a:cs typeface="Times New Roman"/>
                      </a:endParaRPr>
                    </a:p>
                  </a:txBody>
                  <a:tcPr marL="4120" marR="41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ru-RU" sz="2000">
                          <a:effectLst/>
                          <a:latin typeface="Times New Roman"/>
                          <a:ea typeface="Calibri"/>
                          <a:cs typeface="Times New Roman"/>
                        </a:rPr>
                        <a:t> </a:t>
                      </a:r>
                      <a:endParaRPr lang="ru-RU" sz="2000">
                        <a:effectLst/>
                        <a:latin typeface="Calibri"/>
                        <a:ea typeface="Calibri"/>
                        <a:cs typeface="Times New Roman"/>
                      </a:endParaRPr>
                    </a:p>
                  </a:txBody>
                  <a:tcPr marL="4120" marR="41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ru-RU" sz="2000">
                          <a:effectLst/>
                          <a:latin typeface="Times New Roman"/>
                          <a:ea typeface="Calibri"/>
                          <a:cs typeface="Times New Roman"/>
                        </a:rPr>
                        <a:t> </a:t>
                      </a:r>
                      <a:endParaRPr lang="ru-RU" sz="2000">
                        <a:effectLst/>
                        <a:latin typeface="Calibri"/>
                        <a:ea typeface="Calibri"/>
                        <a:cs typeface="Times New Roman"/>
                      </a:endParaRPr>
                    </a:p>
                  </a:txBody>
                  <a:tcPr marL="4120" marR="41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ru-RU" sz="2000">
                          <a:effectLst/>
                          <a:latin typeface="Times New Roman"/>
                          <a:ea typeface="Calibri"/>
                          <a:cs typeface="Times New Roman"/>
                        </a:rPr>
                        <a:t> </a:t>
                      </a:r>
                      <a:endParaRPr lang="ru-RU" sz="2000">
                        <a:effectLst/>
                        <a:latin typeface="Calibri"/>
                        <a:ea typeface="Calibri"/>
                        <a:cs typeface="Times New Roman"/>
                      </a:endParaRPr>
                    </a:p>
                  </a:txBody>
                  <a:tcPr marL="4120" marR="41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ru-RU" sz="2000">
                          <a:effectLst/>
                          <a:latin typeface="Times New Roman"/>
                          <a:ea typeface="Calibri"/>
                          <a:cs typeface="Times New Roman"/>
                        </a:rPr>
                        <a:t> </a:t>
                      </a:r>
                      <a:endParaRPr lang="ru-RU" sz="2000">
                        <a:effectLst/>
                        <a:latin typeface="Calibri"/>
                        <a:ea typeface="Calibri"/>
                        <a:cs typeface="Times New Roman"/>
                      </a:endParaRPr>
                    </a:p>
                  </a:txBody>
                  <a:tcPr marL="4120" marR="41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735379">
                <a:tc>
                  <a:txBody>
                    <a:bodyPr/>
                    <a:lstStyle/>
                    <a:p>
                      <a:pPr>
                        <a:lnSpc>
                          <a:spcPct val="115000"/>
                        </a:lnSpc>
                        <a:spcAft>
                          <a:spcPts val="0"/>
                        </a:spcAft>
                      </a:pPr>
                      <a:r>
                        <a:rPr lang="ru-RU" sz="2000" dirty="0">
                          <a:effectLst/>
                          <a:latin typeface="Times New Roman"/>
                          <a:ea typeface="Calibri"/>
                          <a:cs typeface="Times New Roman"/>
                        </a:rPr>
                        <a:t>Пункт 3. (Обсуждение, уважение и коммуникация)</a:t>
                      </a:r>
                      <a:endParaRPr lang="ru-RU" sz="2000" dirty="0">
                        <a:effectLst/>
                        <a:latin typeface="Calibri"/>
                        <a:ea typeface="Calibri"/>
                        <a:cs typeface="Times New Roman"/>
                      </a:endParaRPr>
                    </a:p>
                    <a:p>
                      <a:pPr>
                        <a:lnSpc>
                          <a:spcPct val="115000"/>
                        </a:lnSpc>
                        <a:spcAft>
                          <a:spcPts val="0"/>
                        </a:spcAft>
                      </a:pPr>
                      <a:r>
                        <a:rPr lang="ru-RU" sz="2000" dirty="0">
                          <a:effectLst/>
                          <a:latin typeface="Times New Roman"/>
                          <a:ea typeface="Calibri"/>
                          <a:cs typeface="Times New Roman"/>
                        </a:rPr>
                        <a:t>Объясняет Вам, что она/он :обирается делать перед или во время </a:t>
                      </a:r>
                      <a:r>
                        <a:rPr lang="ru-RU" sz="2000" dirty="0" err="1">
                          <a:effectLst/>
                          <a:latin typeface="Times New Roman"/>
                          <a:ea typeface="Calibri"/>
                          <a:cs typeface="Times New Roman"/>
                        </a:rPr>
                        <a:t>физикального</a:t>
                      </a:r>
                      <a:r>
                        <a:rPr lang="ru-RU" sz="2000" dirty="0">
                          <a:effectLst/>
                          <a:latin typeface="Times New Roman"/>
                          <a:ea typeface="Calibri"/>
                          <a:cs typeface="Times New Roman"/>
                        </a:rPr>
                        <a:t> обследования</a:t>
                      </a:r>
                      <a:endParaRPr lang="ru-RU" sz="2000" dirty="0">
                        <a:effectLst/>
                        <a:latin typeface="Calibri"/>
                        <a:ea typeface="Calibri"/>
                        <a:cs typeface="Times New Roman"/>
                      </a:endParaRPr>
                    </a:p>
                  </a:txBody>
                  <a:tcPr marL="4120" marR="41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ru-RU" sz="2000">
                          <a:effectLst/>
                          <a:latin typeface="Times New Roman"/>
                          <a:ea typeface="Calibri"/>
                          <a:cs typeface="Times New Roman"/>
                        </a:rPr>
                        <a:t> </a:t>
                      </a:r>
                      <a:endParaRPr lang="ru-RU" sz="2000">
                        <a:effectLst/>
                        <a:latin typeface="Calibri"/>
                        <a:ea typeface="Calibri"/>
                        <a:cs typeface="Times New Roman"/>
                      </a:endParaRPr>
                    </a:p>
                  </a:txBody>
                  <a:tcPr marL="4120" marR="41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ru-RU" sz="2000">
                          <a:effectLst/>
                          <a:latin typeface="Times New Roman"/>
                          <a:ea typeface="Calibri"/>
                          <a:cs typeface="Times New Roman"/>
                        </a:rPr>
                        <a:t> </a:t>
                      </a:r>
                      <a:endParaRPr lang="ru-RU" sz="2000">
                        <a:effectLst/>
                        <a:latin typeface="Calibri"/>
                        <a:ea typeface="Calibri"/>
                        <a:cs typeface="Times New Roman"/>
                      </a:endParaRPr>
                    </a:p>
                  </a:txBody>
                  <a:tcPr marL="4120" marR="41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ru-RU" sz="2000">
                          <a:effectLst/>
                          <a:latin typeface="Times New Roman"/>
                          <a:ea typeface="Calibri"/>
                          <a:cs typeface="Times New Roman"/>
                        </a:rPr>
                        <a:t> </a:t>
                      </a:r>
                      <a:endParaRPr lang="ru-RU" sz="2000">
                        <a:effectLst/>
                        <a:latin typeface="Calibri"/>
                        <a:ea typeface="Calibri"/>
                        <a:cs typeface="Times New Roman"/>
                      </a:endParaRPr>
                    </a:p>
                  </a:txBody>
                  <a:tcPr marL="4120" marR="41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ru-RU" sz="2000" dirty="0">
                          <a:effectLst/>
                          <a:latin typeface="Times New Roman"/>
                          <a:ea typeface="Calibri"/>
                          <a:cs typeface="Times New Roman"/>
                        </a:rPr>
                        <a:t> </a:t>
                      </a:r>
                      <a:endParaRPr lang="ru-RU" sz="2000" dirty="0">
                        <a:effectLst/>
                        <a:latin typeface="Calibri"/>
                        <a:ea typeface="Calibri"/>
                        <a:cs typeface="Times New Roman"/>
                      </a:endParaRPr>
                    </a:p>
                  </a:txBody>
                  <a:tcPr marL="4120" marR="41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5859223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1315766109"/>
              </p:ext>
            </p:extLst>
          </p:nvPr>
        </p:nvGraphicFramePr>
        <p:xfrm>
          <a:off x="457200" y="404664"/>
          <a:ext cx="8507288" cy="6120680"/>
        </p:xfrm>
        <a:graphic>
          <a:graphicData uri="http://schemas.openxmlformats.org/drawingml/2006/table">
            <a:tbl>
              <a:tblPr/>
              <a:tblGrid>
                <a:gridCol w="5400600"/>
                <a:gridCol w="792088"/>
                <a:gridCol w="576064"/>
                <a:gridCol w="864096"/>
                <a:gridCol w="874440"/>
              </a:tblGrid>
              <a:tr h="1290667">
                <a:tc>
                  <a:txBody>
                    <a:bodyPr/>
                    <a:lstStyle/>
                    <a:p>
                      <a:pPr>
                        <a:lnSpc>
                          <a:spcPct val="115000"/>
                        </a:lnSpc>
                        <a:spcAft>
                          <a:spcPts val="0"/>
                        </a:spcAft>
                      </a:pPr>
                      <a:r>
                        <a:rPr lang="ru-RU" sz="2000" dirty="0">
                          <a:effectLst/>
                          <a:latin typeface="Times New Roman"/>
                          <a:ea typeface="Calibri"/>
                          <a:cs typeface="Times New Roman"/>
                        </a:rPr>
                        <a:t>Б: Поддерживает Вашу </a:t>
                      </a:r>
                      <a:r>
                        <a:rPr lang="ru-RU" sz="2000" dirty="0" smtClean="0">
                          <a:effectLst/>
                          <a:latin typeface="Times New Roman"/>
                          <a:ea typeface="Calibri"/>
                          <a:cs typeface="Times New Roman"/>
                        </a:rPr>
                        <a:t>стеснительность </a:t>
                      </a:r>
                      <a:r>
                        <a:rPr lang="ru-RU" sz="2000" dirty="0">
                          <a:effectLst/>
                          <a:latin typeface="Times New Roman"/>
                          <a:ea typeface="Calibri"/>
                          <a:cs typeface="Times New Roman"/>
                        </a:rPr>
                        <a:t>и комфорт, используя халат для больного и драпировку при необходимости</a:t>
                      </a:r>
                      <a:endParaRPr lang="ru-RU" sz="2000" dirty="0">
                        <a:effectLst/>
                        <a:latin typeface="Calibri"/>
                        <a:ea typeface="Calibri"/>
                        <a:cs typeface="Times New Roman"/>
                      </a:endParaRPr>
                    </a:p>
                  </a:txBody>
                  <a:tcPr marL="4120" marR="41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ru-RU" sz="2000" dirty="0">
                          <a:effectLst/>
                          <a:latin typeface="Times New Roman"/>
                          <a:ea typeface="Calibri"/>
                          <a:cs typeface="Times New Roman"/>
                        </a:rPr>
                        <a:t> </a:t>
                      </a:r>
                      <a:endParaRPr lang="ru-RU" sz="2000" dirty="0">
                        <a:effectLst/>
                        <a:latin typeface="Calibri"/>
                        <a:ea typeface="Calibri"/>
                        <a:cs typeface="Times New Roman"/>
                      </a:endParaRPr>
                    </a:p>
                  </a:txBody>
                  <a:tcPr marL="4120" marR="41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ru-RU" sz="2000">
                          <a:effectLst/>
                          <a:latin typeface="Times New Roman"/>
                          <a:ea typeface="Calibri"/>
                          <a:cs typeface="Times New Roman"/>
                        </a:rPr>
                        <a:t> </a:t>
                      </a:r>
                      <a:endParaRPr lang="ru-RU" sz="2000">
                        <a:effectLst/>
                        <a:latin typeface="Calibri"/>
                        <a:ea typeface="Calibri"/>
                        <a:cs typeface="Times New Roman"/>
                      </a:endParaRPr>
                    </a:p>
                  </a:txBody>
                  <a:tcPr marL="4120" marR="41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ru-RU" sz="2000">
                          <a:effectLst/>
                          <a:latin typeface="Times New Roman"/>
                          <a:ea typeface="Calibri"/>
                          <a:cs typeface="Times New Roman"/>
                        </a:rPr>
                        <a:t> </a:t>
                      </a:r>
                      <a:endParaRPr lang="ru-RU" sz="2000">
                        <a:effectLst/>
                        <a:latin typeface="Calibri"/>
                        <a:ea typeface="Calibri"/>
                        <a:cs typeface="Times New Roman"/>
                      </a:endParaRPr>
                    </a:p>
                  </a:txBody>
                  <a:tcPr marL="4120" marR="41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ru-RU" sz="2000">
                          <a:effectLst/>
                          <a:latin typeface="Times New Roman"/>
                          <a:ea typeface="Calibri"/>
                          <a:cs typeface="Times New Roman"/>
                        </a:rPr>
                        <a:t> </a:t>
                      </a:r>
                      <a:endParaRPr lang="ru-RU" sz="2000">
                        <a:effectLst/>
                        <a:latin typeface="Calibri"/>
                        <a:ea typeface="Calibri"/>
                        <a:cs typeface="Times New Roman"/>
                      </a:endParaRPr>
                    </a:p>
                  </a:txBody>
                  <a:tcPr marL="4120" marR="41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290667">
                <a:tc>
                  <a:txBody>
                    <a:bodyPr/>
                    <a:lstStyle/>
                    <a:p>
                      <a:pPr>
                        <a:lnSpc>
                          <a:spcPct val="115000"/>
                        </a:lnSpc>
                        <a:spcAft>
                          <a:spcPts val="0"/>
                        </a:spcAft>
                      </a:pPr>
                      <a:r>
                        <a:rPr lang="ru-RU" sz="2000" dirty="0">
                          <a:effectLst/>
                          <a:latin typeface="Times New Roman"/>
                          <a:ea typeface="Calibri"/>
                          <a:cs typeface="Times New Roman"/>
                        </a:rPr>
                        <a:t>В: Объясняет медицинские термины простым языком, не используя медицинскую терминологию</a:t>
                      </a:r>
                      <a:endParaRPr lang="ru-RU" sz="2000" dirty="0">
                        <a:effectLst/>
                        <a:latin typeface="Calibri"/>
                        <a:ea typeface="Calibri"/>
                        <a:cs typeface="Times New Roman"/>
                      </a:endParaRPr>
                    </a:p>
                  </a:txBody>
                  <a:tcPr marL="4120" marR="41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ru-RU" sz="2000" dirty="0">
                          <a:effectLst/>
                          <a:latin typeface="Times New Roman"/>
                          <a:ea typeface="Calibri"/>
                          <a:cs typeface="Times New Roman"/>
                        </a:rPr>
                        <a:t> </a:t>
                      </a:r>
                      <a:endParaRPr lang="ru-RU" sz="2000" dirty="0">
                        <a:effectLst/>
                        <a:latin typeface="Calibri"/>
                        <a:ea typeface="Calibri"/>
                        <a:cs typeface="Times New Roman"/>
                      </a:endParaRPr>
                    </a:p>
                  </a:txBody>
                  <a:tcPr marL="4120" marR="41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ru-RU" sz="2000">
                          <a:effectLst/>
                          <a:latin typeface="Times New Roman"/>
                          <a:ea typeface="Calibri"/>
                          <a:cs typeface="Times New Roman"/>
                        </a:rPr>
                        <a:t> </a:t>
                      </a:r>
                      <a:endParaRPr lang="ru-RU" sz="2000">
                        <a:effectLst/>
                        <a:latin typeface="Calibri"/>
                        <a:ea typeface="Calibri"/>
                        <a:cs typeface="Times New Roman"/>
                      </a:endParaRPr>
                    </a:p>
                  </a:txBody>
                  <a:tcPr marL="4120" marR="41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ru-RU" sz="2000">
                          <a:effectLst/>
                          <a:latin typeface="Times New Roman"/>
                          <a:ea typeface="Calibri"/>
                          <a:cs typeface="Times New Roman"/>
                        </a:rPr>
                        <a:t> </a:t>
                      </a:r>
                      <a:endParaRPr lang="ru-RU" sz="2000">
                        <a:effectLst/>
                        <a:latin typeface="Calibri"/>
                        <a:ea typeface="Calibri"/>
                        <a:cs typeface="Times New Roman"/>
                      </a:endParaRPr>
                    </a:p>
                  </a:txBody>
                  <a:tcPr marL="4120" marR="41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ru-RU" sz="2000">
                          <a:effectLst/>
                          <a:latin typeface="Times New Roman"/>
                          <a:ea typeface="Calibri"/>
                          <a:cs typeface="Times New Roman"/>
                        </a:rPr>
                        <a:t> </a:t>
                      </a:r>
                      <a:endParaRPr lang="ru-RU" sz="2000">
                        <a:effectLst/>
                        <a:latin typeface="Calibri"/>
                        <a:ea typeface="Calibri"/>
                        <a:cs typeface="Times New Roman"/>
                      </a:endParaRPr>
                    </a:p>
                  </a:txBody>
                  <a:tcPr marL="4120" marR="41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290667">
                <a:tc>
                  <a:txBody>
                    <a:bodyPr/>
                    <a:lstStyle/>
                    <a:p>
                      <a:pPr>
                        <a:lnSpc>
                          <a:spcPct val="115000"/>
                        </a:lnSpc>
                        <a:spcAft>
                          <a:spcPts val="0"/>
                        </a:spcAft>
                      </a:pPr>
                      <a:r>
                        <a:rPr lang="ru-RU" sz="2000" dirty="0">
                          <a:effectLst/>
                          <a:latin typeface="Times New Roman"/>
                          <a:ea typeface="Calibri"/>
                          <a:cs typeface="Times New Roman"/>
                        </a:rPr>
                        <a:t>Пункт 4. (Консультирование и </a:t>
                      </a:r>
                      <a:r>
                        <a:rPr lang="ru-RU" sz="2000" dirty="0" smtClean="0">
                          <a:effectLst/>
                          <a:latin typeface="Times New Roman"/>
                          <a:ea typeface="Calibri"/>
                          <a:cs typeface="Times New Roman"/>
                        </a:rPr>
                        <a:t>обеспечение </a:t>
                      </a:r>
                      <a:r>
                        <a:rPr lang="ru-RU" sz="2000" dirty="0">
                          <a:effectLst/>
                          <a:latin typeface="Times New Roman"/>
                          <a:ea typeface="Calibri"/>
                          <a:cs typeface="Times New Roman"/>
                        </a:rPr>
                        <a:t>информации)</a:t>
                      </a:r>
                      <a:endParaRPr lang="ru-RU" sz="2000" dirty="0">
                        <a:effectLst/>
                        <a:latin typeface="Calibri"/>
                        <a:ea typeface="Calibri"/>
                        <a:cs typeface="Times New Roman"/>
                      </a:endParaRPr>
                    </a:p>
                    <a:p>
                      <a:pPr>
                        <a:lnSpc>
                          <a:spcPct val="115000"/>
                        </a:lnSpc>
                        <a:spcAft>
                          <a:spcPts val="0"/>
                        </a:spcAft>
                      </a:pPr>
                      <a:r>
                        <a:rPr lang="ru-RU" sz="2000" dirty="0">
                          <a:effectLst/>
                          <a:latin typeface="Times New Roman"/>
                          <a:ea typeface="Calibri"/>
                          <a:cs typeface="Times New Roman"/>
                        </a:rPr>
                        <a:t>Правдив и сообщает Вам его/ее впечатления</a:t>
                      </a:r>
                      <a:endParaRPr lang="ru-RU" sz="2000" dirty="0">
                        <a:effectLst/>
                        <a:latin typeface="Calibri"/>
                        <a:ea typeface="Calibri"/>
                        <a:cs typeface="Times New Roman"/>
                      </a:endParaRPr>
                    </a:p>
                  </a:txBody>
                  <a:tcPr marL="4120" marR="41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ru-RU" sz="2000" dirty="0">
                          <a:effectLst/>
                          <a:latin typeface="Times New Roman"/>
                          <a:ea typeface="Calibri"/>
                          <a:cs typeface="Times New Roman"/>
                        </a:rPr>
                        <a:t> </a:t>
                      </a:r>
                      <a:endParaRPr lang="ru-RU" sz="2000" dirty="0">
                        <a:effectLst/>
                        <a:latin typeface="Calibri"/>
                        <a:ea typeface="Calibri"/>
                        <a:cs typeface="Times New Roman"/>
                      </a:endParaRPr>
                    </a:p>
                  </a:txBody>
                  <a:tcPr marL="4120" marR="41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ru-RU" sz="2000" dirty="0">
                          <a:effectLst/>
                          <a:latin typeface="Times New Roman"/>
                          <a:ea typeface="Calibri"/>
                          <a:cs typeface="Times New Roman"/>
                        </a:rPr>
                        <a:t> </a:t>
                      </a:r>
                      <a:endParaRPr lang="ru-RU" sz="2000" dirty="0">
                        <a:effectLst/>
                        <a:latin typeface="Calibri"/>
                        <a:ea typeface="Calibri"/>
                        <a:cs typeface="Times New Roman"/>
                      </a:endParaRPr>
                    </a:p>
                  </a:txBody>
                  <a:tcPr marL="4120" marR="41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ru-RU" sz="2000">
                          <a:effectLst/>
                          <a:latin typeface="Times New Roman"/>
                          <a:ea typeface="Calibri"/>
                          <a:cs typeface="Times New Roman"/>
                        </a:rPr>
                        <a:t> </a:t>
                      </a:r>
                      <a:endParaRPr lang="ru-RU" sz="2000">
                        <a:effectLst/>
                        <a:latin typeface="Calibri"/>
                        <a:ea typeface="Calibri"/>
                        <a:cs typeface="Times New Roman"/>
                      </a:endParaRPr>
                    </a:p>
                  </a:txBody>
                  <a:tcPr marL="4120" marR="41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ru-RU" sz="2000">
                          <a:effectLst/>
                          <a:latin typeface="Times New Roman"/>
                          <a:ea typeface="Calibri"/>
                          <a:cs typeface="Times New Roman"/>
                        </a:rPr>
                        <a:t> </a:t>
                      </a:r>
                      <a:endParaRPr lang="ru-RU" sz="2000">
                        <a:effectLst/>
                        <a:latin typeface="Calibri"/>
                        <a:ea typeface="Calibri"/>
                        <a:cs typeface="Times New Roman"/>
                      </a:endParaRPr>
                    </a:p>
                  </a:txBody>
                  <a:tcPr marL="4120" marR="41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860445">
                <a:tc>
                  <a:txBody>
                    <a:bodyPr/>
                    <a:lstStyle/>
                    <a:p>
                      <a:pPr>
                        <a:lnSpc>
                          <a:spcPct val="115000"/>
                        </a:lnSpc>
                        <a:spcAft>
                          <a:spcPts val="0"/>
                        </a:spcAft>
                      </a:pPr>
                      <a:r>
                        <a:rPr lang="ru-RU" sz="2000">
                          <a:effectLst/>
                          <a:latin typeface="Times New Roman"/>
                          <a:ea typeface="Calibri"/>
                          <a:cs typeface="Times New Roman"/>
                        </a:rPr>
                        <a:t>Б: Обсуждает мнения и план дальнейшего ведения</a:t>
                      </a:r>
                      <a:endParaRPr lang="ru-RU" sz="2000">
                        <a:effectLst/>
                        <a:latin typeface="Calibri"/>
                        <a:ea typeface="Calibri"/>
                        <a:cs typeface="Times New Roman"/>
                      </a:endParaRPr>
                    </a:p>
                  </a:txBody>
                  <a:tcPr marL="4120" marR="41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ru-RU" sz="2000">
                          <a:effectLst/>
                          <a:latin typeface="Times New Roman"/>
                          <a:ea typeface="Calibri"/>
                          <a:cs typeface="Times New Roman"/>
                        </a:rPr>
                        <a:t> </a:t>
                      </a:r>
                      <a:endParaRPr lang="ru-RU" sz="2000">
                        <a:effectLst/>
                        <a:latin typeface="Calibri"/>
                        <a:ea typeface="Calibri"/>
                        <a:cs typeface="Times New Roman"/>
                      </a:endParaRPr>
                    </a:p>
                  </a:txBody>
                  <a:tcPr marL="4120" marR="41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ru-RU" sz="2000" dirty="0">
                          <a:effectLst/>
                          <a:latin typeface="Times New Roman"/>
                          <a:ea typeface="Calibri"/>
                          <a:cs typeface="Times New Roman"/>
                        </a:rPr>
                        <a:t> </a:t>
                      </a:r>
                      <a:endParaRPr lang="ru-RU" sz="2000" dirty="0">
                        <a:effectLst/>
                        <a:latin typeface="Calibri"/>
                        <a:ea typeface="Calibri"/>
                        <a:cs typeface="Times New Roman"/>
                      </a:endParaRPr>
                    </a:p>
                  </a:txBody>
                  <a:tcPr marL="4120" marR="41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ru-RU" sz="2000" dirty="0">
                          <a:effectLst/>
                          <a:latin typeface="Times New Roman"/>
                          <a:ea typeface="Calibri"/>
                          <a:cs typeface="Times New Roman"/>
                        </a:rPr>
                        <a:t> </a:t>
                      </a:r>
                      <a:endParaRPr lang="ru-RU" sz="2000" dirty="0">
                        <a:effectLst/>
                        <a:latin typeface="Calibri"/>
                        <a:ea typeface="Calibri"/>
                        <a:cs typeface="Times New Roman"/>
                      </a:endParaRPr>
                    </a:p>
                  </a:txBody>
                  <a:tcPr marL="4120" marR="41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ru-RU" sz="2000" dirty="0">
                          <a:effectLst/>
                          <a:latin typeface="Times New Roman"/>
                          <a:ea typeface="Calibri"/>
                          <a:cs typeface="Times New Roman"/>
                        </a:rPr>
                        <a:t> </a:t>
                      </a:r>
                      <a:endParaRPr lang="ru-RU" sz="2000" dirty="0">
                        <a:effectLst/>
                        <a:latin typeface="Calibri"/>
                        <a:ea typeface="Calibri"/>
                        <a:cs typeface="Times New Roman"/>
                      </a:endParaRPr>
                    </a:p>
                  </a:txBody>
                  <a:tcPr marL="4120" marR="41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388234">
                <a:tc>
                  <a:txBody>
                    <a:bodyPr/>
                    <a:lstStyle/>
                    <a:p>
                      <a:pPr>
                        <a:lnSpc>
                          <a:spcPct val="115000"/>
                        </a:lnSpc>
                        <a:spcAft>
                          <a:spcPts val="0"/>
                        </a:spcAft>
                      </a:pPr>
                      <a:r>
                        <a:rPr lang="ru-RU" sz="2000" dirty="0">
                          <a:effectLst/>
                          <a:latin typeface="Times New Roman"/>
                          <a:ea typeface="Calibri"/>
                          <a:cs typeface="Times New Roman"/>
                        </a:rPr>
                        <a:t>Пункт 5.</a:t>
                      </a:r>
                      <a:endParaRPr lang="ru-RU" sz="2000" dirty="0">
                        <a:effectLst/>
                        <a:latin typeface="Calibri"/>
                        <a:ea typeface="Calibri"/>
                        <a:cs typeface="Times New Roman"/>
                      </a:endParaRPr>
                    </a:p>
                    <a:p>
                      <a:pPr>
                        <a:lnSpc>
                          <a:spcPct val="115000"/>
                        </a:lnSpc>
                        <a:spcAft>
                          <a:spcPts val="0"/>
                        </a:spcAft>
                      </a:pPr>
                      <a:r>
                        <a:rPr lang="ru-RU" sz="2000" dirty="0">
                          <a:effectLst/>
                          <a:latin typeface="Times New Roman"/>
                          <a:ea typeface="Calibri"/>
                          <a:cs typeface="Times New Roman"/>
                        </a:rPr>
                        <a:t>Вернетесь ли Вы к этому доктору </a:t>
                      </a:r>
                      <a:r>
                        <a:rPr lang="ru-RU" sz="2000" dirty="0" smtClean="0">
                          <a:effectLst/>
                          <a:latin typeface="Times New Roman"/>
                          <a:ea typeface="Calibri"/>
                          <a:cs typeface="Times New Roman"/>
                        </a:rPr>
                        <a:t>для </a:t>
                      </a:r>
                      <a:r>
                        <a:rPr lang="ru-RU" sz="2000" dirty="0">
                          <a:effectLst/>
                          <a:latin typeface="Times New Roman"/>
                          <a:ea typeface="Calibri"/>
                          <a:cs typeface="Times New Roman"/>
                        </a:rPr>
                        <a:t>дальнейшего </a:t>
                      </a:r>
                      <a:r>
                        <a:rPr lang="ru-RU" sz="2000" dirty="0" smtClean="0">
                          <a:effectLst/>
                          <a:latin typeface="Times New Roman"/>
                          <a:ea typeface="Calibri"/>
                          <a:cs typeface="Times New Roman"/>
                        </a:rPr>
                        <a:t>наблюдения или </a:t>
                      </a:r>
                      <a:r>
                        <a:rPr lang="ru-RU" sz="2000" dirty="0">
                          <a:effectLst/>
                          <a:latin typeface="Times New Roman"/>
                          <a:ea typeface="Calibri"/>
                          <a:cs typeface="Times New Roman"/>
                        </a:rPr>
                        <a:t>нет, пожалуйста, объясните</a:t>
                      </a:r>
                      <a:endParaRPr lang="ru-RU" sz="2000" dirty="0">
                        <a:effectLst/>
                        <a:latin typeface="Calibri"/>
                        <a:ea typeface="Calibri"/>
                        <a:cs typeface="Times New Roman"/>
                      </a:endParaRPr>
                    </a:p>
                  </a:txBody>
                  <a:tcPr marL="4120" marR="41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ru-RU" sz="2000">
                          <a:effectLst/>
                          <a:latin typeface="Times New Roman"/>
                          <a:ea typeface="Calibri"/>
                          <a:cs typeface="Times New Roman"/>
                        </a:rPr>
                        <a:t> </a:t>
                      </a:r>
                      <a:endParaRPr lang="ru-RU" sz="2000">
                        <a:effectLst/>
                        <a:latin typeface="Calibri"/>
                        <a:ea typeface="Calibri"/>
                        <a:cs typeface="Times New Roman"/>
                      </a:endParaRPr>
                    </a:p>
                  </a:txBody>
                  <a:tcPr marL="4120" marR="41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ru-RU" sz="2000" dirty="0">
                          <a:effectLst/>
                          <a:latin typeface="Times New Roman"/>
                          <a:ea typeface="Calibri"/>
                          <a:cs typeface="Times New Roman"/>
                        </a:rPr>
                        <a:t> </a:t>
                      </a:r>
                      <a:endParaRPr lang="ru-RU" sz="2000" dirty="0">
                        <a:effectLst/>
                        <a:latin typeface="Calibri"/>
                        <a:ea typeface="Calibri"/>
                        <a:cs typeface="Times New Roman"/>
                      </a:endParaRPr>
                    </a:p>
                  </a:txBody>
                  <a:tcPr marL="4120" marR="41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ru-RU" sz="2000" dirty="0">
                          <a:effectLst/>
                          <a:latin typeface="Times New Roman"/>
                          <a:ea typeface="Calibri"/>
                          <a:cs typeface="Times New Roman"/>
                        </a:rPr>
                        <a:t> </a:t>
                      </a:r>
                      <a:endParaRPr lang="ru-RU" sz="2000" dirty="0">
                        <a:effectLst/>
                        <a:latin typeface="Calibri"/>
                        <a:ea typeface="Calibri"/>
                        <a:cs typeface="Times New Roman"/>
                      </a:endParaRPr>
                    </a:p>
                  </a:txBody>
                  <a:tcPr marL="4120" marR="41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ru-RU" sz="2000" dirty="0">
                          <a:effectLst/>
                          <a:latin typeface="Times New Roman"/>
                          <a:ea typeface="Calibri"/>
                          <a:cs typeface="Times New Roman"/>
                        </a:rPr>
                        <a:t> </a:t>
                      </a:r>
                      <a:endParaRPr lang="ru-RU" sz="2000" dirty="0">
                        <a:effectLst/>
                        <a:latin typeface="Calibri"/>
                        <a:ea typeface="Calibri"/>
                        <a:cs typeface="Times New Roman"/>
                      </a:endParaRPr>
                    </a:p>
                  </a:txBody>
                  <a:tcPr marL="4120" marR="41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356784269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245</TotalTime>
  <Words>2775</Words>
  <Application>Microsoft Office PowerPoint</Application>
  <PresentationFormat>Экран (4:3)</PresentationFormat>
  <Paragraphs>380</Paragraphs>
  <Slides>45</Slides>
  <Notes>3</Notes>
  <HiddenSlides>0</HiddenSlides>
  <MMClips>0</MMClips>
  <ScaleCrop>false</ScaleCrop>
  <HeadingPairs>
    <vt:vector size="4" baseType="variant">
      <vt:variant>
        <vt:lpstr>Тема</vt:lpstr>
      </vt:variant>
      <vt:variant>
        <vt:i4>1</vt:i4>
      </vt:variant>
      <vt:variant>
        <vt:lpstr>Заголовки слайдов</vt:lpstr>
      </vt:variant>
      <vt:variant>
        <vt:i4>45</vt:i4>
      </vt:variant>
    </vt:vector>
  </HeadingPairs>
  <TitlesOfParts>
    <vt:vector size="46" baseType="lpstr">
      <vt:lpstr>Тема Office</vt:lpstr>
      <vt:lpstr>Что же такое OSCE?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Семейная медицина</dc:title>
  <dc:creator>Пользователь Windows</dc:creator>
  <cp:lastModifiedBy>434</cp:lastModifiedBy>
  <cp:revision>30</cp:revision>
  <cp:lastPrinted>2021-03-18T04:05:35Z</cp:lastPrinted>
  <dcterms:created xsi:type="dcterms:W3CDTF">2019-11-21T07:08:40Z</dcterms:created>
  <dcterms:modified xsi:type="dcterms:W3CDTF">2021-03-18T05:37:39Z</dcterms:modified>
</cp:coreProperties>
</file>