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302" r:id="rId2"/>
    <p:sldId id="289" r:id="rId3"/>
    <p:sldId id="290" r:id="rId4"/>
    <p:sldId id="291" r:id="rId5"/>
    <p:sldId id="303" r:id="rId6"/>
    <p:sldId id="292" r:id="rId7"/>
    <p:sldId id="296" r:id="rId8"/>
    <p:sldId id="304" r:id="rId9"/>
    <p:sldId id="314" r:id="rId10"/>
    <p:sldId id="315" r:id="rId11"/>
    <p:sldId id="298" r:id="rId12"/>
    <p:sldId id="307" r:id="rId13"/>
    <p:sldId id="306" r:id="rId14"/>
    <p:sldId id="305" r:id="rId15"/>
    <p:sldId id="300" r:id="rId16"/>
    <p:sldId id="316" r:id="rId17"/>
    <p:sldId id="317" r:id="rId18"/>
    <p:sldId id="318" r:id="rId19"/>
    <p:sldId id="319" r:id="rId20"/>
    <p:sldId id="320" r:id="rId21"/>
    <p:sldId id="276" r:id="rId22"/>
    <p:sldId id="295" r:id="rId23"/>
    <p:sldId id="271" r:id="rId24"/>
  </p:sldIdLst>
  <p:sldSz cx="9144000" cy="6858000" type="screen4x3"/>
  <p:notesSz cx="6797675" cy="9928225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504">
          <p15:clr>
            <a:srgbClr val="A4A3A4"/>
          </p15:clr>
        </p15:guide>
        <p15:guide id="3" pos="2880">
          <p15:clr>
            <a:srgbClr val="A4A3A4"/>
          </p15:clr>
        </p15:guide>
        <p15:guide id="4" pos="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99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9" autoAdjust="0"/>
  </p:normalViewPr>
  <p:slideViewPr>
    <p:cSldViewPr>
      <p:cViewPr varScale="1">
        <p:scale>
          <a:sx n="81" d="100"/>
          <a:sy n="81" d="100"/>
        </p:scale>
        <p:origin x="1502" y="72"/>
      </p:cViewPr>
      <p:guideLst>
        <p:guide orient="horz" pos="2160"/>
        <p:guide orient="horz" pos="3504"/>
        <p:guide pos="2880"/>
        <p:guide pos="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592"/>
    </p:cViewPr>
  </p:sorterViewPr>
  <p:notesViewPr>
    <p:cSldViewPr>
      <p:cViewPr varScale="1">
        <p:scale>
          <a:sx n="79" d="100"/>
          <a:sy n="79" d="100"/>
        </p:scale>
        <p:origin x="-2160" y="-8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31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-3175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232900"/>
            <a:ext cx="2944813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/>
            </a:lvl1pPr>
          </a:lstStyle>
          <a:p>
            <a:r>
              <a:rPr lang="ru-RU" altLang="fr-FR" dirty="0" err="1"/>
              <a:t>Аннэ</a:t>
            </a:r>
            <a:r>
              <a:rPr lang="ru-RU" altLang="fr-FR" dirty="0"/>
              <a:t> </a:t>
            </a:r>
            <a:r>
              <a:rPr lang="ru-RU" altLang="fr-FR" dirty="0" err="1"/>
              <a:t>Бароффио</a:t>
            </a:r>
            <a:r>
              <a:rPr lang="fr-FR" altLang="fr-FR" dirty="0"/>
              <a:t>, PhD, </a:t>
            </a:r>
          </a:p>
          <a:p>
            <a:r>
              <a:rPr lang="fr-CH" altLang="fr-FR" dirty="0"/>
              <a:t>Faculty of Medicine</a:t>
            </a:r>
          </a:p>
          <a:p>
            <a:r>
              <a:rPr lang="fr-CH" altLang="fr-FR" dirty="0"/>
              <a:t>University of Geneva, Switzerland</a:t>
            </a:r>
            <a:endParaRPr lang="fr-FR" altLang="fr-FR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798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fld id="{1FD9285B-76DF-4080-8E38-E1A7172DC85F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2948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3175"/>
            <a:ext cx="2944813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-3175"/>
            <a:ext cx="29479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7713"/>
            <a:ext cx="4954587" cy="371633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3288"/>
            <a:ext cx="4986337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28163"/>
            <a:ext cx="29448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b" anchorCtr="0" compatLnSpc="1">
            <a:prstTxWarp prst="textNoShape">
              <a:avLst/>
            </a:prstTxWarp>
          </a:bodyPr>
          <a:lstStyle>
            <a:lvl1pPr algn="l" defTabSz="919163">
              <a:defRPr sz="1200">
                <a:latin typeface="Times New Roman" panose="02020603050405020304" pitchFamily="18" charset="0"/>
              </a:defRPr>
            </a:lvl1pPr>
          </a:lstStyle>
          <a:p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7987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37" tIns="46319" rIns="92637" bIns="46319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anose="02020603050405020304" pitchFamily="18" charset="0"/>
              </a:defRPr>
            </a:lvl1pPr>
          </a:lstStyle>
          <a:p>
            <a:fld id="{AF7A99DB-28B4-4CEC-A4D1-90F83896370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42805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8564EC-C6C0-4D2C-9B19-73B4CC33BA92}" type="slidenum">
              <a:rPr lang="fr-FR" altLang="fr-FR"/>
              <a:pPr/>
              <a:t>21</a:t>
            </a:fld>
            <a:endParaRPr lang="fr-FR" alt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76823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3CD05E-87ED-47B3-AAD2-C735D267F090}" type="slidenum">
              <a:rPr lang="fr-FR" altLang="fr-FR"/>
              <a:pPr/>
              <a:t>22</a:t>
            </a:fld>
            <a:endParaRPr lang="fr-FR" altLang="fr-FR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47713"/>
            <a:ext cx="4954587" cy="3716337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1700"/>
            <a:ext cx="4986337" cy="4470400"/>
          </a:xfrm>
          <a:ln/>
        </p:spPr>
        <p:txBody>
          <a:bodyPr lIns="93183" tIns="46591" rIns="93183" bIns="46591"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29430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1DEB-802A-4818-BE4E-9DCC5800C6F9}" type="slidenum">
              <a:rPr lang="fr-FR" altLang="fr-FR"/>
              <a:pPr/>
              <a:t>23</a:t>
            </a:fld>
            <a:endParaRPr lang="fr-FR" altLang="fr-FR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6829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E053-5179-49E2-A101-70C0404263ED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6183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3EE34-EBC4-4E9F-9FD2-1B0CB3D90658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33061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B3ED-7C56-418B-9A4F-8B95A77ABFF8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819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8FB97-FD6F-4FBC-AA62-DD76994899B0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855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D408A-09F7-436D-BF07-075215C07F76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556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2CDC3-BA6E-4ED2-83F5-DA7404590A5A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419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7DB7-157D-47BD-856A-72361BD099AB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271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20DF0-92AA-4B89-9296-54CD3FA1EEEF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966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DAC56-01F7-4062-A0BA-AF4916A8A1F6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441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A813-14BE-4506-B3EF-357D56101CE1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38256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8AF1-38FD-45FD-B6ED-23086EF97F72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534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B6C2-1331-4F13-A813-C0B3F7D0504C}" type="slidenum">
              <a:rPr lang="fr-FR" altLang="fr-FR" smtClean="0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508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sjmms.net/articles/2017/5/1/images/SaudiJMedMedSci_2017_5_1_49_194250_t6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3061561"/>
            <a:ext cx="7429552" cy="11775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dirty="0"/>
              <a:t>Имитируемые/стандартизированные пациенты: использование в обучении и оценке </a:t>
            </a:r>
            <a:endParaRPr lang="en-US" sz="3000" b="1" dirty="0">
              <a:latin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71700" y="4552113"/>
            <a:ext cx="4800600" cy="87510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500" dirty="0"/>
              <a:t>Анна </a:t>
            </a:r>
            <a:r>
              <a:rPr lang="ru-RU" sz="1500" dirty="0" err="1"/>
              <a:t>Бароффио</a:t>
            </a:r>
            <a:endParaRPr lang="fr-FR" sz="1500" dirty="0"/>
          </a:p>
          <a:p>
            <a:pPr>
              <a:defRPr/>
            </a:pPr>
            <a:r>
              <a:rPr lang="ru-RU" sz="1500" dirty="0"/>
              <a:t>Джордж </a:t>
            </a:r>
            <a:r>
              <a:rPr lang="ru-RU" sz="1500" dirty="0" err="1"/>
              <a:t>Саволделли</a:t>
            </a:r>
            <a:endParaRPr lang="fr-FR" sz="15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ABB3-6902-4D95-9D60-CFB1C5F3FDB2}" type="slidenum">
              <a:rPr lang="fr-CH" smtClean="0"/>
              <a:pPr/>
              <a:t>1</a:t>
            </a:fld>
            <a:endParaRPr lang="fr-CH" dirty="0"/>
          </a:p>
        </p:txBody>
      </p:sp>
      <p:sp>
        <p:nvSpPr>
          <p:cNvPr id="10" name="Rectangle 9"/>
          <p:cNvSpPr/>
          <p:nvPr/>
        </p:nvSpPr>
        <p:spPr>
          <a:xfrm>
            <a:off x="1385646" y="1499898"/>
            <a:ext cx="63727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900" b="1" dirty="0"/>
          </a:p>
          <a:p>
            <a:r>
              <a:rPr lang="ru-RU" sz="900" b="1" dirty="0"/>
              <a:t>«Реформы медицинского образования в Кыргызской Республике» </a:t>
            </a:r>
            <a:endParaRPr lang="fr-CH" sz="900" dirty="0"/>
          </a:p>
          <a:p>
            <a:r>
              <a:rPr lang="ru-RU" sz="1800" b="1" dirty="0"/>
              <a:t>«</a:t>
            </a:r>
            <a:r>
              <a:rPr lang="ru-RU" sz="1800" b="1" dirty="0" err="1"/>
              <a:t>ТоТ</a:t>
            </a:r>
            <a:r>
              <a:rPr lang="ru-RU" sz="1800" b="1" dirty="0"/>
              <a:t> по разработке учебных планов и программ для медицинского факультета </a:t>
            </a:r>
            <a:r>
              <a:rPr lang="ru-RU" sz="1800" b="1" dirty="0" err="1"/>
              <a:t>Ошского</a:t>
            </a:r>
            <a:r>
              <a:rPr lang="ru-RU" sz="1800" b="1" dirty="0"/>
              <a:t> государственного университета»</a:t>
            </a:r>
            <a:endParaRPr lang="fr-CH" sz="1800" b="1" dirty="0"/>
          </a:p>
          <a:p>
            <a:pPr algn="ctr"/>
            <a:endParaRPr lang="fr-CH" sz="900" b="1" dirty="0"/>
          </a:p>
        </p:txBody>
      </p:sp>
      <p:pic>
        <p:nvPicPr>
          <p:cNvPr id="11" name="Picture 18345" descr="L_Med_CYM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836" y="456470"/>
            <a:ext cx="1675251" cy="68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347" descr="SDC_RGB_quer_p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587266"/>
            <a:ext cx="2808312" cy="506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Résultat de recherche d'images pour &quot;logo hug&quot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49179" y="564917"/>
            <a:ext cx="2018961" cy="465199"/>
          </a:xfrm>
          <a:prstGeom prst="rect">
            <a:avLst/>
          </a:prstGeom>
          <a:noFill/>
        </p:spPr>
      </p:pic>
      <p:pic>
        <p:nvPicPr>
          <p:cNvPr id="14" name="Рисунок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58"/>
            <a:ext cx="776258" cy="808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3571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Пример типовой схемы практического испытания / клинических проблем для экзамена на получение лицензии, имеющего первостепенное значение</a:t>
            </a:r>
            <a:r>
              <a:rPr lang="en-US" sz="2800" b="1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FAA297-ECAE-5549-A35E-5E784956F920}"/>
              </a:ext>
            </a:extLst>
          </p:cNvPr>
          <p:cNvSpPr/>
          <p:nvPr/>
        </p:nvSpPr>
        <p:spPr>
          <a:xfrm>
            <a:off x="359532" y="6453336"/>
            <a:ext cx="84249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http://www.sjmms.net/articles/2017/5/1/images/SaudiJMedMedSci_2017_5_1_49_194250_t6.jpg</a:t>
            </a:r>
            <a:r>
              <a:rPr lang="en-US" sz="1400" dirty="0"/>
              <a:t> </a:t>
            </a:r>
          </a:p>
        </p:txBody>
      </p:sp>
      <p:pic>
        <p:nvPicPr>
          <p:cNvPr id="1026" name="Picture 2" descr="Table 1: Blueprint Objective Structured Clinical Examination April 2014">
            <a:extLst>
              <a:ext uri="{FF2B5EF4-FFF2-40B4-BE49-F238E27FC236}">
                <a16:creationId xmlns:a16="http://schemas.microsoft.com/office/drawing/2014/main" id="{677A8FB2-EF07-EA46-B705-4A78E3866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928802"/>
            <a:ext cx="6197600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00166" y="2000240"/>
            <a:ext cx="1643074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Область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1857364"/>
            <a:ext cx="39290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Оцениваемые навыки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228599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Интерпретация данных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14678" y="228599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Выяснение  анамнеза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6314" y="2285992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err="1"/>
              <a:t>Физикальное</a:t>
            </a:r>
            <a:r>
              <a:rPr lang="ru-RU" sz="1600" dirty="0"/>
              <a:t>   обследование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857496"/>
            <a:ext cx="2857520" cy="3143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ts val="2600"/>
              </a:lnSpc>
            </a:pPr>
            <a:r>
              <a:rPr lang="ru-RU" sz="1800" dirty="0"/>
              <a:t>Кардиология </a:t>
            </a:r>
          </a:p>
          <a:p>
            <a:pPr algn="l">
              <a:lnSpc>
                <a:spcPts val="2600"/>
              </a:lnSpc>
            </a:pPr>
            <a:r>
              <a:rPr lang="ru-RU" sz="1800" dirty="0"/>
              <a:t>Гастроэнтерология</a:t>
            </a:r>
          </a:p>
          <a:p>
            <a:pPr algn="l">
              <a:lnSpc>
                <a:spcPts val="2600"/>
              </a:lnSpc>
            </a:pPr>
            <a:r>
              <a:rPr lang="ru-RU" sz="1800" dirty="0"/>
              <a:t>Пульмонология</a:t>
            </a:r>
          </a:p>
          <a:p>
            <a:pPr algn="l">
              <a:lnSpc>
                <a:spcPts val="2600"/>
              </a:lnSpc>
            </a:pPr>
            <a:r>
              <a:rPr lang="ru-RU" sz="1800" dirty="0"/>
              <a:t>Ревматология </a:t>
            </a:r>
          </a:p>
          <a:p>
            <a:pPr algn="l">
              <a:lnSpc>
                <a:spcPts val="2600"/>
              </a:lnSpc>
            </a:pPr>
            <a:r>
              <a:rPr lang="ru-RU" sz="1800" dirty="0"/>
              <a:t>Эндокринология</a:t>
            </a:r>
          </a:p>
          <a:p>
            <a:pPr algn="l">
              <a:lnSpc>
                <a:spcPts val="2600"/>
              </a:lnSpc>
            </a:pPr>
            <a:r>
              <a:rPr lang="ru-RU" sz="1800" dirty="0"/>
              <a:t>Гематология </a:t>
            </a:r>
          </a:p>
          <a:p>
            <a:pPr algn="l">
              <a:lnSpc>
                <a:spcPts val="2600"/>
              </a:lnSpc>
            </a:pPr>
            <a:r>
              <a:rPr lang="ru-RU" sz="1800" dirty="0" err="1"/>
              <a:t>Инфекцион</a:t>
            </a:r>
            <a:r>
              <a:rPr lang="ru-RU" sz="1800" dirty="0"/>
              <a:t>. заболевания</a:t>
            </a:r>
          </a:p>
          <a:p>
            <a:pPr algn="l">
              <a:lnSpc>
                <a:spcPts val="2600"/>
              </a:lnSpc>
            </a:pPr>
            <a:r>
              <a:rPr lang="ru-RU" sz="1800" dirty="0"/>
              <a:t>Внутренние болезни</a:t>
            </a:r>
          </a:p>
          <a:p>
            <a:pPr algn="l">
              <a:lnSpc>
                <a:spcPts val="2600"/>
              </a:lnSpc>
            </a:pPr>
            <a:r>
              <a:rPr lang="ru-RU" sz="1800" dirty="0"/>
              <a:t>Неврология </a:t>
            </a:r>
          </a:p>
          <a:p>
            <a:pPr algn="l">
              <a:lnSpc>
                <a:spcPts val="2600"/>
              </a:lnSpc>
            </a:pPr>
            <a:r>
              <a:rPr lang="ru-RU" sz="1800" dirty="0"/>
              <a:t>Навыки коммуникации</a:t>
            </a:r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312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8600"/>
            <a:ext cx="7992120" cy="1143000"/>
          </a:xfrm>
        </p:spPr>
        <p:txBody>
          <a:bodyPr>
            <a:noAutofit/>
          </a:bodyPr>
          <a:lstStyle/>
          <a:p>
            <a:r>
              <a:rPr lang="ru-RU" dirty="0"/>
              <a:t>Разработка практического испытания / ОСКП с СП</a:t>
            </a:r>
            <a:endParaRPr lang="fr-FR" altLang="fr-FR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3960812" cy="47117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dirty="0"/>
              <a:t>Разработка сценария</a:t>
            </a:r>
            <a:endParaRPr lang="fr-CH" altLang="fr-FR" sz="2800" dirty="0"/>
          </a:p>
          <a:p>
            <a:pPr lvl="1">
              <a:buFont typeface="Monotype Sorts" pitchFamily="2" charset="2"/>
              <a:buNone/>
            </a:pPr>
            <a:r>
              <a:rPr lang="ru-RU" dirty="0"/>
              <a:t>Цели обучения </a:t>
            </a:r>
            <a:endParaRPr lang="fr-CH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dirty="0"/>
              <a:t>Клиническая ситуация</a:t>
            </a:r>
            <a:endParaRPr lang="fr-CH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dirty="0"/>
              <a:t>Сценарий для СП </a:t>
            </a:r>
            <a:endParaRPr lang="fr-CH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dirty="0"/>
              <a:t>Инструкция для студентов</a:t>
            </a:r>
            <a:endParaRPr lang="fr-FR" altLang="fr-FR" dirty="0"/>
          </a:p>
          <a:p>
            <a:pPr lvl="1">
              <a:buFont typeface="Monotype Sorts" pitchFamily="2" charset="2"/>
              <a:buNone/>
            </a:pPr>
            <a:endParaRPr lang="fr-FR" altLang="fr-FR" sz="2400" dirty="0"/>
          </a:p>
          <a:p>
            <a:pPr>
              <a:buFont typeface="Monotype Sorts" pitchFamily="2" charset="2"/>
              <a:buNone/>
            </a:pPr>
            <a:r>
              <a:rPr lang="ru-RU" dirty="0"/>
              <a:t>Контрольные перечни и глобальная рейтинговая шкала</a:t>
            </a:r>
            <a:endParaRPr lang="fr-CH" altLang="fr-FR" dirty="0"/>
          </a:p>
          <a:p>
            <a:pPr>
              <a:buFont typeface="Monotype Sorts" pitchFamily="2" charset="2"/>
              <a:buNone/>
            </a:pPr>
            <a:endParaRPr lang="fr-FR" altLang="fr-FR" sz="2800" dirty="0"/>
          </a:p>
        </p:txBody>
      </p:sp>
      <p:sp>
        <p:nvSpPr>
          <p:cNvPr id="2" name="Rectangle 1"/>
          <p:cNvSpPr/>
          <p:nvPr/>
        </p:nvSpPr>
        <p:spPr>
          <a:xfrm>
            <a:off x="4788024" y="1844675"/>
            <a:ext cx="4211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ru-RU" sz="2800" dirty="0"/>
              <a:t>СП для обучения</a:t>
            </a:r>
            <a:endParaRPr lang="fr-CH" altLang="fr-FR" sz="2800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r>
              <a:rPr lang="ru-RU" altLang="fr-FR" dirty="0">
                <a:latin typeface="+mn-lt"/>
              </a:rPr>
              <a:t>Наем с учетом желаемого профиля</a:t>
            </a:r>
            <a:endParaRPr lang="fr-CH" altLang="fr-FR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r>
              <a:rPr lang="ru-RU" altLang="fr-FR" dirty="0">
                <a:latin typeface="+mn-lt"/>
              </a:rPr>
              <a:t>Помощь клиницистам в обучении СП </a:t>
            </a:r>
            <a:endParaRPr lang="fr-CH" altLang="fr-FR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endParaRPr lang="fr-CH" altLang="fr-FR" dirty="0">
              <a:latin typeface="+mn-lt"/>
            </a:endParaRPr>
          </a:p>
          <a:p>
            <a:pPr algn="l">
              <a:buFont typeface="Monotype Sorts" pitchFamily="2" charset="2"/>
              <a:buNone/>
            </a:pPr>
            <a:r>
              <a:rPr lang="ru-RU" sz="2800" dirty="0"/>
              <a:t>Контроль качества</a:t>
            </a:r>
            <a:endParaRPr lang="fr-CH" altLang="fr-FR" sz="2800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r>
              <a:rPr lang="ru-RU" altLang="fr-FR" dirty="0">
                <a:latin typeface="+mn-lt"/>
              </a:rPr>
              <a:t>Надзор за СП</a:t>
            </a:r>
            <a:endParaRPr lang="fr-CH" altLang="fr-FR" dirty="0">
              <a:latin typeface="+mn-lt"/>
            </a:endParaRPr>
          </a:p>
          <a:p>
            <a:pPr lvl="1" algn="l">
              <a:buFont typeface="Monotype Sorts" pitchFamily="2" charset="2"/>
              <a:buNone/>
            </a:pPr>
            <a:r>
              <a:rPr lang="ru-RU" altLang="fr-FR" dirty="0">
                <a:latin typeface="+mn-lt"/>
              </a:rPr>
              <a:t>Обратная связь с СП</a:t>
            </a:r>
            <a:r>
              <a:rPr lang="fr-CH" altLang="fr-FR" dirty="0">
                <a:latin typeface="+mn-lt"/>
              </a:rPr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7772400" cy="460851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buNone/>
            </a:pPr>
            <a:r>
              <a:rPr lang="ru-RU" sz="3200" dirty="0"/>
              <a:t>Цели обучения </a:t>
            </a:r>
            <a:endParaRPr lang="fr-CH" altLang="fr-FR" sz="3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Диагностика и ведение пациента с болью в животе на раннем этапе</a:t>
            </a:r>
            <a:endParaRPr lang="en-US" altLang="fr-FR" dirty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571472" y="500042"/>
            <a:ext cx="792162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ru-RU" sz="4400" dirty="0"/>
              <a:t>Сценарий для практического испытания СП: пример </a:t>
            </a:r>
            <a:endParaRPr lang="fr-CH" altLang="fr-FR" sz="4400" dirty="0"/>
          </a:p>
        </p:txBody>
      </p:sp>
    </p:spTree>
    <p:extLst>
      <p:ext uri="{BB962C8B-B14F-4D97-AF65-F5344CB8AC3E}">
        <p14:creationId xmlns:p14="http://schemas.microsoft.com/office/powerpoint/2010/main" val="1776611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1844675"/>
            <a:ext cx="7772400" cy="4608513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ru-RU" sz="2400" dirty="0"/>
              <a:t>40-летний пациент-мужчина </a:t>
            </a:r>
            <a:endParaRPr lang="en-US" sz="2400" dirty="0"/>
          </a:p>
          <a:p>
            <a:pPr>
              <a:buFont typeface="Monotype Sorts" pitchFamily="2" charset="2"/>
              <a:buNone/>
            </a:pPr>
            <a:r>
              <a:rPr lang="ru-RU" sz="2400" dirty="0"/>
              <a:t>Внезапная жалоба или первоначальная информация, предоставленная СП </a:t>
            </a:r>
            <a:r>
              <a:rPr lang="en-US" sz="2400" dirty="0"/>
              <a:t>: …</a:t>
            </a:r>
          </a:p>
          <a:p>
            <a:pPr>
              <a:buFont typeface="Monotype Sorts" pitchFamily="2" charset="2"/>
              <a:buNone/>
            </a:pPr>
            <a:r>
              <a:rPr lang="ru-RU" altLang="fr-FR" sz="2400" dirty="0">
                <a:cs typeface="Times New Roman" panose="02020603050405020304" pitchFamily="18" charset="0"/>
              </a:rPr>
              <a:t>Текущий анамнез</a:t>
            </a:r>
            <a:r>
              <a:rPr lang="en-US" altLang="fr-FR" sz="2400" dirty="0">
                <a:cs typeface="Times New Roman" panose="02020603050405020304" pitchFamily="18" charset="0"/>
              </a:rPr>
              <a:t>: ….</a:t>
            </a:r>
          </a:p>
          <a:p>
            <a:pPr>
              <a:buFont typeface="Monotype Sorts" pitchFamily="2" charset="2"/>
              <a:buNone/>
            </a:pPr>
            <a:r>
              <a:rPr lang="ru-RU" sz="2400" dirty="0"/>
              <a:t>Привычки (употребление алкоголя, табака, наркотиков, прием лекарств</a:t>
            </a:r>
            <a:r>
              <a:rPr lang="es-ES" sz="2400" dirty="0"/>
              <a:t>): …..</a:t>
            </a:r>
            <a:r>
              <a:rPr lang="ru-RU" sz="2400" dirty="0"/>
              <a:t> </a:t>
            </a:r>
            <a:endParaRPr lang="es-ES" sz="2400" dirty="0"/>
          </a:p>
          <a:p>
            <a:pPr>
              <a:buFont typeface="Monotype Sorts" pitchFamily="2" charset="2"/>
              <a:buNone/>
            </a:pPr>
            <a:r>
              <a:rPr lang="ru-RU" sz="2400" dirty="0"/>
              <a:t>Личная история болезней (перенесенные болезни, операции, психические заболевания</a:t>
            </a:r>
            <a:r>
              <a:rPr lang="en-US" sz="2400" dirty="0"/>
              <a:t>): …</a:t>
            </a:r>
          </a:p>
          <a:p>
            <a:pPr>
              <a:buFont typeface="Monotype Sorts" pitchFamily="2" charset="2"/>
              <a:buNone/>
            </a:pPr>
            <a:r>
              <a:rPr lang="ru-RU" sz="2400" dirty="0"/>
              <a:t>Болезни, перенесенные другими членами семьи</a:t>
            </a:r>
            <a:r>
              <a:rPr lang="fr-CH" sz="2400" dirty="0"/>
              <a:t>: ….</a:t>
            </a:r>
          </a:p>
          <a:p>
            <a:pPr>
              <a:buFont typeface="Monotype Sorts" pitchFamily="2" charset="2"/>
              <a:buNone/>
            </a:pPr>
            <a:r>
              <a:rPr lang="ru-RU" sz="2400" dirty="0"/>
              <a:t>Социальный анамнез (в частности, семейный и профессиональный, хобби</a:t>
            </a:r>
            <a:r>
              <a:rPr lang="en-US" sz="2400" dirty="0"/>
              <a:t>): …</a:t>
            </a:r>
          </a:p>
          <a:p>
            <a:pPr>
              <a:buFont typeface="Monotype Sorts" pitchFamily="2" charset="2"/>
              <a:buNone/>
            </a:pPr>
            <a:r>
              <a:rPr lang="ru-RU" sz="2400" dirty="0"/>
              <a:t>Поведение и эмоциональное состояние (вербальное, невербальное</a:t>
            </a:r>
            <a:r>
              <a:rPr lang="fr-CH" sz="2400" dirty="0"/>
              <a:t>): …</a:t>
            </a:r>
          </a:p>
          <a:p>
            <a:pPr>
              <a:buFont typeface="Monotype Sorts" pitchFamily="2" charset="2"/>
              <a:buNone/>
            </a:pPr>
            <a:r>
              <a:rPr lang="ru-RU" sz="2400" dirty="0"/>
              <a:t>Клинические признаки при обследовании </a:t>
            </a:r>
            <a:r>
              <a:rPr lang="en-US" sz="2400" dirty="0"/>
              <a:t>:.......</a:t>
            </a:r>
            <a:endParaRPr lang="en-US" altLang="fr-FR" sz="2400" dirty="0">
              <a:cs typeface="Times New Roman" panose="02020603050405020304" pitchFamily="18" charset="0"/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609600" y="548680"/>
            <a:ext cx="79216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ru-RU" altLang="fr-FR" sz="4000" dirty="0">
                <a:latin typeface="+mj-lt"/>
              </a:rPr>
              <a:t>Сценарий для </a:t>
            </a:r>
            <a:r>
              <a:rPr lang="ru-RU" sz="4000" dirty="0"/>
              <a:t>практического испытания СП</a:t>
            </a:r>
            <a:r>
              <a:rPr lang="fr-CH" altLang="fr-FR" sz="4000" dirty="0">
                <a:latin typeface="+mj-lt"/>
              </a:rPr>
              <a:t>: </a:t>
            </a:r>
            <a:r>
              <a:rPr lang="ru-RU" altLang="fr-FR" sz="4000" dirty="0">
                <a:latin typeface="+mj-lt"/>
              </a:rPr>
              <a:t>сценарий для СП</a:t>
            </a:r>
            <a:endParaRPr lang="fr-CH" altLang="fr-F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14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idx="1"/>
          </p:nvPr>
        </p:nvSpPr>
        <p:spPr>
          <a:xfrm>
            <a:off x="647056" y="1142984"/>
            <a:ext cx="8496944" cy="5301207"/>
          </a:xfrm>
        </p:spPr>
        <p:txBody>
          <a:bodyPr>
            <a:noAutofit/>
          </a:bodyPr>
          <a:lstStyle/>
          <a:p>
            <a:pPr>
              <a:buFont typeface="Monotype Sorts" pitchFamily="2" charset="2"/>
              <a:buNone/>
            </a:pPr>
            <a:r>
              <a:rPr lang="ru-RU" sz="2400" dirty="0"/>
              <a:t>Внезапная жалоба</a:t>
            </a:r>
            <a:r>
              <a:rPr lang="en-US" sz="1600" dirty="0"/>
              <a:t>: </a:t>
            </a:r>
            <a:r>
              <a:rPr lang="ru-RU" sz="1600" dirty="0"/>
              <a:t>я пришел на консультацию в связи с периодическими болями в животе</a:t>
            </a:r>
            <a:endParaRPr lang="en-US" sz="1600" i="1" dirty="0"/>
          </a:p>
          <a:p>
            <a:pPr>
              <a:buFont typeface="Monotype Sorts" pitchFamily="2" charset="2"/>
              <a:buNone/>
            </a:pPr>
            <a:r>
              <a:rPr lang="ru-RU" altLang="fr-FR" sz="2400" dirty="0">
                <a:cs typeface="Times New Roman" panose="02020603050405020304" pitchFamily="18" charset="0"/>
              </a:rPr>
              <a:t>Текущий анамнез </a:t>
            </a:r>
            <a:r>
              <a:rPr lang="en-US" altLang="fr-FR" sz="1600" dirty="0">
                <a:cs typeface="Times New Roman" panose="02020603050405020304" pitchFamily="18" charset="0"/>
              </a:rPr>
              <a:t>: </a:t>
            </a:r>
            <a:r>
              <a:rPr lang="ru-RU" sz="1600" i="1" dirty="0"/>
              <a:t>с прошлого года у меня боли в животе, но в последние 2 месяца они усилились. Болит здесь (в области пупка). Это колющие боли, они внезапно начинаются и проходят; когда боли слишком сильные я наклоняюсь вперед; это случается несколько раз в день; иногда у меня ничего не болит 1-2 недели; однако за последний месяц боли появляются каждую неделю. Я не ходил на работу несколько дней из-за этого </a:t>
            </a:r>
            <a:r>
              <a:rPr lang="en-US" sz="1600" i="1" dirty="0"/>
              <a:t>……</a:t>
            </a:r>
          </a:p>
          <a:p>
            <a:pPr>
              <a:buFont typeface="Monotype Sorts" pitchFamily="2" charset="2"/>
              <a:buNone/>
            </a:pPr>
            <a:r>
              <a:rPr lang="ru-RU" sz="2400" dirty="0"/>
              <a:t>Привычки </a:t>
            </a:r>
            <a:r>
              <a:rPr lang="es-ES" sz="1600" dirty="0"/>
              <a:t>: </a:t>
            </a:r>
            <a:r>
              <a:rPr lang="ru-RU" sz="1600" i="1" dirty="0"/>
              <a:t>я курю с 14 лет</a:t>
            </a:r>
            <a:endParaRPr lang="es-ES" sz="1600" i="1" dirty="0"/>
          </a:p>
          <a:p>
            <a:pPr>
              <a:buFont typeface="Monotype Sorts" pitchFamily="2" charset="2"/>
              <a:buNone/>
            </a:pPr>
            <a:r>
              <a:rPr lang="ru-RU" sz="2400" dirty="0"/>
              <a:t>Личная история болезней </a:t>
            </a:r>
            <a:r>
              <a:rPr lang="en-US" sz="1600" i="1" dirty="0"/>
              <a:t> </a:t>
            </a:r>
            <a:r>
              <a:rPr lang="ru-RU" sz="1600" i="1" dirty="0"/>
              <a:t>в возрасте 15 лет у меня была сильная депрессия; но сейчас мне уже лучше</a:t>
            </a:r>
            <a:endParaRPr lang="en-US" sz="1600" i="1" dirty="0"/>
          </a:p>
          <a:p>
            <a:pPr>
              <a:buFont typeface="Monotype Sorts" pitchFamily="2" charset="2"/>
              <a:buNone/>
            </a:pPr>
            <a:r>
              <a:rPr lang="ru-RU" sz="2400" dirty="0"/>
              <a:t>Болезни, перенесенные другими членами семьи </a:t>
            </a:r>
            <a:r>
              <a:rPr lang="fr-CH" sz="1600" dirty="0"/>
              <a:t>: </a:t>
            </a:r>
            <a:r>
              <a:rPr lang="ru-RU" sz="1600" i="1" dirty="0"/>
              <a:t>ничего особенного</a:t>
            </a:r>
            <a:endParaRPr lang="fr-CH" sz="1600" i="1" dirty="0"/>
          </a:p>
          <a:p>
            <a:pPr>
              <a:buFont typeface="Monotype Sorts" pitchFamily="2" charset="2"/>
              <a:buNone/>
            </a:pPr>
            <a:r>
              <a:rPr lang="ru-RU" sz="2400" dirty="0"/>
              <a:t>Социальный анамнез</a:t>
            </a:r>
            <a:r>
              <a:rPr lang="ru-RU" sz="1600" dirty="0"/>
              <a:t> (в частности семейный и профессиональный, хобби): </a:t>
            </a:r>
            <a:r>
              <a:rPr lang="ru-RU" sz="1600" i="1" dirty="0"/>
              <a:t>технический работник</a:t>
            </a:r>
            <a:r>
              <a:rPr lang="en-US" sz="1600" i="1" dirty="0"/>
              <a:t> </a:t>
            </a:r>
          </a:p>
          <a:p>
            <a:pPr>
              <a:buFont typeface="Monotype Sorts" pitchFamily="2" charset="2"/>
              <a:buNone/>
            </a:pPr>
            <a:r>
              <a:rPr lang="ru-RU" sz="2400" dirty="0"/>
              <a:t>Поведение пациента </a:t>
            </a:r>
            <a:r>
              <a:rPr lang="ru-RU" sz="1600" dirty="0"/>
              <a:t>(вербальное, невербальное): </a:t>
            </a:r>
            <a:r>
              <a:rPr lang="ru-RU" sz="1600" i="1" dirty="0"/>
              <a:t>беспокойство, озабоченность</a:t>
            </a:r>
            <a:endParaRPr lang="fr-CH" sz="1600" i="1" dirty="0"/>
          </a:p>
          <a:p>
            <a:pPr>
              <a:buFont typeface="Monotype Sorts" pitchFamily="2" charset="2"/>
              <a:buNone/>
            </a:pPr>
            <a:r>
              <a:rPr lang="en-US" sz="1600" dirty="0"/>
              <a:t> </a:t>
            </a:r>
            <a:r>
              <a:rPr lang="ru-RU" sz="2400" dirty="0"/>
              <a:t>Клинические признаки при обследовании</a:t>
            </a:r>
            <a:r>
              <a:rPr lang="en-US" sz="1600" dirty="0"/>
              <a:t>: </a:t>
            </a:r>
            <a:r>
              <a:rPr lang="ru-RU" sz="1600" i="1" dirty="0"/>
              <a:t>боль при пальпации живота везде, но особенно по направлению к пупку. Вы сильно морщитесь и боитесь, что доктор причинит вам боль</a:t>
            </a:r>
            <a:r>
              <a:rPr lang="en-US" sz="1600" i="1" dirty="0"/>
              <a:t>.......</a:t>
            </a:r>
            <a:endParaRPr lang="en-US" altLang="fr-FR" sz="1600" i="1" dirty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28596" y="0"/>
            <a:ext cx="79216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ru-RU" altLang="fr-FR" sz="4000" dirty="0">
                <a:latin typeface="+mj-lt"/>
              </a:rPr>
              <a:t>Сценарий для </a:t>
            </a:r>
            <a:r>
              <a:rPr lang="ru-RU" sz="4000" dirty="0"/>
              <a:t>практического испытания СП</a:t>
            </a:r>
            <a:r>
              <a:rPr lang="fr-CH" altLang="fr-FR" sz="4000" dirty="0">
                <a:latin typeface="+mj-lt"/>
              </a:rPr>
              <a:t>: </a:t>
            </a:r>
            <a:r>
              <a:rPr lang="ru-RU" altLang="fr-FR" sz="4000" dirty="0">
                <a:latin typeface="+mj-lt"/>
              </a:rPr>
              <a:t>сценарий для СП</a:t>
            </a:r>
            <a:endParaRPr lang="fr-CH" altLang="fr-FR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49237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109017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</a:pPr>
            <a:r>
              <a:rPr lang="ru-RU" sz="3600" dirty="0">
                <a:ea typeface="+mn-ea"/>
                <a:cs typeface="+mn-cs"/>
              </a:rPr>
              <a:t>Сценарий для </a:t>
            </a:r>
            <a:r>
              <a:rPr lang="ru-RU" sz="3600" dirty="0"/>
              <a:t>практического испытания СП</a:t>
            </a:r>
            <a:r>
              <a:rPr lang="en-US" sz="3600" dirty="0">
                <a:ea typeface="+mn-ea"/>
                <a:cs typeface="+mn-cs"/>
              </a:rPr>
              <a:t>: </a:t>
            </a:r>
            <a:r>
              <a:rPr lang="ru-RU" sz="3600" dirty="0"/>
              <a:t>инструкция для студента</a:t>
            </a:r>
            <a:endParaRPr lang="en-US" sz="3600" dirty="0">
              <a:ea typeface="+mn-ea"/>
              <a:cs typeface="+mn-cs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358246" cy="4896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/>
              <a:t>Вы студент 5 курса медицинского факультета, назначенный в отделение неотложной помощи больницы. Сейчас 3 часа ночи, и вас просят осмотреть пациентку, которая жалуется на боли в животе. Медсестра только что поставила пациентке градусник и записала основные показатели состояния ее организма</a:t>
            </a:r>
            <a:endParaRPr lang="en-US" altLang="fr-FR" sz="1800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altLang="fr-FR" sz="1800" dirty="0"/>
              <a:t>	Возраст: 60 лет</a:t>
            </a:r>
          </a:p>
          <a:p>
            <a:pPr>
              <a:buNone/>
            </a:pPr>
            <a:r>
              <a:rPr lang="ru-RU" altLang="fr-FR" sz="1800" dirty="0"/>
              <a:t>	Температура тела в подмышечной впадине: 36,6 °</a:t>
            </a:r>
          </a:p>
          <a:p>
            <a:pPr>
              <a:buNone/>
            </a:pPr>
            <a:r>
              <a:rPr lang="ru-RU" altLang="fr-FR" sz="1800" dirty="0"/>
              <a:t>	Артериальное давление: 160/90</a:t>
            </a:r>
          </a:p>
          <a:p>
            <a:pPr>
              <a:buNone/>
            </a:pPr>
            <a:r>
              <a:rPr lang="ru-RU" altLang="fr-FR" sz="1800" dirty="0"/>
              <a:t>	Пульс: 90/мин</a:t>
            </a:r>
          </a:p>
          <a:p>
            <a:pPr>
              <a:buNone/>
            </a:pPr>
            <a:r>
              <a:rPr lang="ru-RU" altLang="fr-FR" sz="1800" dirty="0"/>
              <a:t>	Частота дыхания: 16/18 </a:t>
            </a:r>
          </a:p>
          <a:p>
            <a:pPr marL="0" indent="0">
              <a:buNone/>
            </a:pPr>
            <a:r>
              <a:rPr lang="ru-RU" sz="1800" dirty="0"/>
              <a:t>У вас есть 15 минут для</a:t>
            </a:r>
            <a:endParaRPr lang="en-US" altLang="fr-FR" sz="1800" dirty="0"/>
          </a:p>
          <a:p>
            <a:pPr marL="0" indent="0">
              <a:buNone/>
            </a:pPr>
            <a:r>
              <a:rPr lang="ru-RU" sz="1800" dirty="0"/>
              <a:t>Целенаправленного сбора анамнеза и </a:t>
            </a:r>
            <a:r>
              <a:rPr lang="ru-RU" sz="1800" dirty="0" err="1"/>
              <a:t>физикального</a:t>
            </a:r>
            <a:r>
              <a:rPr lang="ru-RU" sz="1800" dirty="0"/>
              <a:t> обследования на основании жалобы пациентки</a:t>
            </a:r>
            <a:r>
              <a:rPr lang="en-US" altLang="fr-FR" sz="1800" dirty="0"/>
              <a:t>. </a:t>
            </a:r>
          </a:p>
          <a:p>
            <a:pPr marL="0" indent="0">
              <a:buNone/>
            </a:pPr>
            <a:r>
              <a:rPr lang="ru-RU" sz="1800" dirty="0"/>
              <a:t>Пожалуйста, расскажите пациентке о каждом этапе </a:t>
            </a:r>
            <a:r>
              <a:rPr lang="ru-RU" sz="1800" dirty="0" err="1"/>
              <a:t>физикального</a:t>
            </a:r>
            <a:r>
              <a:rPr lang="ru-RU" sz="1800" dirty="0"/>
              <a:t> обследования, который вы собираетесь выполнить </a:t>
            </a:r>
            <a:r>
              <a:rPr lang="en-US" altLang="fr-FR" sz="1800" dirty="0"/>
              <a:t> </a:t>
            </a:r>
            <a:r>
              <a:rPr lang="ru-RU" altLang="fr-FR" sz="1800" dirty="0"/>
              <a:t> </a:t>
            </a:r>
            <a:endParaRPr lang="en-US" altLang="fr-FR" sz="1800" dirty="0"/>
          </a:p>
          <a:p>
            <a:pPr marL="0" indent="0">
              <a:buNone/>
            </a:pPr>
            <a:r>
              <a:rPr lang="ru-RU" sz="1800" dirty="0"/>
              <a:t>Поделитесь с пациенткой своим: наиболее вероятным диагнозом. Первоначальный план ведения пациентки. Последующие действия и 2 процедуры, которые необходимо заказать</a:t>
            </a:r>
            <a:r>
              <a:rPr lang="en-US" altLang="fr-FR" sz="1800" dirty="0"/>
              <a:t>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fr-FR" sz="1200" dirty="0"/>
              <a:t>Nu V vu 2016</a:t>
            </a:r>
          </a:p>
        </p:txBody>
      </p:sp>
    </p:spTree>
    <p:extLst>
      <p:ext uri="{BB962C8B-B14F-4D97-AF65-F5344CB8AC3E}">
        <p14:creationId xmlns:p14="http://schemas.microsoft.com/office/powerpoint/2010/main" val="3976687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>
                <a:solidFill>
                  <a:srgbClr val="000000"/>
                </a:solidFill>
              </a:rPr>
              <a:t>Ну В. Ву -2016</a:t>
            </a:r>
          </a:p>
        </p:txBody>
      </p:sp>
      <p:sp>
        <p:nvSpPr>
          <p:cNvPr id="33795" name="TextBox 1"/>
          <p:cNvSpPr txBox="1">
            <a:spLocks noChangeArrowheads="1"/>
          </p:cNvSpPr>
          <p:nvPr/>
        </p:nvSpPr>
        <p:spPr bwMode="auto">
          <a:xfrm>
            <a:off x="1638300" y="188913"/>
            <a:ext cx="5021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Вопросник по анамнезу</a:t>
            </a:r>
            <a:endParaRPr lang="fr-FR" altLang="ru-RU">
              <a:solidFill>
                <a:srgbClr val="000000"/>
              </a:solidFill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847725"/>
            <a:ext cx="762635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5813"/>
            <a:ext cx="8723313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042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>
                <a:solidFill>
                  <a:srgbClr val="000000"/>
                </a:solidFill>
              </a:rPr>
              <a:t>Ну В. Ву - 2016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052513"/>
            <a:ext cx="8421687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2" name="TextBox 1"/>
          <p:cNvSpPr txBox="1">
            <a:spLocks noChangeArrowheads="1"/>
          </p:cNvSpPr>
          <p:nvPr/>
        </p:nvSpPr>
        <p:spPr bwMode="auto">
          <a:xfrm>
            <a:off x="2339975" y="160338"/>
            <a:ext cx="48244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Вопросник для </a:t>
            </a:r>
            <a:r>
              <a:rPr lang="fr-FR" altLang="ru-RU">
                <a:solidFill>
                  <a:srgbClr val="000000"/>
                </a:solidFill>
              </a:rPr>
              <a:t>физи</a:t>
            </a:r>
            <a:r>
              <a:rPr lang="ru-RU" altLang="ru-RU">
                <a:solidFill>
                  <a:srgbClr val="000000"/>
                </a:solidFill>
              </a:rPr>
              <a:t>кального</a:t>
            </a:r>
            <a:r>
              <a:rPr lang="fr-FR" altLang="ru-RU">
                <a:solidFill>
                  <a:srgbClr val="000000"/>
                </a:solidFill>
              </a:rPr>
              <a:t> о</a:t>
            </a:r>
            <a:r>
              <a:rPr lang="ru-RU" altLang="ru-RU">
                <a:solidFill>
                  <a:srgbClr val="000000"/>
                </a:solidFill>
              </a:rPr>
              <a:t>бследования</a:t>
            </a:r>
            <a:endParaRPr lang="fr-FR" altLang="ru-RU">
              <a:solidFill>
                <a:srgbClr val="000000"/>
              </a:solidFill>
            </a:endParaRPr>
          </a:p>
        </p:txBody>
      </p:sp>
      <p:pic>
        <p:nvPicPr>
          <p:cNvPr id="37893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2513"/>
            <a:ext cx="8712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212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>
                <a:solidFill>
                  <a:srgbClr val="000000"/>
                </a:solidFill>
              </a:rPr>
              <a:t>Ну В. Ву - 2016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7838"/>
            <a:ext cx="7993063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0" name="TextBox 2"/>
          <p:cNvSpPr txBox="1">
            <a:spLocks noChangeArrowheads="1"/>
          </p:cNvSpPr>
          <p:nvPr/>
        </p:nvSpPr>
        <p:spPr bwMode="auto">
          <a:xfrm>
            <a:off x="323850" y="-139700"/>
            <a:ext cx="8496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Pct val="100000"/>
            </a:pPr>
            <a:r>
              <a:rPr lang="fr-FR" altLang="ru-RU" sz="2000" b="1">
                <a:solidFill>
                  <a:srgbClr val="000000"/>
                </a:solidFill>
              </a:rPr>
              <a:t>Гипотезы по диагнозу и рекомендации по </a:t>
            </a:r>
            <a:r>
              <a:rPr lang="ru-RU" altLang="ru-RU" sz="2000" b="1">
                <a:solidFill>
                  <a:srgbClr val="000000"/>
                </a:solidFill>
              </a:rPr>
              <a:t>немедленному </a:t>
            </a:r>
            <a:r>
              <a:rPr lang="fr-FR" altLang="ru-RU" sz="2000" b="1">
                <a:solidFill>
                  <a:srgbClr val="000000"/>
                </a:solidFill>
              </a:rPr>
              <a:t>лечению</a:t>
            </a:r>
          </a:p>
        </p:txBody>
      </p:sp>
      <p:pic>
        <p:nvPicPr>
          <p:cNvPr id="39941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7838"/>
            <a:ext cx="8208963" cy="584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9236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>
                <a:solidFill>
                  <a:srgbClr val="000000"/>
                </a:solidFill>
              </a:rPr>
              <a:t>Ну В. Ву - 2016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7356475" cy="597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01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33375"/>
            <a:ext cx="8256588" cy="597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763688" y="44102"/>
            <a:ext cx="66967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ru-RU" altLang="fr-FR" dirty="0" err="1"/>
              <a:t>Чеклист</a:t>
            </a:r>
            <a:r>
              <a:rPr lang="ru-RU" altLang="fr-FR" dirty="0"/>
              <a:t> коммуникационных навыков</a:t>
            </a:r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18555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3" y="381000"/>
            <a:ext cx="8715436" cy="685800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ru-RU" dirty="0"/>
              <a:t>Что означает имитируемый / стандартизированный пациент</a:t>
            </a:r>
            <a:r>
              <a:rPr lang="fr-CH" altLang="fr-FR" dirty="0"/>
              <a:t>?</a:t>
            </a:r>
            <a:endParaRPr lang="fr-FR" altLang="fr-FR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84784"/>
            <a:ext cx="8077200" cy="49685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ru-RU" altLang="fr-FR" sz="1800" b="1" dirty="0"/>
              <a:t>Имитируемый пациент </a:t>
            </a:r>
            <a:r>
              <a:rPr lang="ru-RU" sz="1800" dirty="0"/>
              <a:t>- это человек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CH" altLang="fr-FR" sz="1800" dirty="0"/>
              <a:t>	- </a:t>
            </a:r>
            <a:r>
              <a:rPr lang="ru-RU" sz="1800" dirty="0"/>
              <a:t>без специального образования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CH" altLang="fr-FR" sz="1800" dirty="0"/>
              <a:t>	- </a:t>
            </a:r>
            <a:r>
              <a:rPr lang="ru-RU" sz="1800" dirty="0"/>
              <a:t>тщательно обученный </a:t>
            </a:r>
            <a:r>
              <a:rPr lang="ru-RU" altLang="fr-FR" sz="1800" dirty="0">
                <a:solidFill>
                  <a:srgbClr val="FF0000"/>
                </a:solidFill>
              </a:rPr>
              <a:t>имитировать реального пациента воспроизводимым</a:t>
            </a:r>
            <a:r>
              <a:rPr lang="ru-RU" sz="1800" dirty="0"/>
              <a:t> образом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FR" altLang="fr-FR" sz="1800" dirty="0"/>
              <a:t>	- </a:t>
            </a:r>
            <a:r>
              <a:rPr lang="ru-RU" sz="1800" dirty="0"/>
              <a:t>привлекаемый для </a:t>
            </a:r>
            <a:r>
              <a:rPr lang="ru-RU" altLang="fr-FR" sz="1800" dirty="0">
                <a:solidFill>
                  <a:srgbClr val="FF0000"/>
                </a:solidFill>
              </a:rPr>
              <a:t>обучения</a:t>
            </a:r>
            <a:r>
              <a:rPr lang="ru-RU" sz="1800" dirty="0"/>
              <a:t> таким способом, который способствует образованию (способный предоставить студентам структурированную </a:t>
            </a:r>
            <a:r>
              <a:rPr lang="ru-RU" altLang="fr-FR" sz="1800" dirty="0">
                <a:solidFill>
                  <a:srgbClr val="FF0000"/>
                </a:solidFill>
              </a:rPr>
              <a:t>обратную связь</a:t>
            </a:r>
            <a:r>
              <a:rPr lang="fr-FR" altLang="fr-FR" sz="1800" dirty="0"/>
              <a:t>)	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fr-CH" altLang="fr-FR" sz="1800" dirty="0"/>
              <a:t>	- </a:t>
            </a:r>
            <a:r>
              <a:rPr lang="ru-RU" sz="1800" dirty="0"/>
              <a:t>имитирующий так, что его не выявит опытный врач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ru-RU" sz="1800" b="1" dirty="0"/>
              <a:t>Стандартизированный пациент  </a:t>
            </a:r>
            <a:r>
              <a:rPr lang="ru-RU" sz="1800" dirty="0"/>
              <a:t>- это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FR" altLang="fr-FR" sz="1800" dirty="0"/>
              <a:t>	- </a:t>
            </a:r>
            <a:r>
              <a:rPr lang="ru-RU" altLang="fr-FR" sz="1800" dirty="0">
                <a:solidFill>
                  <a:srgbClr val="FF0000"/>
                </a:solidFill>
              </a:rPr>
              <a:t>имитируемый пациент</a:t>
            </a:r>
            <a:endParaRPr lang="fr-FR" altLang="fr-FR" sz="1800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FR" altLang="fr-FR" sz="1800" dirty="0"/>
              <a:t>	- </a:t>
            </a:r>
            <a:r>
              <a:rPr lang="ru-RU" sz="1800" dirty="0"/>
              <a:t>который ведет себя одинаково перед каждым студентом</a:t>
            </a:r>
            <a:endParaRPr lang="fr-CH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CH" altLang="fr-FR" sz="1800" dirty="0"/>
              <a:t>	</a:t>
            </a:r>
            <a:r>
              <a:rPr lang="fr-FR" altLang="fr-FR" sz="1800" dirty="0"/>
              <a:t>- </a:t>
            </a:r>
            <a:r>
              <a:rPr lang="ru-RU" sz="1800" dirty="0"/>
              <a:t>привлекается для </a:t>
            </a:r>
            <a:r>
              <a:rPr lang="ru-RU" altLang="fr-FR" sz="1800" dirty="0">
                <a:solidFill>
                  <a:srgbClr val="FF0000"/>
                </a:solidFill>
              </a:rPr>
              <a:t>проверки и оценки </a:t>
            </a:r>
            <a:r>
              <a:rPr lang="ru-RU" sz="1800" dirty="0"/>
              <a:t>(способный наблюдать и предоставлять информацию в </a:t>
            </a:r>
            <a:r>
              <a:rPr lang="ru-RU" altLang="fr-FR" sz="1800" dirty="0">
                <a:solidFill>
                  <a:srgbClr val="FF0000"/>
                </a:solidFill>
              </a:rPr>
              <a:t>контрольных перечнях и глобальных рейтингах </a:t>
            </a:r>
            <a:r>
              <a:rPr lang="ru-RU" sz="1800" dirty="0"/>
              <a:t>об эффективности клинической работы студентов)</a:t>
            </a:r>
            <a:endParaRPr lang="fr-FR" altLang="fr-FR" sz="18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Monotype Sorts" pitchFamily="2" charset="2"/>
              <a:buNone/>
            </a:pPr>
            <a:r>
              <a:rPr lang="fr-FR" altLang="fr-FR" sz="1800" dirty="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0" hangingPunct="0">
              <a:buSzPct val="100000"/>
            </a:pPr>
            <a:r>
              <a:rPr lang="fr-FR" altLang="ru-RU" sz="1200">
                <a:solidFill>
                  <a:srgbClr val="000000"/>
                </a:solidFill>
              </a:rPr>
              <a:t>Ну В. Ву - 2016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12875"/>
            <a:ext cx="8713787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4" name="TextBox 2"/>
          <p:cNvSpPr txBox="1">
            <a:spLocks noChangeArrowheads="1"/>
          </p:cNvSpPr>
          <p:nvPr/>
        </p:nvSpPr>
        <p:spPr bwMode="auto">
          <a:xfrm>
            <a:off x="2987675" y="620713"/>
            <a:ext cx="3313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buSzPct val="100000"/>
            </a:pPr>
            <a:r>
              <a:rPr lang="ru-RU" altLang="ru-RU">
                <a:solidFill>
                  <a:srgbClr val="000000"/>
                </a:solidFill>
              </a:rPr>
              <a:t>Общие </a:t>
            </a:r>
            <a:r>
              <a:rPr lang="fr-FR" altLang="ru-RU">
                <a:solidFill>
                  <a:srgbClr val="000000"/>
                </a:solidFill>
              </a:rPr>
              <a:t>рейтинги</a:t>
            </a:r>
          </a:p>
        </p:txBody>
      </p:sp>
      <p:pic>
        <p:nvPicPr>
          <p:cNvPr id="4608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46588"/>
            <a:ext cx="871378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086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4446588"/>
            <a:ext cx="8958263" cy="128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4213" y="1916113"/>
            <a:ext cx="3527425" cy="4619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200" dirty="0"/>
              <a:t>Я чувствовал себя уверенно во время собеседования</a:t>
            </a:r>
          </a:p>
        </p:txBody>
      </p:sp>
      <p:sp>
        <p:nvSpPr>
          <p:cNvPr id="46088" name="TextBox 3"/>
          <p:cNvSpPr txBox="1">
            <a:spLocks noChangeArrowheads="1"/>
          </p:cNvSpPr>
          <p:nvPr/>
        </p:nvSpPr>
        <p:spPr bwMode="auto">
          <a:xfrm>
            <a:off x="596900" y="3460750"/>
            <a:ext cx="3960813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1400"/>
              <a:t>Я хотел бы видеть этого студента в будущем</a:t>
            </a:r>
          </a:p>
        </p:txBody>
      </p:sp>
      <p:sp>
        <p:nvSpPr>
          <p:cNvPr id="46089" name="TextBox 4"/>
          <p:cNvSpPr txBox="1">
            <a:spLocks noChangeArrowheads="1"/>
          </p:cNvSpPr>
          <p:nvPr/>
        </p:nvSpPr>
        <p:spPr bwMode="auto">
          <a:xfrm>
            <a:off x="684213" y="2636838"/>
            <a:ext cx="3527425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sz="1400"/>
              <a:t>Мне понравилось общение (контакт) с этим студентом</a:t>
            </a:r>
          </a:p>
        </p:txBody>
      </p:sp>
    </p:spTree>
    <p:extLst>
      <p:ext uri="{BB962C8B-B14F-4D97-AF65-F5344CB8AC3E}">
        <p14:creationId xmlns:p14="http://schemas.microsoft.com/office/powerpoint/2010/main" val="1634102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089900" cy="685800"/>
          </a:xfrm>
          <a:noFill/>
          <a:ln/>
        </p:spPr>
        <p:txBody>
          <a:bodyPr>
            <a:noAutofit/>
          </a:bodyPr>
          <a:lstStyle/>
          <a:p>
            <a:r>
              <a:rPr lang="ru-RU" b="1" dirty="0"/>
              <a:t>Роль и задачи программы СП </a:t>
            </a:r>
            <a:endParaRPr lang="fr-FR" altLang="fr-FR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03263" y="1924050"/>
            <a:ext cx="7932737" cy="4171950"/>
          </a:xfrm>
          <a:noFill/>
          <a:ln/>
        </p:spPr>
        <p:txBody>
          <a:bodyPr>
            <a:normAutofit/>
          </a:bodyPr>
          <a:lstStyle/>
          <a:p>
            <a:pPr marL="609600" indent="-609600">
              <a:buFont typeface="Monotype Sorts" pitchFamily="2" charset="2"/>
              <a:buNone/>
            </a:pPr>
            <a:r>
              <a:rPr lang="ru-RU" dirty="0"/>
              <a:t>Наем СП </a:t>
            </a:r>
          </a:p>
          <a:p>
            <a:pPr marL="609600" indent="-609600">
              <a:buFont typeface="Monotype Sorts" pitchFamily="2" charset="2"/>
              <a:buNone/>
            </a:pPr>
            <a:r>
              <a:rPr lang="ru-RU" dirty="0"/>
              <a:t>Управление базой данных </a:t>
            </a:r>
            <a:endParaRPr lang="fr-FR" altLang="fr-FR" dirty="0"/>
          </a:p>
          <a:p>
            <a:pPr marL="609600" indent="-609600">
              <a:buFont typeface="Monotype Sorts" pitchFamily="2" charset="2"/>
              <a:buNone/>
            </a:pPr>
            <a:r>
              <a:rPr lang="ru-RU" dirty="0"/>
              <a:t>Управление бюджетом</a:t>
            </a:r>
            <a:endParaRPr lang="fr-FR" altLang="fr-FR" dirty="0"/>
          </a:p>
          <a:p>
            <a:pPr marL="609600" indent="-609600">
              <a:buFont typeface="Monotype Sorts" pitchFamily="2" charset="2"/>
              <a:buNone/>
            </a:pPr>
            <a:r>
              <a:rPr lang="ru-RU" dirty="0"/>
              <a:t>Координация (СП и врачи, с которыми нужно связываться)</a:t>
            </a:r>
            <a:endParaRPr lang="fr-FR" altLang="fr-FR" dirty="0"/>
          </a:p>
          <a:p>
            <a:pPr marL="609600" indent="-609600">
              <a:buFont typeface="Monotype Sorts" pitchFamily="2" charset="2"/>
              <a:buNone/>
            </a:pPr>
            <a:r>
              <a:rPr lang="ru-RU" dirty="0"/>
              <a:t>Обучение СП </a:t>
            </a:r>
            <a:endParaRPr lang="fr-FR" altLang="fr-FR" dirty="0"/>
          </a:p>
          <a:p>
            <a:pPr marL="609600" indent="-609600">
              <a:buFont typeface="Monotype Sorts" pitchFamily="2" charset="2"/>
              <a:buNone/>
            </a:pPr>
            <a:r>
              <a:rPr lang="ru-RU" dirty="0"/>
              <a:t>Оценка программы</a:t>
            </a:r>
            <a:endParaRPr lang="fr-FR" altLang="fr-FR" dirty="0"/>
          </a:p>
          <a:p>
            <a:pPr>
              <a:buNone/>
            </a:pPr>
            <a:r>
              <a:rPr lang="ru-RU" dirty="0"/>
              <a:t>Предоставление обратной связи СП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153400" cy="592138"/>
          </a:xfrm>
          <a:noFill/>
          <a:ln/>
        </p:spPr>
        <p:txBody>
          <a:bodyPr>
            <a:noAutofit/>
          </a:bodyPr>
          <a:lstStyle/>
          <a:p>
            <a:r>
              <a:rPr lang="ru-RU" altLang="fr-FR" dirty="0"/>
              <a:t>Наем СП</a:t>
            </a:r>
            <a:endParaRPr lang="fr-FR" altLang="fr-FR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9138"/>
            <a:ext cx="7375525" cy="398145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altLang="fr-FR" dirty="0"/>
              <a:t>Сеть </a:t>
            </a:r>
            <a:endParaRPr lang="fr-FR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fr-FR" altLang="fr-FR" sz="2400" i="1" dirty="0"/>
              <a:t>bouche à oreille, </a:t>
            </a:r>
            <a:r>
              <a:rPr lang="ru-RU" dirty="0"/>
              <a:t>театральные школы, пенсионеры, газеты</a:t>
            </a: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FR" altLang="fr-FR" sz="28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dirty="0"/>
              <a:t>Интервью</a:t>
            </a:r>
            <a:endParaRPr lang="fr-CH" altLang="fr-FR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ru-RU" dirty="0"/>
              <a:t>объяснение, личные данные, мотивация, ролевая игра</a:t>
            </a:r>
            <a:endParaRPr lang="fr-CH" altLang="fr-FR" sz="2400" i="1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altLang="fr-FR" dirty="0"/>
              <a:t>Отбор</a:t>
            </a:r>
            <a:r>
              <a:rPr lang="fr-CH" altLang="fr-FR" dirty="0"/>
              <a:t> 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r>
              <a:rPr lang="ru-RU" dirty="0"/>
              <a:t>прослушивание, мотивация, запоминание, ролевая игра </a:t>
            </a: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FR" alt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3" y="228600"/>
            <a:ext cx="8018462" cy="1143000"/>
          </a:xfrm>
          <a:noFill/>
          <a:ln/>
        </p:spPr>
        <p:txBody>
          <a:bodyPr>
            <a:normAutofit/>
          </a:bodyPr>
          <a:lstStyle/>
          <a:p>
            <a:r>
              <a:rPr lang="ru-RU" dirty="0"/>
              <a:t>Надзор и обратная связь СП</a:t>
            </a:r>
            <a:endParaRPr lang="fr-FR" altLang="fr-F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33413" y="1885950"/>
            <a:ext cx="8002587" cy="417195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altLang="fr-FR" dirty="0"/>
              <a:t>Во время</a:t>
            </a:r>
            <a:endParaRPr lang="fr-FR" altLang="fr-FR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/>
              <a:t>Наблюдения за СП </a:t>
            </a:r>
            <a:endParaRPr lang="fr-FR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/>
              <a:t>При необходимости, подстроиться </a:t>
            </a:r>
            <a:endParaRPr lang="fr-FR" altLang="fr-FR" sz="2400" dirty="0"/>
          </a:p>
          <a:p>
            <a:pPr>
              <a:buFont typeface="Monotype Sorts" pitchFamily="2" charset="2"/>
              <a:buNone/>
            </a:pPr>
            <a:r>
              <a:rPr lang="ru-RU" altLang="fr-FR" dirty="0"/>
              <a:t>После </a:t>
            </a:r>
            <a:endParaRPr lang="fr-FR" altLang="fr-FR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/>
              <a:t>Общая оценка исполнения </a:t>
            </a:r>
            <a:endParaRPr lang="fr-FR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/>
              <a:t>Подведение итогов </a:t>
            </a:r>
            <a:endParaRPr lang="fr-FR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/>
              <a:t>Благодарность </a:t>
            </a:r>
            <a:endParaRPr lang="fr-FR" altLang="fr-FR" sz="2400" dirty="0"/>
          </a:p>
          <a:p>
            <a:pPr lvl="1">
              <a:buFont typeface="Monotype Sorts" pitchFamily="2" charset="2"/>
              <a:buNone/>
            </a:pPr>
            <a:r>
              <a:rPr lang="ru-RU" altLang="fr-FR" sz="2400" dirty="0"/>
              <a:t>База данных </a:t>
            </a:r>
            <a:endParaRPr lang="fr-FR" altLang="fr-F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28627"/>
            <a:ext cx="7772400" cy="1039091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algn="ctr"/>
            <a:r>
              <a:rPr lang="ru-RU" altLang="ru-RU" b="1" dirty="0">
                <a:solidFill>
                  <a:srgbClr val="595959"/>
                </a:solidFill>
                <a:latin typeface="Tahoma" pitchFamily="34" charset="0"/>
              </a:rPr>
              <a:t>Что такое моделирование СП? </a:t>
            </a:r>
            <a:r>
              <a:rPr lang="ru-RU" altLang="fr-FR" dirty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715963" y="2133600"/>
            <a:ext cx="6494462" cy="3744913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D16349"/>
              </a:buClr>
              <a:buNone/>
            </a:pPr>
            <a:r>
              <a:rPr lang="ru-RU" altLang="ru-RU" dirty="0">
                <a:solidFill>
                  <a:srgbClr val="000000"/>
                </a:solidFill>
              </a:rPr>
              <a:t>История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altLang="fr-FR" sz="2800" dirty="0"/>
          </a:p>
          <a:p>
            <a:pPr>
              <a:buNone/>
            </a:pPr>
            <a:r>
              <a:rPr lang="ru-RU" altLang="ru-RU" dirty="0">
                <a:solidFill>
                  <a:srgbClr val="000000"/>
                </a:solidFill>
              </a:rPr>
              <a:t>Клинические результаты</a:t>
            </a:r>
          </a:p>
          <a:p>
            <a:pPr>
              <a:buNone/>
            </a:pPr>
            <a:endParaRPr lang="ru-RU" altLang="fr-FR" sz="2800" dirty="0"/>
          </a:p>
          <a:p>
            <a:pPr marL="0" indent="0">
              <a:buClr>
                <a:srgbClr val="D16349"/>
              </a:buClr>
              <a:buNone/>
            </a:pPr>
            <a:r>
              <a:rPr lang="ru-RU" altLang="ru-RU" dirty="0">
                <a:solidFill>
                  <a:srgbClr val="000000"/>
                </a:solidFill>
              </a:rPr>
              <a:t>Невербальное поведение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altLang="fr-FR" sz="2800" dirty="0"/>
          </a:p>
          <a:p>
            <a:pPr marL="0" indent="0">
              <a:buClr>
                <a:srgbClr val="D16349"/>
              </a:buClr>
              <a:buNone/>
            </a:pPr>
            <a:r>
              <a:rPr lang="ru-RU" altLang="ru-RU" dirty="0">
                <a:solidFill>
                  <a:srgbClr val="000000"/>
                </a:solidFill>
              </a:rPr>
              <a:t>Эмоции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altLang="fr-FR" sz="2800" dirty="0"/>
          </a:p>
          <a:p>
            <a:pPr marL="0" indent="0">
              <a:buClr>
                <a:srgbClr val="D16349"/>
              </a:buClr>
              <a:buNone/>
            </a:pPr>
            <a:r>
              <a:rPr lang="ru-RU" altLang="ru-RU" dirty="0">
                <a:solidFill>
                  <a:srgbClr val="000000"/>
                </a:solidFill>
              </a:rPr>
              <a:t>Личность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5963" y="765175"/>
            <a:ext cx="7772400" cy="592138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ru-RU" dirty="0"/>
              <a:t>Преимущества СП</a:t>
            </a:r>
            <a:endParaRPr lang="fr-FR" altLang="fr-FR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47688" y="1988840"/>
            <a:ext cx="810895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3200" b="1" dirty="0"/>
              <a:t>Для обучения</a:t>
            </a:r>
            <a:endParaRPr lang="fr-CH" altLang="fr-FR" sz="3200" b="1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fr-CH" altLang="fr-FR" sz="3200" dirty="0"/>
              <a:t>	</a:t>
            </a:r>
            <a:r>
              <a:rPr lang="ru-RU" sz="3200" dirty="0"/>
              <a:t>Обучение до оказания ухода за реальными пациентами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3200" dirty="0"/>
              <a:t>	Безопасный клинический опыт для начинающих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3200" dirty="0"/>
              <a:t>	Отсутствие риска для реальных пациентов</a:t>
            </a:r>
            <a:endParaRPr lang="fr-FR" altLang="fr-FR" sz="3200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ru-RU" altLang="fr-FR" sz="3200" b="1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sz="3200" b="1" dirty="0"/>
              <a:t>Для оценки</a:t>
            </a:r>
            <a:endParaRPr lang="fr-CH" altLang="fr-FR" sz="3200" b="1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fr-CH" altLang="fr-FR" sz="3200" dirty="0"/>
              <a:t>	</a:t>
            </a:r>
            <a:r>
              <a:rPr lang="ru-RU" sz="3200" dirty="0"/>
              <a:t> Стандартизированные ситуации</a:t>
            </a:r>
            <a:r>
              <a:rPr lang="fr-CH" altLang="fr-FR" sz="3200" dirty="0"/>
              <a:t> 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FR" alt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37179" y="620688"/>
            <a:ext cx="7772400" cy="592138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ru-RU" dirty="0"/>
              <a:t>Альтернативы СП для обучения</a:t>
            </a:r>
            <a:endParaRPr lang="fr-FR" altLang="fr-FR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50875" y="2133600"/>
            <a:ext cx="8108950" cy="4114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dirty="0"/>
              <a:t>В зависимости от контекста СП не являются легко доступными</a:t>
            </a:r>
            <a:endParaRPr lang="fr-CH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endParaRPr lang="fr-FR" altLang="fr-FR" dirty="0"/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dirty="0"/>
              <a:t>Полезная альтернатива - научить студентов имитировать (и изучать!) признаки и симптомы, также как СП</a:t>
            </a:r>
            <a:r>
              <a:rPr lang="fr-FR" altLang="fr-FR" dirty="0"/>
              <a:t> </a:t>
            </a:r>
          </a:p>
          <a:p>
            <a:pPr>
              <a:lnSpc>
                <a:spcPct val="80000"/>
              </a:lnSpc>
              <a:buFont typeface="Monotype Sorts" pitchFamily="2" charset="2"/>
              <a:buNone/>
            </a:pPr>
            <a:r>
              <a:rPr lang="ru-RU" dirty="0"/>
              <a:t>Ролевая игра студентов (равных), которые могут альтернативно сыграть роль пациента и врача</a:t>
            </a:r>
            <a:r>
              <a:rPr lang="fr-FR" altLang="fr-FR" dirty="0"/>
              <a:t>. </a:t>
            </a:r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 lvl="1">
              <a:lnSpc>
                <a:spcPct val="80000"/>
              </a:lnSpc>
              <a:buFont typeface="Monotype Sorts" pitchFamily="2" charset="2"/>
              <a:buNone/>
            </a:pPr>
            <a:endParaRPr lang="fr-FR" altLang="fr-FR" sz="2800" dirty="0"/>
          </a:p>
        </p:txBody>
      </p:sp>
    </p:spTree>
    <p:extLst>
      <p:ext uri="{BB962C8B-B14F-4D97-AF65-F5344CB8AC3E}">
        <p14:creationId xmlns:p14="http://schemas.microsoft.com/office/powerpoint/2010/main" val="241771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2053" y="476672"/>
            <a:ext cx="7772400" cy="1151657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r>
              <a:rPr lang="ru-RU" dirty="0"/>
              <a:t>Ограничения, связанные с СП</a:t>
            </a:r>
            <a:endParaRPr lang="fr-FR" altLang="fr-FR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420938"/>
            <a:ext cx="7296150" cy="177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Ничто не может заменить контактов с реальными пациентами</a:t>
            </a:r>
            <a:r>
              <a:rPr lang="fr-CH" altLang="fr-FR" sz="2800" dirty="0"/>
              <a:t>!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fr-CH" altLang="fr-FR" sz="2800" dirty="0"/>
          </a:p>
          <a:p>
            <a:pPr>
              <a:buNone/>
            </a:pPr>
            <a:r>
              <a:rPr lang="ru-RU" dirty="0"/>
              <a:t>Не все можно смоделировать </a:t>
            </a:r>
            <a:r>
              <a:rPr lang="fr-CH" altLang="fr-FR" sz="2800" dirty="0"/>
              <a:t>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92150"/>
            <a:ext cx="7973516" cy="592138"/>
          </a:xfrm>
          <a:noFill/>
          <a:ln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AFD00">
                        <a:gamma/>
                        <a:shade val="89804"/>
                        <a:invGamma/>
                      </a:srgbClr>
                    </a:gs>
                    <a:gs pos="50000">
                      <a:srgbClr val="FAFD00"/>
                    </a:gs>
                    <a:gs pos="100000">
                      <a:srgbClr val="FAFD00">
                        <a:gamma/>
                        <a:shade val="89804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r>
              <a:rPr lang="ru-RU" dirty="0"/>
              <a:t>Деятельность с использованием СП</a:t>
            </a:r>
            <a:endParaRPr lang="fr-FR" altLang="fr-FR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4212" y="1773238"/>
            <a:ext cx="8116887" cy="4419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ru-RU" b="1" dirty="0"/>
              <a:t>Обучение</a:t>
            </a:r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CH" altLang="fr-FR" sz="2800" dirty="0"/>
              <a:t>	</a:t>
            </a:r>
            <a:r>
              <a:rPr lang="ru-RU" dirty="0"/>
              <a:t> Клиническим навыкам</a:t>
            </a:r>
            <a:endParaRPr lang="fr-CH" altLang="fr-FR" sz="2800" dirty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CH" altLang="fr-FR" sz="2800" dirty="0"/>
              <a:t>	</a:t>
            </a:r>
            <a:r>
              <a:rPr lang="ru-RU" dirty="0"/>
              <a:t> Работе в экстренной ситуации</a:t>
            </a:r>
            <a:endParaRPr lang="fr-CH" altLang="fr-FR" sz="2800" dirty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CH" altLang="fr-FR" sz="2800" dirty="0"/>
              <a:t>	</a:t>
            </a:r>
            <a:r>
              <a:rPr lang="ru-RU" dirty="0"/>
              <a:t> Коммуникации между врачом и пациентом</a:t>
            </a:r>
            <a:endParaRPr lang="fr-CH" altLang="fr-FR" sz="2800" dirty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CH" altLang="fr-FR" sz="2800" dirty="0"/>
              <a:t>	</a:t>
            </a:r>
            <a:r>
              <a:rPr lang="ru-RU" dirty="0"/>
              <a:t> Конкретным клиническим ситуациям</a:t>
            </a:r>
            <a:endParaRPr lang="fr-CH" altLang="fr-FR" sz="2800" dirty="0"/>
          </a:p>
          <a:p>
            <a:pPr lvl="1">
              <a:lnSpc>
                <a:spcPct val="130000"/>
              </a:lnSpc>
              <a:buFont typeface="Monotype Sorts" pitchFamily="2" charset="2"/>
              <a:buNone/>
            </a:pPr>
            <a:r>
              <a:rPr lang="ru-RU" altLang="fr-FR" sz="2100" i="1" dirty="0"/>
              <a:t>нечасто, сложно, деликатно</a:t>
            </a:r>
            <a:endParaRPr lang="fr-CH" altLang="fr-FR" sz="2400" dirty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ru-RU" b="1" dirty="0"/>
              <a:t>Оценка </a:t>
            </a:r>
            <a:endParaRPr lang="fr-CH" altLang="fr-FR" sz="2800" b="1" dirty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FR" altLang="fr-FR" dirty="0"/>
              <a:t>	</a:t>
            </a:r>
            <a:r>
              <a:rPr lang="ru-RU" dirty="0"/>
              <a:t> Клинических навыков и эффективности работы</a:t>
            </a:r>
            <a:endParaRPr lang="fr-FR" altLang="fr-FR" dirty="0"/>
          </a:p>
          <a:p>
            <a:pPr>
              <a:lnSpc>
                <a:spcPct val="130000"/>
              </a:lnSpc>
              <a:buFont typeface="Monotype Sorts" pitchFamily="2" charset="2"/>
              <a:buNone/>
            </a:pPr>
            <a:r>
              <a:rPr lang="fr-FR" altLang="fr-FR" dirty="0"/>
              <a:t>	</a:t>
            </a:r>
            <a:r>
              <a:rPr lang="ru-RU" dirty="0"/>
              <a:t> ОСКП (объективного структурированного клинического приема</a:t>
            </a:r>
            <a:r>
              <a:rPr lang="fr-FR" altLang="fr-FR" dirty="0"/>
              <a:t>)</a:t>
            </a:r>
            <a:endParaRPr lang="fr-FR" altLang="fr-F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58192" cy="1325563"/>
          </a:xfrm>
        </p:spPr>
        <p:txBody>
          <a:bodyPr>
            <a:noAutofit/>
          </a:bodyPr>
          <a:lstStyle/>
          <a:p>
            <a:r>
              <a:rPr lang="ru-RU" sz="3600" dirty="0"/>
              <a:t>Что означает ОСКП (объективный структурированный клинический прием)</a:t>
            </a:r>
            <a:endParaRPr lang="fr-CH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276872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ru-RU" sz="2400" dirty="0"/>
              <a:t>Вид многосторонней проверки, предназначенной для того, что проверить клинические навыки и эффективность работы в различных ситуациях</a:t>
            </a:r>
            <a:endParaRPr lang="fr-FR" sz="2400" dirty="0"/>
          </a:p>
          <a:p>
            <a:r>
              <a:rPr lang="ru-RU" sz="2400" i="1" dirty="0"/>
              <a:t>Объективный</a:t>
            </a:r>
            <a:r>
              <a:rPr lang="ru-RU" sz="2400" dirty="0"/>
              <a:t>: содержание и проставление баллов стандартизированы (контрольный перечень и шкала оценки)</a:t>
            </a:r>
            <a:endParaRPr lang="fr-FR" sz="2400" dirty="0"/>
          </a:p>
          <a:p>
            <a:r>
              <a:rPr lang="ru-RU" sz="2400" i="1" dirty="0"/>
              <a:t>Структурированный</a:t>
            </a:r>
            <a:r>
              <a:rPr lang="ru-RU" sz="2400" dirty="0"/>
              <a:t>: все студенты проходят через одинаковые ситуации (практические испытания) и выполняют одни и те же задания в течение одного и того же срока</a:t>
            </a:r>
            <a:endParaRPr lang="fr-FR" sz="2400" dirty="0"/>
          </a:p>
          <a:p>
            <a:r>
              <a:rPr lang="ru-RU" sz="2400" i="1" dirty="0"/>
              <a:t>Клинический</a:t>
            </a:r>
            <a:r>
              <a:rPr lang="ru-RU" sz="2400" dirty="0"/>
              <a:t>: реальные клинические ситуации </a:t>
            </a:r>
            <a:endParaRPr lang="fr-FR" sz="2400" dirty="0"/>
          </a:p>
          <a:p>
            <a:r>
              <a:rPr lang="ru-RU" sz="2400" i="1" dirty="0"/>
              <a:t>Проверка</a:t>
            </a:r>
            <a:r>
              <a:rPr lang="ru-RU" sz="2400" dirty="0"/>
              <a:t>: достоверная оценка компетентности студентов (имеет первостепенное значение)</a:t>
            </a:r>
            <a:endParaRPr lang="fr-CH" sz="2400" dirty="0"/>
          </a:p>
        </p:txBody>
      </p:sp>
    </p:spTree>
    <p:extLst>
      <p:ext uri="{BB962C8B-B14F-4D97-AF65-F5344CB8AC3E}">
        <p14:creationId xmlns:p14="http://schemas.microsoft.com/office/powerpoint/2010/main" val="128430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EA412C8-3E2A-AC41-BBB5-BA03326AE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8563"/>
            <a:ext cx="9144000" cy="516678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05396E6-A777-434B-B815-EDF23A59FEA3}"/>
              </a:ext>
            </a:extLst>
          </p:cNvPr>
          <p:cNvSpPr txBox="1"/>
          <p:nvPr/>
        </p:nvSpPr>
        <p:spPr>
          <a:xfrm>
            <a:off x="1710031" y="692696"/>
            <a:ext cx="3837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Обзор организации ОСКП</a:t>
            </a:r>
            <a:endParaRPr lang="en-US" dirty="0"/>
          </a:p>
        </p:txBody>
      </p:sp>
      <p:pic>
        <p:nvPicPr>
          <p:cNvPr id="5" name="Picture 16">
            <a:extLst>
              <a:ext uri="{FF2B5EF4-FFF2-40B4-BE49-F238E27FC236}">
                <a16:creationId xmlns:a16="http://schemas.microsoft.com/office/drawing/2014/main" id="{98F71290-5080-D045-8936-C0C53325A2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207149"/>
            <a:ext cx="1260933" cy="971093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58142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3119235</TotalTime>
  <Words>1093</Words>
  <Application>Microsoft Office PowerPoint</Application>
  <PresentationFormat>Экран (4:3)</PresentationFormat>
  <Paragraphs>172</Paragraphs>
  <Slides>23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Monotype Sorts</vt:lpstr>
      <vt:lpstr>Tahoma</vt:lpstr>
      <vt:lpstr>Times New Roman</vt:lpstr>
      <vt:lpstr>Wingdings</vt:lpstr>
      <vt:lpstr>Office Theme</vt:lpstr>
      <vt:lpstr>Имитируемые/стандартизированные пациенты: использование в обучении и оценке </vt:lpstr>
      <vt:lpstr>Что означает имитируемый / стандартизированный пациент?</vt:lpstr>
      <vt:lpstr>Что такое моделирование СП?  </vt:lpstr>
      <vt:lpstr>Преимущества СП</vt:lpstr>
      <vt:lpstr>Альтернативы СП для обучения</vt:lpstr>
      <vt:lpstr>Ограничения, связанные с СП</vt:lpstr>
      <vt:lpstr>Деятельность с использованием СП</vt:lpstr>
      <vt:lpstr>Что означает ОСКП (объективный структурированный клинический прием)</vt:lpstr>
      <vt:lpstr>Презентация PowerPoint</vt:lpstr>
      <vt:lpstr>Пример типовой схемы практического испытания / клинических проблем для экзамена на получение лицензии, имеющего первостепенное значение </vt:lpstr>
      <vt:lpstr>Разработка практического испытания / ОСКП с СП</vt:lpstr>
      <vt:lpstr>Презентация PowerPoint</vt:lpstr>
      <vt:lpstr>Презентация PowerPoint</vt:lpstr>
      <vt:lpstr>Презентация PowerPoint</vt:lpstr>
      <vt:lpstr>Сценарий для практического испытания СП: инструкция для студента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Роль и задачи программы СП </vt:lpstr>
      <vt:lpstr>Наем СП</vt:lpstr>
      <vt:lpstr>Надзор и обратная связь СП</vt:lpstr>
    </vt:vector>
  </TitlesOfParts>
  <Company>Université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TUTEUR DANS L ’APP</dc:title>
  <dc:creator>X...... Y......</dc:creator>
  <cp:lastModifiedBy>MER IME</cp:lastModifiedBy>
  <cp:revision>227</cp:revision>
  <cp:lastPrinted>2001-12-03T10:17:32Z</cp:lastPrinted>
  <dcterms:created xsi:type="dcterms:W3CDTF">2000-05-22T13:52:00Z</dcterms:created>
  <dcterms:modified xsi:type="dcterms:W3CDTF">2021-03-30T06:15:47Z</dcterms:modified>
</cp:coreProperties>
</file>