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0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80" r:id="rId12"/>
    <p:sldId id="284" r:id="rId13"/>
    <p:sldId id="283" r:id="rId14"/>
    <p:sldId id="282" r:id="rId15"/>
    <p:sldId id="281" r:id="rId16"/>
    <p:sldId id="286" r:id="rId17"/>
    <p:sldId id="285" r:id="rId18"/>
    <p:sldId id="279" r:id="rId19"/>
    <p:sldId id="277" r:id="rId20"/>
    <p:sldId id="278" r:id="rId21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0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23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290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906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492" y="2404534"/>
            <a:ext cx="63106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492" y="4050834"/>
            <a:ext cx="63106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C09E-BCB5-476D-920D-45661DE39702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5970-BA35-4282-B5D5-6139CD5918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00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5" y="609600"/>
            <a:ext cx="6984793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470400"/>
            <a:ext cx="6984793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C09E-BCB5-476D-920D-45661DE39702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5970-BA35-4282-B5D5-6139CD5918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71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709" y="609600"/>
            <a:ext cx="657648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9988" y="3632200"/>
            <a:ext cx="586992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470400"/>
            <a:ext cx="6984793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C09E-BCB5-476D-920D-45661DE39702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5970-BA35-4282-B5D5-6139CD5918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40269" y="790378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225571" y="2886556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2563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5" y="1931988"/>
            <a:ext cx="6984793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527448"/>
            <a:ext cx="6984793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C09E-BCB5-476D-920D-45661DE39702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5970-BA35-4282-B5D5-6139CD5918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29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709" y="609600"/>
            <a:ext cx="657648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50332" y="4013200"/>
            <a:ext cx="6984794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527448"/>
            <a:ext cx="6984793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C09E-BCB5-476D-920D-45661DE39702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5970-BA35-4282-B5D5-6139CD5918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40269" y="790378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25571" y="2886556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6408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12" y="609600"/>
            <a:ext cx="697791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50332" y="4013200"/>
            <a:ext cx="6984794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527448"/>
            <a:ext cx="6984793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C09E-BCB5-476D-920D-45661DE39702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5970-BA35-4282-B5D5-6139CD5918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5067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C09E-BCB5-476D-920D-45661DE39702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5970-BA35-4282-B5D5-6139CD5918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437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3735" y="609600"/>
            <a:ext cx="1060104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0335" y="609600"/>
            <a:ext cx="5736372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C09E-BCB5-476D-920D-45661DE39702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5970-BA35-4282-B5D5-6139CD5918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00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C09E-BCB5-476D-920D-45661DE39702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5970-BA35-4282-B5D5-6139CD5918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89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5" y="2700868"/>
            <a:ext cx="6984793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527448"/>
            <a:ext cx="6984793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C09E-BCB5-476D-920D-45661DE39702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5970-BA35-4282-B5D5-6139CD5918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80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0335" y="2160589"/>
            <a:ext cx="3399528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35600" y="2160590"/>
            <a:ext cx="3399528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C09E-BCB5-476D-920D-45661DE39702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5970-BA35-4282-B5D5-6139CD5918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62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043" y="2160983"/>
            <a:ext cx="340081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043" y="2737246"/>
            <a:ext cx="3400819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34311" y="2160983"/>
            <a:ext cx="340081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34312" y="2737246"/>
            <a:ext cx="3400814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C09E-BCB5-476D-920D-45661DE39702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5970-BA35-4282-B5D5-6139CD5918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609600"/>
            <a:ext cx="6984793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C09E-BCB5-476D-920D-45661DE39702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5970-BA35-4282-B5D5-6139CD5918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1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C09E-BCB5-476D-920D-45661DE39702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5970-BA35-4282-B5D5-6139CD5918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845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1498604"/>
            <a:ext cx="3131804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875" y="514925"/>
            <a:ext cx="3667252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0334" y="2777069"/>
            <a:ext cx="313180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C09E-BCB5-476D-920D-45661DE39702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5970-BA35-4282-B5D5-6139CD5918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753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4800600"/>
            <a:ext cx="698479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0334" y="609600"/>
            <a:ext cx="6984793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0334" y="5367338"/>
            <a:ext cx="6984792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C09E-BCB5-476D-920D-45661DE39702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5970-BA35-4282-B5D5-6139CD5918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48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906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0334" y="609600"/>
            <a:ext cx="698479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4" y="2160590"/>
            <a:ext cx="6984793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4171" y="6041363"/>
            <a:ext cx="740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DC09E-BCB5-476D-920D-45661DE39702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0334" y="6041363"/>
            <a:ext cx="51168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79914" y="6041363"/>
            <a:ext cx="555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BA95970-BA35-4282-B5D5-6139CD5918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38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95526" y="272401"/>
            <a:ext cx="5314949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 State University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International Medical Faculty 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 of Natural Sciences and Mathematics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343" y="892319"/>
            <a:ext cx="7888602" cy="151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CERTIFICATE </a:t>
            </a:r>
            <a:r>
              <a:rPr lang="en-US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EXCELLENCE</a:t>
            </a:r>
            <a:endParaRPr lang="en-US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80" r="7143" b="21740"/>
          <a:stretch/>
        </p:blipFill>
        <p:spPr>
          <a:xfrm>
            <a:off x="7735174" y="115327"/>
            <a:ext cx="2055495" cy="21382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0974" y="272401"/>
            <a:ext cx="4989529" cy="15621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62818" y="2408077"/>
            <a:ext cx="617022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Awarded to 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Imran Ahmad </a:t>
            </a:r>
            <a:r>
              <a:rPr lang="en-US" sz="20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FIRST place</a:t>
            </a:r>
            <a:r>
              <a:rPr lang="en-US" sz="2000" b="1" dirty="0" smtClean="0">
                <a:solidFill>
                  <a:srgbClr val="1B0EB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the 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r>
              <a:rPr lang="ru-RU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Olympiad in Chemistry </a:t>
            </a:r>
            <a:r>
              <a:rPr lang="ky-KG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Week of Science- 2019</a:t>
            </a:r>
            <a:r>
              <a:rPr lang="ky-KG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dedicated to </a:t>
            </a:r>
            <a:r>
              <a:rPr lang="ky-KG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YEAR OF</a:t>
            </a:r>
            <a:r>
              <a:rPr lang="ru-RU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REGIONAL DEVELOPMENT AND DIGITALIZATION OF KYRGYZSTAN</a:t>
            </a:r>
            <a:r>
              <a:rPr lang="ky-KG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ky-KG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«80</a:t>
            </a:r>
            <a:r>
              <a:rPr lang="en-US" b="1" dirty="0" err="1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anniversary of Osh State University</a:t>
            </a:r>
            <a:r>
              <a:rPr lang="ky-KG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en-US" sz="14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14865" y="4737125"/>
            <a:ext cx="2076274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Osh, April 17, 2019</a:t>
            </a:r>
            <a:endParaRPr lang="en-US" sz="14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204" y="5167188"/>
            <a:ext cx="40166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1B0EBE"/>
                </a:solidFill>
              </a:rPr>
              <a:t>Head </a:t>
            </a:r>
            <a:r>
              <a:rPr lang="en-US" b="1" dirty="0">
                <a:solidFill>
                  <a:srgbClr val="1B0EBE"/>
                </a:solidFill>
              </a:rPr>
              <a:t>of the department Natural </a:t>
            </a:r>
            <a:r>
              <a:rPr lang="en-US" b="1" dirty="0" smtClean="0">
                <a:solidFill>
                  <a:srgbClr val="1B0EBE"/>
                </a:solidFill>
              </a:rPr>
              <a:t>Sciences and </a:t>
            </a:r>
            <a:r>
              <a:rPr lang="en-US" b="1" dirty="0">
                <a:solidFill>
                  <a:srgbClr val="1B0EBE"/>
                </a:solidFill>
              </a:rPr>
              <a:t>Mathematics, </a:t>
            </a:r>
            <a:endParaRPr lang="en-US" b="1" dirty="0" smtClean="0">
              <a:solidFill>
                <a:srgbClr val="1B0EBE"/>
              </a:solidFill>
            </a:endParaRPr>
          </a:p>
          <a:p>
            <a:r>
              <a:rPr lang="en-US" b="1" dirty="0" smtClean="0">
                <a:solidFill>
                  <a:srgbClr val="1B0EBE"/>
                </a:solidFill>
              </a:rPr>
              <a:t>Professor </a:t>
            </a:r>
            <a:r>
              <a:rPr lang="en-US" b="1" dirty="0" err="1" smtClean="0">
                <a:solidFill>
                  <a:srgbClr val="1B0EBE"/>
                </a:solidFill>
              </a:rPr>
              <a:t>A.Y.Kurbanaliev</a:t>
            </a:r>
            <a:endParaRPr lang="en-US" dirty="0">
              <a:solidFill>
                <a:srgbClr val="1B0EB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6819" y="6152266"/>
            <a:ext cx="3531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_____________________________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57901" y="5148008"/>
            <a:ext cx="28689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B0EBE"/>
                </a:solidFill>
              </a:rPr>
              <a:t>Dean of International </a:t>
            </a:r>
            <a:r>
              <a:rPr lang="en-US" b="1" dirty="0" smtClean="0">
                <a:solidFill>
                  <a:srgbClr val="1B0EBE"/>
                </a:solidFill>
              </a:rPr>
              <a:t>Medical Faculty</a:t>
            </a:r>
            <a:r>
              <a:rPr lang="en-US" b="1" dirty="0">
                <a:solidFill>
                  <a:srgbClr val="1B0EBE"/>
                </a:solidFill>
              </a:rPr>
              <a:t>, </a:t>
            </a:r>
            <a:r>
              <a:rPr lang="en-US" b="1" dirty="0" smtClean="0">
                <a:solidFill>
                  <a:srgbClr val="1B0EBE"/>
                </a:solidFill>
              </a:rPr>
              <a:t>professor </a:t>
            </a:r>
            <a:r>
              <a:rPr lang="en-US" b="1" dirty="0" err="1" smtClean="0">
                <a:solidFill>
                  <a:srgbClr val="1B0EBE"/>
                </a:solidFill>
              </a:rPr>
              <a:t>Zh</a:t>
            </a:r>
            <a:r>
              <a:rPr lang="en-US" b="1" dirty="0" smtClean="0">
                <a:solidFill>
                  <a:srgbClr val="1B0EBE"/>
                </a:solidFill>
              </a:rPr>
              <a:t>. K. </a:t>
            </a:r>
            <a:r>
              <a:rPr lang="en-US" b="1" dirty="0" err="1" smtClean="0">
                <a:solidFill>
                  <a:srgbClr val="1B0EBE"/>
                </a:solidFill>
              </a:rPr>
              <a:t>Muratov</a:t>
            </a:r>
            <a:r>
              <a:rPr lang="en-US" b="1" dirty="0" smtClean="0">
                <a:solidFill>
                  <a:srgbClr val="1B0EBE"/>
                </a:solidFill>
              </a:rPr>
              <a:t> </a:t>
            </a:r>
            <a:endParaRPr lang="en-US" dirty="0">
              <a:solidFill>
                <a:srgbClr val="1B0EB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34740" y="6175978"/>
            <a:ext cx="3704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latin typeface="Times New Roman" panose="02020603050405020304" pitchFamily="18" charset="0"/>
                <a:ea typeface="Calibri" panose="020F0502020204030204" pitchFamily="34" charset="0"/>
              </a:rPr>
              <a:t> ______________________________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232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95526" y="272401"/>
            <a:ext cx="5314949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 State University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International Medical Faculty 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 of Natural Sciences and Mathematics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343" y="1072320"/>
            <a:ext cx="7888602" cy="151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CERTIFICATE </a:t>
            </a:r>
            <a:r>
              <a:rPr lang="en-US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EXCELLENCE</a:t>
            </a:r>
            <a:endParaRPr lang="en-US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80" r="7143" b="21740"/>
          <a:stretch/>
        </p:blipFill>
        <p:spPr>
          <a:xfrm>
            <a:off x="7735175" y="140044"/>
            <a:ext cx="2055495" cy="21382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1589" y="482021"/>
            <a:ext cx="4989529" cy="15621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62818" y="2408077"/>
            <a:ext cx="61702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Awarded to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Julfikar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Abedin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active participation</a:t>
            </a:r>
            <a:r>
              <a:rPr lang="en-US" sz="2000" b="1" dirty="0" smtClean="0">
                <a:solidFill>
                  <a:srgbClr val="1B0EB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the 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r>
              <a:rPr lang="ru-RU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Olympiad in Chemistry </a:t>
            </a:r>
            <a:r>
              <a:rPr lang="ky-KG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Week of Science- 2019</a:t>
            </a:r>
            <a:r>
              <a:rPr lang="ky-KG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dedicated to </a:t>
            </a:r>
            <a:r>
              <a:rPr lang="ky-KG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YEAR OF</a:t>
            </a:r>
            <a:r>
              <a:rPr lang="ru-RU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REGIONAL DEVELOPMENT AND DIGITALIZATION OF KYRGYZSTAN</a:t>
            </a:r>
            <a:r>
              <a:rPr lang="ky-KG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en-US" b="1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ky-KG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«80</a:t>
            </a:r>
            <a:r>
              <a:rPr lang="en-US" b="1" dirty="0" err="1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anniversary of Osh State University</a:t>
            </a:r>
            <a:r>
              <a:rPr lang="ky-KG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en-US" sz="14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14865" y="4737125"/>
            <a:ext cx="2076274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Osh, April 17, 2019</a:t>
            </a:r>
            <a:endParaRPr lang="en-US" sz="14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204" y="5167188"/>
            <a:ext cx="40166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1B0EBE"/>
                </a:solidFill>
              </a:rPr>
              <a:t>Head </a:t>
            </a:r>
            <a:r>
              <a:rPr lang="en-US" b="1" dirty="0">
                <a:solidFill>
                  <a:srgbClr val="1B0EBE"/>
                </a:solidFill>
              </a:rPr>
              <a:t>of the department Natural </a:t>
            </a:r>
            <a:r>
              <a:rPr lang="en-US" b="1" dirty="0" smtClean="0">
                <a:solidFill>
                  <a:srgbClr val="1B0EBE"/>
                </a:solidFill>
              </a:rPr>
              <a:t>Sciences and </a:t>
            </a:r>
            <a:r>
              <a:rPr lang="en-US" b="1" dirty="0">
                <a:solidFill>
                  <a:srgbClr val="1B0EBE"/>
                </a:solidFill>
              </a:rPr>
              <a:t>Mathematics, </a:t>
            </a:r>
            <a:endParaRPr lang="en-US" b="1" dirty="0" smtClean="0">
              <a:solidFill>
                <a:srgbClr val="1B0EBE"/>
              </a:solidFill>
            </a:endParaRPr>
          </a:p>
          <a:p>
            <a:r>
              <a:rPr lang="en-US" b="1" dirty="0" smtClean="0">
                <a:solidFill>
                  <a:srgbClr val="1B0EBE"/>
                </a:solidFill>
              </a:rPr>
              <a:t>Professor </a:t>
            </a:r>
            <a:r>
              <a:rPr lang="en-US" b="1" dirty="0" err="1" smtClean="0">
                <a:solidFill>
                  <a:srgbClr val="1B0EBE"/>
                </a:solidFill>
              </a:rPr>
              <a:t>A.Y.Kurbanaliev</a:t>
            </a:r>
            <a:endParaRPr lang="en-US" dirty="0">
              <a:solidFill>
                <a:srgbClr val="1B0EB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6819" y="6152266"/>
            <a:ext cx="3531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_____________________________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57901" y="5148008"/>
            <a:ext cx="28689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B0EBE"/>
                </a:solidFill>
              </a:rPr>
              <a:t>Dean of International </a:t>
            </a:r>
            <a:r>
              <a:rPr lang="en-US" b="1" dirty="0" smtClean="0">
                <a:solidFill>
                  <a:srgbClr val="1B0EBE"/>
                </a:solidFill>
              </a:rPr>
              <a:t>Medical Faculty</a:t>
            </a:r>
            <a:r>
              <a:rPr lang="en-US" b="1" dirty="0">
                <a:solidFill>
                  <a:srgbClr val="1B0EBE"/>
                </a:solidFill>
              </a:rPr>
              <a:t>, </a:t>
            </a:r>
            <a:r>
              <a:rPr lang="en-US" b="1" dirty="0" smtClean="0">
                <a:solidFill>
                  <a:srgbClr val="1B0EBE"/>
                </a:solidFill>
              </a:rPr>
              <a:t>professor </a:t>
            </a:r>
            <a:r>
              <a:rPr lang="en-US" b="1" dirty="0" err="1" smtClean="0">
                <a:solidFill>
                  <a:srgbClr val="1B0EBE"/>
                </a:solidFill>
              </a:rPr>
              <a:t>Zh</a:t>
            </a:r>
            <a:r>
              <a:rPr lang="en-US" b="1" dirty="0" smtClean="0">
                <a:solidFill>
                  <a:srgbClr val="1B0EBE"/>
                </a:solidFill>
              </a:rPr>
              <a:t>. K. </a:t>
            </a:r>
            <a:r>
              <a:rPr lang="en-US" b="1" dirty="0" err="1" smtClean="0">
                <a:solidFill>
                  <a:srgbClr val="1B0EBE"/>
                </a:solidFill>
              </a:rPr>
              <a:t>Muratov</a:t>
            </a:r>
            <a:r>
              <a:rPr lang="en-US" b="1" dirty="0" smtClean="0">
                <a:solidFill>
                  <a:srgbClr val="1B0EBE"/>
                </a:solidFill>
              </a:rPr>
              <a:t> </a:t>
            </a:r>
            <a:endParaRPr lang="en-US" dirty="0">
              <a:solidFill>
                <a:srgbClr val="1B0EB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34740" y="6175978"/>
            <a:ext cx="3704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latin typeface="Times New Roman" panose="02020603050405020304" pitchFamily="18" charset="0"/>
                <a:ea typeface="Calibri" panose="020F0502020204030204" pitchFamily="34" charset="0"/>
              </a:rPr>
              <a:t> ______________________________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84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95526" y="272401"/>
            <a:ext cx="5314949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 State University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International Medical Faculty 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 of Natural Sciences and Mathematics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4517" y="796390"/>
            <a:ext cx="5926823" cy="1649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CERTIFICATE OF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EXCELLENCE</a:t>
            </a:r>
            <a:endParaRPr lang="en-US" sz="28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1000" dirty="0" smtClean="0">
                <a:solidFill>
                  <a:srgbClr val="1B0E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AWARDED TO</a:t>
            </a:r>
          </a:p>
          <a:p>
            <a:pPr algn="ctr">
              <a:lnSpc>
                <a:spcPct val="115000"/>
              </a:lnSpc>
            </a:pPr>
            <a:endParaRPr lang="en-US" sz="1000" dirty="0" smtClean="0">
              <a:solidFill>
                <a:srgbClr val="1B0EB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>
              <a:lnSpc>
                <a:spcPct val="115000"/>
              </a:lnSpc>
            </a:pPr>
            <a:r>
              <a:rPr lang="en-US" sz="1200" dirty="0" smtClean="0">
                <a:solidFill>
                  <a:srgbClr val="1B0E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the team    __________________________________</a:t>
            </a:r>
            <a:endParaRPr lang="en-US" sz="1200" dirty="0">
              <a:solidFill>
                <a:srgbClr val="1B0EB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a_ Oktom_ Astra" pitchFamily="34" charset="2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80" r="7143" b="21740"/>
          <a:stretch/>
        </p:blipFill>
        <p:spPr>
          <a:xfrm>
            <a:off x="7735174" y="115327"/>
            <a:ext cx="2055495" cy="21382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0974" y="272401"/>
            <a:ext cx="4989529" cy="15621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62818" y="2408077"/>
            <a:ext cx="61702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sz="1200" b="1" dirty="0" smtClean="0">
              <a:solidFill>
                <a:srgbClr val="1B0EBE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</a:t>
            </a:r>
            <a:r>
              <a:rPr lang="ru-RU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active participation </a:t>
            </a:r>
            <a:r>
              <a:rPr lang="en-US" sz="1200" b="1" dirty="0" smtClean="0">
                <a:solidFill>
                  <a:srgbClr val="1B0EB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1200" b="1" dirty="0" smtClean="0">
                <a:solidFill>
                  <a:srgbClr val="1B0EB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Bioc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hemistry Contest of the  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sz="1200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Science Week - 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dedicated to 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YEAR OF</a:t>
            </a:r>
            <a:r>
              <a:rPr lang="ru-RU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REGIONAL DEVELOPMENT AND DIGITALIZATION OF KYRGYZSTAN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«80</a:t>
            </a:r>
            <a:r>
              <a:rPr lang="en-US" sz="1200" b="1" dirty="0" err="1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anniversary of Osh State University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14865" y="4737125"/>
            <a:ext cx="2076274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Osh, Apr</a:t>
            </a:r>
            <a:r>
              <a:rPr lang="en-US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 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25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</a:t>
            </a:r>
            <a:endParaRPr lang="en-US" sz="14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204" y="5167188"/>
            <a:ext cx="4016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1B0EBE"/>
                </a:solidFill>
              </a:rPr>
              <a:t>Head </a:t>
            </a:r>
            <a:r>
              <a:rPr lang="en-US" sz="1600" b="1" dirty="0">
                <a:solidFill>
                  <a:srgbClr val="1B0EBE"/>
                </a:solidFill>
              </a:rPr>
              <a:t>of the department Natural </a:t>
            </a:r>
            <a:r>
              <a:rPr lang="en-US" sz="1600" b="1" dirty="0" smtClean="0">
                <a:solidFill>
                  <a:srgbClr val="1B0EBE"/>
                </a:solidFill>
              </a:rPr>
              <a:t>Sciences and </a:t>
            </a:r>
            <a:r>
              <a:rPr lang="en-US" sz="1600" b="1" dirty="0">
                <a:solidFill>
                  <a:srgbClr val="1B0EBE"/>
                </a:solidFill>
              </a:rPr>
              <a:t>Mathematics, </a:t>
            </a:r>
            <a:endParaRPr lang="en-US" sz="1600" b="1" dirty="0" smtClean="0">
              <a:solidFill>
                <a:srgbClr val="1B0EBE"/>
              </a:solidFill>
            </a:endParaRPr>
          </a:p>
          <a:p>
            <a:r>
              <a:rPr lang="en-US" sz="1600" b="1" dirty="0" smtClean="0">
                <a:solidFill>
                  <a:srgbClr val="1B0EBE"/>
                </a:solidFill>
              </a:rPr>
              <a:t>Professor </a:t>
            </a:r>
            <a:r>
              <a:rPr lang="en-US" sz="1600" b="1" dirty="0" err="1" smtClean="0">
                <a:solidFill>
                  <a:srgbClr val="1B0EBE"/>
                </a:solidFill>
              </a:rPr>
              <a:t>A.Y.Kurbanaliev</a:t>
            </a:r>
            <a:endParaRPr lang="en-US" sz="1600" dirty="0">
              <a:solidFill>
                <a:srgbClr val="1B0EB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6819" y="6152266"/>
            <a:ext cx="3531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_____________________________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57901" y="5148008"/>
            <a:ext cx="2868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1B0EBE"/>
                </a:solidFill>
              </a:rPr>
              <a:t>Dean of International </a:t>
            </a:r>
            <a:r>
              <a:rPr lang="en-US" sz="1600" b="1" dirty="0" smtClean="0">
                <a:solidFill>
                  <a:srgbClr val="1B0EBE"/>
                </a:solidFill>
              </a:rPr>
              <a:t>Medical Faculty</a:t>
            </a:r>
            <a:r>
              <a:rPr lang="en-US" sz="1600" b="1" dirty="0">
                <a:solidFill>
                  <a:srgbClr val="1B0EBE"/>
                </a:solidFill>
              </a:rPr>
              <a:t>, </a:t>
            </a:r>
            <a:r>
              <a:rPr lang="en-US" sz="1600" b="1" dirty="0" smtClean="0">
                <a:solidFill>
                  <a:srgbClr val="1B0EBE"/>
                </a:solidFill>
              </a:rPr>
              <a:t>professor </a:t>
            </a:r>
            <a:r>
              <a:rPr lang="en-US" sz="1600" b="1" dirty="0" err="1" smtClean="0">
                <a:solidFill>
                  <a:srgbClr val="1B0EBE"/>
                </a:solidFill>
              </a:rPr>
              <a:t>Zh</a:t>
            </a:r>
            <a:r>
              <a:rPr lang="en-US" sz="1600" b="1" dirty="0" smtClean="0">
                <a:solidFill>
                  <a:srgbClr val="1B0EBE"/>
                </a:solidFill>
              </a:rPr>
              <a:t>. K. </a:t>
            </a:r>
            <a:r>
              <a:rPr lang="en-US" sz="1600" b="1" dirty="0" err="1" smtClean="0">
                <a:solidFill>
                  <a:srgbClr val="1B0EBE"/>
                </a:solidFill>
              </a:rPr>
              <a:t>Muratov</a:t>
            </a:r>
            <a:r>
              <a:rPr lang="en-US" sz="1600" b="1" dirty="0" smtClean="0">
                <a:solidFill>
                  <a:srgbClr val="1B0EBE"/>
                </a:solidFill>
              </a:rPr>
              <a:t> </a:t>
            </a:r>
            <a:endParaRPr lang="en-US" sz="1600" dirty="0">
              <a:solidFill>
                <a:srgbClr val="1B0EB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34740" y="6175978"/>
            <a:ext cx="3704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latin typeface="Times New Roman" panose="02020603050405020304" pitchFamily="18" charset="0"/>
                <a:ea typeface="Calibri" panose="020F0502020204030204" pitchFamily="34" charset="0"/>
              </a:rPr>
              <a:t> ______________________________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567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95526" y="272401"/>
            <a:ext cx="5314949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 State University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International Medical Faculty 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 of Natural Sciences and Mathematics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4517" y="796390"/>
            <a:ext cx="5926823" cy="1649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CERTIFICATE OF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EXCELLENCE</a:t>
            </a:r>
            <a:endParaRPr lang="en-US" sz="28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1000" dirty="0" smtClean="0">
                <a:solidFill>
                  <a:srgbClr val="1B0E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AWARDED TO</a:t>
            </a:r>
          </a:p>
          <a:p>
            <a:pPr algn="ctr">
              <a:lnSpc>
                <a:spcPct val="115000"/>
              </a:lnSpc>
            </a:pPr>
            <a:endParaRPr lang="en-US" sz="1000" dirty="0" smtClean="0">
              <a:solidFill>
                <a:srgbClr val="1B0EB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>
              <a:lnSpc>
                <a:spcPct val="115000"/>
              </a:lnSpc>
            </a:pPr>
            <a:r>
              <a:rPr lang="en-US" sz="1200" dirty="0" smtClean="0">
                <a:solidFill>
                  <a:srgbClr val="1B0E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the team    __________________________________</a:t>
            </a:r>
            <a:endParaRPr lang="en-US" sz="1200" dirty="0">
              <a:solidFill>
                <a:srgbClr val="1B0EB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a_ Oktom_ Astra" pitchFamily="34" charset="2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80" r="7143" b="21740"/>
          <a:stretch/>
        </p:blipFill>
        <p:spPr>
          <a:xfrm>
            <a:off x="7735174" y="115327"/>
            <a:ext cx="2055495" cy="21382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0974" y="272401"/>
            <a:ext cx="4989529" cy="15621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62818" y="2408077"/>
            <a:ext cx="61702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sz="1200" b="1" dirty="0" smtClean="0">
              <a:solidFill>
                <a:srgbClr val="1B0EBE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</a:t>
            </a:r>
            <a:r>
              <a:rPr lang="ru-RU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active participation </a:t>
            </a:r>
            <a:r>
              <a:rPr lang="en-US" sz="1200" b="1" dirty="0" smtClean="0">
                <a:solidFill>
                  <a:srgbClr val="1B0EB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1200" b="1" dirty="0" smtClean="0">
                <a:solidFill>
                  <a:srgbClr val="1B0EB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Bioc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hemistry Contest of the  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sz="1200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Science Week - 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dedicated to 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YEAR OF</a:t>
            </a:r>
            <a:r>
              <a:rPr lang="ru-RU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REGIONAL DEVELOPMENT AND DIGITALIZATION OF KYRGYZSTAN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«80</a:t>
            </a:r>
            <a:r>
              <a:rPr lang="en-US" sz="1200" b="1" dirty="0" err="1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anniversary of Osh State University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14865" y="4737125"/>
            <a:ext cx="2076274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Osh, Apr</a:t>
            </a:r>
            <a:r>
              <a:rPr lang="en-US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 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25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</a:t>
            </a:r>
            <a:endParaRPr lang="en-US" sz="14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204" y="5167188"/>
            <a:ext cx="4016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1B0EBE"/>
                </a:solidFill>
              </a:rPr>
              <a:t>Head </a:t>
            </a:r>
            <a:r>
              <a:rPr lang="en-US" sz="1600" b="1" dirty="0">
                <a:solidFill>
                  <a:srgbClr val="1B0EBE"/>
                </a:solidFill>
              </a:rPr>
              <a:t>of the department Natural </a:t>
            </a:r>
            <a:r>
              <a:rPr lang="en-US" sz="1600" b="1" dirty="0" smtClean="0">
                <a:solidFill>
                  <a:srgbClr val="1B0EBE"/>
                </a:solidFill>
              </a:rPr>
              <a:t>Sciences and </a:t>
            </a:r>
            <a:r>
              <a:rPr lang="en-US" sz="1600" b="1" dirty="0">
                <a:solidFill>
                  <a:srgbClr val="1B0EBE"/>
                </a:solidFill>
              </a:rPr>
              <a:t>Mathematics, </a:t>
            </a:r>
            <a:endParaRPr lang="en-US" sz="1600" b="1" dirty="0" smtClean="0">
              <a:solidFill>
                <a:srgbClr val="1B0EBE"/>
              </a:solidFill>
            </a:endParaRPr>
          </a:p>
          <a:p>
            <a:r>
              <a:rPr lang="en-US" sz="1600" b="1" dirty="0" smtClean="0">
                <a:solidFill>
                  <a:srgbClr val="1B0EBE"/>
                </a:solidFill>
              </a:rPr>
              <a:t>Professor </a:t>
            </a:r>
            <a:r>
              <a:rPr lang="en-US" sz="1600" b="1" dirty="0" err="1" smtClean="0">
                <a:solidFill>
                  <a:srgbClr val="1B0EBE"/>
                </a:solidFill>
              </a:rPr>
              <a:t>A.Y.Kurbanaliev</a:t>
            </a:r>
            <a:endParaRPr lang="en-US" sz="1600" dirty="0">
              <a:solidFill>
                <a:srgbClr val="1B0EB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6819" y="6152266"/>
            <a:ext cx="3531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_____________________________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57901" y="5148008"/>
            <a:ext cx="2868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1B0EBE"/>
                </a:solidFill>
              </a:rPr>
              <a:t>Dean of International </a:t>
            </a:r>
            <a:r>
              <a:rPr lang="en-US" sz="1600" b="1" dirty="0" smtClean="0">
                <a:solidFill>
                  <a:srgbClr val="1B0EBE"/>
                </a:solidFill>
              </a:rPr>
              <a:t>Medical Faculty</a:t>
            </a:r>
            <a:r>
              <a:rPr lang="en-US" sz="1600" b="1" dirty="0">
                <a:solidFill>
                  <a:srgbClr val="1B0EBE"/>
                </a:solidFill>
              </a:rPr>
              <a:t>, </a:t>
            </a:r>
            <a:r>
              <a:rPr lang="en-US" sz="1600" b="1" dirty="0" smtClean="0">
                <a:solidFill>
                  <a:srgbClr val="1B0EBE"/>
                </a:solidFill>
              </a:rPr>
              <a:t>professor </a:t>
            </a:r>
            <a:r>
              <a:rPr lang="en-US" sz="1600" b="1" dirty="0" err="1" smtClean="0">
                <a:solidFill>
                  <a:srgbClr val="1B0EBE"/>
                </a:solidFill>
              </a:rPr>
              <a:t>Zh</a:t>
            </a:r>
            <a:r>
              <a:rPr lang="en-US" sz="1600" b="1" dirty="0" smtClean="0">
                <a:solidFill>
                  <a:srgbClr val="1B0EBE"/>
                </a:solidFill>
              </a:rPr>
              <a:t>. K. </a:t>
            </a:r>
            <a:r>
              <a:rPr lang="en-US" sz="1600" b="1" dirty="0" err="1" smtClean="0">
                <a:solidFill>
                  <a:srgbClr val="1B0EBE"/>
                </a:solidFill>
              </a:rPr>
              <a:t>Muratov</a:t>
            </a:r>
            <a:r>
              <a:rPr lang="en-US" sz="1600" b="1" dirty="0" smtClean="0">
                <a:solidFill>
                  <a:srgbClr val="1B0EBE"/>
                </a:solidFill>
              </a:rPr>
              <a:t> </a:t>
            </a:r>
            <a:endParaRPr lang="en-US" sz="1600" dirty="0">
              <a:solidFill>
                <a:srgbClr val="1B0EB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34740" y="6175978"/>
            <a:ext cx="3704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latin typeface="Times New Roman" panose="02020603050405020304" pitchFamily="18" charset="0"/>
                <a:ea typeface="Calibri" panose="020F0502020204030204" pitchFamily="34" charset="0"/>
              </a:rPr>
              <a:t> ______________________________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757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95526" y="272401"/>
            <a:ext cx="5314949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 State University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International Medical Faculty 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 of Natural Sciences and Mathematics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4517" y="796390"/>
            <a:ext cx="5926823" cy="1649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CERTIFICATE OF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EXCELLENCE</a:t>
            </a:r>
            <a:endParaRPr lang="en-US" sz="28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1000" dirty="0" smtClean="0">
                <a:solidFill>
                  <a:srgbClr val="1B0E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AWARDED TO</a:t>
            </a:r>
          </a:p>
          <a:p>
            <a:pPr algn="ctr">
              <a:lnSpc>
                <a:spcPct val="115000"/>
              </a:lnSpc>
            </a:pPr>
            <a:endParaRPr lang="en-US" sz="1000" dirty="0" smtClean="0">
              <a:solidFill>
                <a:srgbClr val="1B0EB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>
              <a:lnSpc>
                <a:spcPct val="115000"/>
              </a:lnSpc>
            </a:pPr>
            <a:r>
              <a:rPr lang="en-US" sz="1200" dirty="0" smtClean="0">
                <a:solidFill>
                  <a:srgbClr val="1B0E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the team    __________________________________</a:t>
            </a:r>
            <a:endParaRPr lang="en-US" sz="1200" dirty="0">
              <a:solidFill>
                <a:srgbClr val="1B0EB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a_ Oktom_ Astra" pitchFamily="34" charset="2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80" r="7143" b="21740"/>
          <a:stretch/>
        </p:blipFill>
        <p:spPr>
          <a:xfrm>
            <a:off x="7735174" y="115327"/>
            <a:ext cx="2055495" cy="21382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0974" y="272401"/>
            <a:ext cx="4989529" cy="15621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62818" y="2408077"/>
            <a:ext cx="61702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sz="1200" b="1" dirty="0" smtClean="0">
              <a:solidFill>
                <a:srgbClr val="1B0EBE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</a:t>
            </a:r>
            <a:r>
              <a:rPr lang="ru-RU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active participation </a:t>
            </a:r>
            <a:r>
              <a:rPr lang="en-US" sz="1200" b="1" dirty="0" smtClean="0">
                <a:solidFill>
                  <a:srgbClr val="1B0EB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1200" b="1" dirty="0" smtClean="0">
                <a:solidFill>
                  <a:srgbClr val="1B0EB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Bioc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hemistry Contest of the  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sz="1200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Science Week - 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dedicated to 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YEAR OF</a:t>
            </a:r>
            <a:r>
              <a:rPr lang="ru-RU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REGIONAL DEVELOPMENT AND DIGITALIZATION OF KYRGYZSTAN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«80</a:t>
            </a:r>
            <a:r>
              <a:rPr lang="en-US" sz="1200" b="1" dirty="0" err="1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anniversary of Osh State University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14865" y="4737125"/>
            <a:ext cx="2076274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Osh, Apr</a:t>
            </a:r>
            <a:r>
              <a:rPr lang="en-US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 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25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</a:t>
            </a:r>
            <a:endParaRPr lang="en-US" sz="14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204" y="5167188"/>
            <a:ext cx="4016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1B0EBE"/>
                </a:solidFill>
              </a:rPr>
              <a:t>Head </a:t>
            </a:r>
            <a:r>
              <a:rPr lang="en-US" sz="1600" b="1" dirty="0">
                <a:solidFill>
                  <a:srgbClr val="1B0EBE"/>
                </a:solidFill>
              </a:rPr>
              <a:t>of the department Natural </a:t>
            </a:r>
            <a:r>
              <a:rPr lang="en-US" sz="1600" b="1" dirty="0" smtClean="0">
                <a:solidFill>
                  <a:srgbClr val="1B0EBE"/>
                </a:solidFill>
              </a:rPr>
              <a:t>Sciences and </a:t>
            </a:r>
            <a:r>
              <a:rPr lang="en-US" sz="1600" b="1" dirty="0">
                <a:solidFill>
                  <a:srgbClr val="1B0EBE"/>
                </a:solidFill>
              </a:rPr>
              <a:t>Mathematics, </a:t>
            </a:r>
            <a:endParaRPr lang="en-US" sz="1600" b="1" dirty="0" smtClean="0">
              <a:solidFill>
                <a:srgbClr val="1B0EBE"/>
              </a:solidFill>
            </a:endParaRPr>
          </a:p>
          <a:p>
            <a:r>
              <a:rPr lang="en-US" sz="1600" b="1" dirty="0" smtClean="0">
                <a:solidFill>
                  <a:srgbClr val="1B0EBE"/>
                </a:solidFill>
              </a:rPr>
              <a:t>Professor </a:t>
            </a:r>
            <a:r>
              <a:rPr lang="en-US" sz="1600" b="1" dirty="0" err="1" smtClean="0">
                <a:solidFill>
                  <a:srgbClr val="1B0EBE"/>
                </a:solidFill>
              </a:rPr>
              <a:t>A.Y.Kurbanaliev</a:t>
            </a:r>
            <a:endParaRPr lang="en-US" sz="1600" dirty="0">
              <a:solidFill>
                <a:srgbClr val="1B0EB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6819" y="6152266"/>
            <a:ext cx="3531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_____________________________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57901" y="5148008"/>
            <a:ext cx="2868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1B0EBE"/>
                </a:solidFill>
              </a:rPr>
              <a:t>Dean of International </a:t>
            </a:r>
            <a:r>
              <a:rPr lang="en-US" sz="1600" b="1" dirty="0" smtClean="0">
                <a:solidFill>
                  <a:srgbClr val="1B0EBE"/>
                </a:solidFill>
              </a:rPr>
              <a:t>Medical Faculty</a:t>
            </a:r>
            <a:r>
              <a:rPr lang="en-US" sz="1600" b="1" dirty="0">
                <a:solidFill>
                  <a:srgbClr val="1B0EBE"/>
                </a:solidFill>
              </a:rPr>
              <a:t>, </a:t>
            </a:r>
            <a:r>
              <a:rPr lang="en-US" sz="1600" b="1" dirty="0" smtClean="0">
                <a:solidFill>
                  <a:srgbClr val="1B0EBE"/>
                </a:solidFill>
              </a:rPr>
              <a:t>professor </a:t>
            </a:r>
            <a:r>
              <a:rPr lang="en-US" sz="1600" b="1" dirty="0" err="1" smtClean="0">
                <a:solidFill>
                  <a:srgbClr val="1B0EBE"/>
                </a:solidFill>
              </a:rPr>
              <a:t>Zh</a:t>
            </a:r>
            <a:r>
              <a:rPr lang="en-US" sz="1600" b="1" dirty="0" smtClean="0">
                <a:solidFill>
                  <a:srgbClr val="1B0EBE"/>
                </a:solidFill>
              </a:rPr>
              <a:t>. K. </a:t>
            </a:r>
            <a:r>
              <a:rPr lang="en-US" sz="1600" b="1" dirty="0" err="1" smtClean="0">
                <a:solidFill>
                  <a:srgbClr val="1B0EBE"/>
                </a:solidFill>
              </a:rPr>
              <a:t>Muratov</a:t>
            </a:r>
            <a:r>
              <a:rPr lang="en-US" sz="1600" b="1" dirty="0" smtClean="0">
                <a:solidFill>
                  <a:srgbClr val="1B0EBE"/>
                </a:solidFill>
              </a:rPr>
              <a:t> </a:t>
            </a:r>
            <a:endParaRPr lang="en-US" sz="1600" dirty="0">
              <a:solidFill>
                <a:srgbClr val="1B0EB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34740" y="6175978"/>
            <a:ext cx="3704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latin typeface="Times New Roman" panose="02020603050405020304" pitchFamily="18" charset="0"/>
                <a:ea typeface="Calibri" panose="020F0502020204030204" pitchFamily="34" charset="0"/>
              </a:rPr>
              <a:t> ______________________________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233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95526" y="272401"/>
            <a:ext cx="5314949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 State University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International Medical Faculty 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 of Natural Sciences and Mathematics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4517" y="796390"/>
            <a:ext cx="5926823" cy="1649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CERTIFICATE OF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EXCELLENCE</a:t>
            </a:r>
            <a:endParaRPr lang="en-US" sz="28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1000" dirty="0" smtClean="0">
                <a:solidFill>
                  <a:srgbClr val="1B0E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AWARDED TO</a:t>
            </a:r>
          </a:p>
          <a:p>
            <a:pPr algn="ctr">
              <a:lnSpc>
                <a:spcPct val="115000"/>
              </a:lnSpc>
            </a:pPr>
            <a:endParaRPr lang="en-US" sz="1000" dirty="0" smtClean="0">
              <a:solidFill>
                <a:srgbClr val="1B0EB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>
              <a:lnSpc>
                <a:spcPct val="115000"/>
              </a:lnSpc>
            </a:pPr>
            <a:r>
              <a:rPr lang="en-US" sz="1200" dirty="0" smtClean="0">
                <a:solidFill>
                  <a:srgbClr val="1B0E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the team    __________________________________</a:t>
            </a:r>
            <a:endParaRPr lang="en-US" sz="1200" dirty="0">
              <a:solidFill>
                <a:srgbClr val="1B0EB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a_ Oktom_ Astra" pitchFamily="34" charset="2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80" r="7143" b="21740"/>
          <a:stretch/>
        </p:blipFill>
        <p:spPr>
          <a:xfrm>
            <a:off x="7735174" y="115327"/>
            <a:ext cx="2055495" cy="21382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0974" y="272401"/>
            <a:ext cx="4989529" cy="15621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62818" y="2408077"/>
            <a:ext cx="61702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sz="1200" b="1" dirty="0" smtClean="0">
              <a:solidFill>
                <a:srgbClr val="1B0EBE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</a:t>
            </a:r>
            <a:r>
              <a:rPr lang="ru-RU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active participation </a:t>
            </a:r>
            <a:r>
              <a:rPr lang="en-US" sz="1200" b="1" dirty="0" smtClean="0">
                <a:solidFill>
                  <a:srgbClr val="1B0EB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1200" b="1" dirty="0" smtClean="0">
                <a:solidFill>
                  <a:srgbClr val="1B0EB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Bioc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hemistry Contest of the  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sz="1200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Science Week - 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dedicated to 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YEAR OF</a:t>
            </a:r>
            <a:r>
              <a:rPr lang="ru-RU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REGIONAL DEVELOPMENT AND DIGITALIZATION OF KYRGYZSTAN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«80</a:t>
            </a:r>
            <a:r>
              <a:rPr lang="en-US" sz="1200" b="1" dirty="0" err="1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anniversary of Osh State University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14865" y="4737125"/>
            <a:ext cx="2076274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Osh, Apr</a:t>
            </a:r>
            <a:r>
              <a:rPr lang="en-US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 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25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</a:t>
            </a:r>
            <a:endParaRPr lang="en-US" sz="14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204" y="5167188"/>
            <a:ext cx="4016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1B0EBE"/>
                </a:solidFill>
              </a:rPr>
              <a:t>Head </a:t>
            </a:r>
            <a:r>
              <a:rPr lang="en-US" sz="1600" b="1" dirty="0">
                <a:solidFill>
                  <a:srgbClr val="1B0EBE"/>
                </a:solidFill>
              </a:rPr>
              <a:t>of the department Natural </a:t>
            </a:r>
            <a:r>
              <a:rPr lang="en-US" sz="1600" b="1" dirty="0" smtClean="0">
                <a:solidFill>
                  <a:srgbClr val="1B0EBE"/>
                </a:solidFill>
              </a:rPr>
              <a:t>Sciences and </a:t>
            </a:r>
            <a:r>
              <a:rPr lang="en-US" sz="1600" b="1" dirty="0">
                <a:solidFill>
                  <a:srgbClr val="1B0EBE"/>
                </a:solidFill>
              </a:rPr>
              <a:t>Mathematics, </a:t>
            </a:r>
            <a:endParaRPr lang="en-US" sz="1600" b="1" dirty="0" smtClean="0">
              <a:solidFill>
                <a:srgbClr val="1B0EBE"/>
              </a:solidFill>
            </a:endParaRPr>
          </a:p>
          <a:p>
            <a:r>
              <a:rPr lang="en-US" sz="1600" b="1" dirty="0" smtClean="0">
                <a:solidFill>
                  <a:srgbClr val="1B0EBE"/>
                </a:solidFill>
              </a:rPr>
              <a:t>Professor </a:t>
            </a:r>
            <a:r>
              <a:rPr lang="en-US" sz="1600" b="1" dirty="0" err="1" smtClean="0">
                <a:solidFill>
                  <a:srgbClr val="1B0EBE"/>
                </a:solidFill>
              </a:rPr>
              <a:t>A.Y.Kurbanaliev</a:t>
            </a:r>
            <a:endParaRPr lang="en-US" sz="1600" dirty="0">
              <a:solidFill>
                <a:srgbClr val="1B0EB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6819" y="6152266"/>
            <a:ext cx="3531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_____________________________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57901" y="5148008"/>
            <a:ext cx="2868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1B0EBE"/>
                </a:solidFill>
              </a:rPr>
              <a:t>Dean of International </a:t>
            </a:r>
            <a:r>
              <a:rPr lang="en-US" sz="1600" b="1" dirty="0" smtClean="0">
                <a:solidFill>
                  <a:srgbClr val="1B0EBE"/>
                </a:solidFill>
              </a:rPr>
              <a:t>Medical Faculty</a:t>
            </a:r>
            <a:r>
              <a:rPr lang="en-US" sz="1600" b="1" dirty="0">
                <a:solidFill>
                  <a:srgbClr val="1B0EBE"/>
                </a:solidFill>
              </a:rPr>
              <a:t>, </a:t>
            </a:r>
            <a:r>
              <a:rPr lang="en-US" sz="1600" b="1" dirty="0" smtClean="0">
                <a:solidFill>
                  <a:srgbClr val="1B0EBE"/>
                </a:solidFill>
              </a:rPr>
              <a:t>professor </a:t>
            </a:r>
            <a:r>
              <a:rPr lang="en-US" sz="1600" b="1" dirty="0" err="1" smtClean="0">
                <a:solidFill>
                  <a:srgbClr val="1B0EBE"/>
                </a:solidFill>
              </a:rPr>
              <a:t>Zh</a:t>
            </a:r>
            <a:r>
              <a:rPr lang="en-US" sz="1600" b="1" dirty="0" smtClean="0">
                <a:solidFill>
                  <a:srgbClr val="1B0EBE"/>
                </a:solidFill>
              </a:rPr>
              <a:t>. K. </a:t>
            </a:r>
            <a:r>
              <a:rPr lang="en-US" sz="1600" b="1" dirty="0" err="1" smtClean="0">
                <a:solidFill>
                  <a:srgbClr val="1B0EBE"/>
                </a:solidFill>
              </a:rPr>
              <a:t>Muratov</a:t>
            </a:r>
            <a:r>
              <a:rPr lang="en-US" sz="1600" b="1" dirty="0" smtClean="0">
                <a:solidFill>
                  <a:srgbClr val="1B0EBE"/>
                </a:solidFill>
              </a:rPr>
              <a:t> </a:t>
            </a:r>
            <a:endParaRPr lang="en-US" sz="1600" dirty="0">
              <a:solidFill>
                <a:srgbClr val="1B0EB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34740" y="6175978"/>
            <a:ext cx="3704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latin typeface="Times New Roman" panose="02020603050405020304" pitchFamily="18" charset="0"/>
                <a:ea typeface="Calibri" panose="020F0502020204030204" pitchFamily="34" charset="0"/>
              </a:rPr>
              <a:t> ______________________________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856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95526" y="272401"/>
            <a:ext cx="5314949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 State University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International Medical Faculty 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 of Natural Sciences and Mathematics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4517" y="796390"/>
            <a:ext cx="5926823" cy="1649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CERTIFICATE OF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EXCELLENCE</a:t>
            </a:r>
            <a:endParaRPr lang="en-US" sz="28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1000" dirty="0" smtClean="0">
                <a:solidFill>
                  <a:srgbClr val="1B0E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AWARDED TO</a:t>
            </a:r>
          </a:p>
          <a:p>
            <a:pPr algn="ctr">
              <a:lnSpc>
                <a:spcPct val="115000"/>
              </a:lnSpc>
            </a:pPr>
            <a:endParaRPr lang="en-US" sz="1000" dirty="0" smtClean="0">
              <a:solidFill>
                <a:srgbClr val="1B0EB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>
              <a:lnSpc>
                <a:spcPct val="115000"/>
              </a:lnSpc>
            </a:pPr>
            <a:r>
              <a:rPr lang="en-US" sz="1200" dirty="0" smtClean="0">
                <a:solidFill>
                  <a:srgbClr val="1B0E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the team    __________________________________</a:t>
            </a:r>
            <a:endParaRPr lang="en-US" sz="1200" dirty="0">
              <a:solidFill>
                <a:srgbClr val="1B0EB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a_ Oktom_ Astra" pitchFamily="34" charset="2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80" r="7143" b="21740"/>
          <a:stretch/>
        </p:blipFill>
        <p:spPr>
          <a:xfrm>
            <a:off x="7735174" y="115327"/>
            <a:ext cx="2055495" cy="21382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0974" y="272401"/>
            <a:ext cx="4989529" cy="15621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62818" y="2408077"/>
            <a:ext cx="61702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sz="1200" b="1" dirty="0" smtClean="0">
              <a:solidFill>
                <a:srgbClr val="1B0EBE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</a:t>
            </a:r>
            <a:r>
              <a:rPr lang="ru-RU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active participation </a:t>
            </a:r>
            <a:r>
              <a:rPr lang="en-US" sz="1200" b="1" dirty="0" smtClean="0">
                <a:solidFill>
                  <a:srgbClr val="1B0EB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1200" b="1" dirty="0" smtClean="0">
                <a:solidFill>
                  <a:srgbClr val="1B0EB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Bioc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hemistry Contest of the  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sz="1200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Science Week - 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dedicated to 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YEAR OF</a:t>
            </a:r>
            <a:r>
              <a:rPr lang="ru-RU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REGIONAL DEVELOPMENT AND DIGITALIZATION OF KYRGYZSTAN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«80</a:t>
            </a:r>
            <a:r>
              <a:rPr lang="en-US" sz="1200" b="1" dirty="0" err="1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anniversary of Osh State University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14865" y="4737125"/>
            <a:ext cx="2076274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Osh, Apr</a:t>
            </a:r>
            <a:r>
              <a:rPr lang="en-US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 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25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</a:t>
            </a:r>
            <a:endParaRPr lang="en-US" sz="14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204" y="5167188"/>
            <a:ext cx="4016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1B0EBE"/>
                </a:solidFill>
              </a:rPr>
              <a:t>Head </a:t>
            </a:r>
            <a:r>
              <a:rPr lang="en-US" sz="1600" b="1" dirty="0">
                <a:solidFill>
                  <a:srgbClr val="1B0EBE"/>
                </a:solidFill>
              </a:rPr>
              <a:t>of the department Natural </a:t>
            </a:r>
            <a:r>
              <a:rPr lang="en-US" sz="1600" b="1" dirty="0" smtClean="0">
                <a:solidFill>
                  <a:srgbClr val="1B0EBE"/>
                </a:solidFill>
              </a:rPr>
              <a:t>Sciences and </a:t>
            </a:r>
            <a:r>
              <a:rPr lang="en-US" sz="1600" b="1" dirty="0">
                <a:solidFill>
                  <a:srgbClr val="1B0EBE"/>
                </a:solidFill>
              </a:rPr>
              <a:t>Mathematics, </a:t>
            </a:r>
            <a:endParaRPr lang="en-US" sz="1600" b="1" dirty="0" smtClean="0">
              <a:solidFill>
                <a:srgbClr val="1B0EBE"/>
              </a:solidFill>
            </a:endParaRPr>
          </a:p>
          <a:p>
            <a:r>
              <a:rPr lang="en-US" sz="1600" b="1" dirty="0" smtClean="0">
                <a:solidFill>
                  <a:srgbClr val="1B0EBE"/>
                </a:solidFill>
              </a:rPr>
              <a:t>Professor </a:t>
            </a:r>
            <a:r>
              <a:rPr lang="en-US" sz="1600" b="1" dirty="0" err="1" smtClean="0">
                <a:solidFill>
                  <a:srgbClr val="1B0EBE"/>
                </a:solidFill>
              </a:rPr>
              <a:t>A.Y.Kurbanaliev</a:t>
            </a:r>
            <a:endParaRPr lang="en-US" sz="1600" dirty="0">
              <a:solidFill>
                <a:srgbClr val="1B0EB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6819" y="6152266"/>
            <a:ext cx="3531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_____________________________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57901" y="5148008"/>
            <a:ext cx="2868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1B0EBE"/>
                </a:solidFill>
              </a:rPr>
              <a:t>Dean of International </a:t>
            </a:r>
            <a:r>
              <a:rPr lang="en-US" sz="1600" b="1" dirty="0" smtClean="0">
                <a:solidFill>
                  <a:srgbClr val="1B0EBE"/>
                </a:solidFill>
              </a:rPr>
              <a:t>Medical Faculty</a:t>
            </a:r>
            <a:r>
              <a:rPr lang="en-US" sz="1600" b="1" dirty="0">
                <a:solidFill>
                  <a:srgbClr val="1B0EBE"/>
                </a:solidFill>
              </a:rPr>
              <a:t>, </a:t>
            </a:r>
            <a:r>
              <a:rPr lang="en-US" sz="1600" b="1" dirty="0" smtClean="0">
                <a:solidFill>
                  <a:srgbClr val="1B0EBE"/>
                </a:solidFill>
              </a:rPr>
              <a:t>professor </a:t>
            </a:r>
            <a:r>
              <a:rPr lang="en-US" sz="1600" b="1" dirty="0" err="1" smtClean="0">
                <a:solidFill>
                  <a:srgbClr val="1B0EBE"/>
                </a:solidFill>
              </a:rPr>
              <a:t>Zh</a:t>
            </a:r>
            <a:r>
              <a:rPr lang="en-US" sz="1600" b="1" dirty="0" smtClean="0">
                <a:solidFill>
                  <a:srgbClr val="1B0EBE"/>
                </a:solidFill>
              </a:rPr>
              <a:t>. K. </a:t>
            </a:r>
            <a:r>
              <a:rPr lang="en-US" sz="1600" b="1" dirty="0" err="1" smtClean="0">
                <a:solidFill>
                  <a:srgbClr val="1B0EBE"/>
                </a:solidFill>
              </a:rPr>
              <a:t>Muratov</a:t>
            </a:r>
            <a:r>
              <a:rPr lang="en-US" sz="1600" b="1" dirty="0" smtClean="0">
                <a:solidFill>
                  <a:srgbClr val="1B0EBE"/>
                </a:solidFill>
              </a:rPr>
              <a:t> </a:t>
            </a:r>
            <a:endParaRPr lang="en-US" sz="1600" dirty="0">
              <a:solidFill>
                <a:srgbClr val="1B0EB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34740" y="6175978"/>
            <a:ext cx="3704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latin typeface="Times New Roman" panose="02020603050405020304" pitchFamily="18" charset="0"/>
                <a:ea typeface="Calibri" panose="020F0502020204030204" pitchFamily="34" charset="0"/>
              </a:rPr>
              <a:t> ______________________________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59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95526" y="272401"/>
            <a:ext cx="5314949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 State University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International Medical Faculty 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 of Natural Sciences and Mathematics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4517" y="796390"/>
            <a:ext cx="5926823" cy="1649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CERTIFICATE OF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EXCELLENCE</a:t>
            </a:r>
            <a:endParaRPr lang="en-US" sz="28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1000" dirty="0" smtClean="0">
                <a:solidFill>
                  <a:srgbClr val="1B0E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AWARDED TO</a:t>
            </a:r>
          </a:p>
          <a:p>
            <a:pPr algn="ctr">
              <a:lnSpc>
                <a:spcPct val="115000"/>
              </a:lnSpc>
            </a:pPr>
            <a:endParaRPr lang="en-US" sz="1000" dirty="0" smtClean="0">
              <a:solidFill>
                <a:srgbClr val="1B0EB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>
              <a:lnSpc>
                <a:spcPct val="115000"/>
              </a:lnSpc>
            </a:pPr>
            <a:r>
              <a:rPr lang="en-US" sz="1200" dirty="0" smtClean="0">
                <a:solidFill>
                  <a:srgbClr val="1B0E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the team    __________________________________</a:t>
            </a:r>
            <a:endParaRPr lang="en-US" sz="1200" dirty="0">
              <a:solidFill>
                <a:srgbClr val="1B0EB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a_ Oktom_ Astra" pitchFamily="34" charset="2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80" r="7143" b="21740"/>
          <a:stretch/>
        </p:blipFill>
        <p:spPr>
          <a:xfrm>
            <a:off x="7735174" y="115327"/>
            <a:ext cx="2055495" cy="21382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0974" y="272401"/>
            <a:ext cx="4989529" cy="15621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62818" y="2408077"/>
            <a:ext cx="61702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sz="1200" b="1" dirty="0" smtClean="0">
              <a:solidFill>
                <a:srgbClr val="1B0EBE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</a:t>
            </a:r>
            <a:r>
              <a:rPr lang="ru-RU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active participation </a:t>
            </a:r>
            <a:r>
              <a:rPr lang="en-US" sz="1200" b="1" dirty="0" smtClean="0">
                <a:solidFill>
                  <a:srgbClr val="1B0EB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1200" b="1" dirty="0" smtClean="0">
                <a:solidFill>
                  <a:srgbClr val="1B0EB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Bioc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hemistry Contest of the  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sz="1200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Science Week - 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dedicated to 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YEAR OF</a:t>
            </a:r>
            <a:r>
              <a:rPr lang="ru-RU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REGIONAL DEVELOPMENT AND DIGITALIZATION OF KYRGYZSTAN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«80</a:t>
            </a:r>
            <a:r>
              <a:rPr lang="en-US" sz="1200" b="1" dirty="0" err="1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anniversary of Osh State University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14865" y="4737125"/>
            <a:ext cx="2076274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Osh, Apr</a:t>
            </a:r>
            <a:r>
              <a:rPr lang="en-US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 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25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</a:t>
            </a:r>
            <a:endParaRPr lang="en-US" sz="14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204" y="5167188"/>
            <a:ext cx="4016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1B0EBE"/>
                </a:solidFill>
              </a:rPr>
              <a:t>Head </a:t>
            </a:r>
            <a:r>
              <a:rPr lang="en-US" sz="1600" b="1" dirty="0">
                <a:solidFill>
                  <a:srgbClr val="1B0EBE"/>
                </a:solidFill>
              </a:rPr>
              <a:t>of the department Natural </a:t>
            </a:r>
            <a:r>
              <a:rPr lang="en-US" sz="1600" b="1" dirty="0" smtClean="0">
                <a:solidFill>
                  <a:srgbClr val="1B0EBE"/>
                </a:solidFill>
              </a:rPr>
              <a:t>Sciences and </a:t>
            </a:r>
            <a:r>
              <a:rPr lang="en-US" sz="1600" b="1" dirty="0">
                <a:solidFill>
                  <a:srgbClr val="1B0EBE"/>
                </a:solidFill>
              </a:rPr>
              <a:t>Mathematics, </a:t>
            </a:r>
            <a:endParaRPr lang="en-US" sz="1600" b="1" dirty="0" smtClean="0">
              <a:solidFill>
                <a:srgbClr val="1B0EBE"/>
              </a:solidFill>
            </a:endParaRPr>
          </a:p>
          <a:p>
            <a:r>
              <a:rPr lang="en-US" sz="1600" b="1" dirty="0" smtClean="0">
                <a:solidFill>
                  <a:srgbClr val="1B0EBE"/>
                </a:solidFill>
              </a:rPr>
              <a:t>Professor </a:t>
            </a:r>
            <a:r>
              <a:rPr lang="en-US" sz="1600" b="1" dirty="0" err="1" smtClean="0">
                <a:solidFill>
                  <a:srgbClr val="1B0EBE"/>
                </a:solidFill>
              </a:rPr>
              <a:t>A.Y.Kurbanaliev</a:t>
            </a:r>
            <a:endParaRPr lang="en-US" sz="1600" dirty="0">
              <a:solidFill>
                <a:srgbClr val="1B0EB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6819" y="6152266"/>
            <a:ext cx="3531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_____________________________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57901" y="5148008"/>
            <a:ext cx="2868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1B0EBE"/>
                </a:solidFill>
              </a:rPr>
              <a:t>Dean of International </a:t>
            </a:r>
            <a:r>
              <a:rPr lang="en-US" sz="1600" b="1" dirty="0" smtClean="0">
                <a:solidFill>
                  <a:srgbClr val="1B0EBE"/>
                </a:solidFill>
              </a:rPr>
              <a:t>Medical Faculty</a:t>
            </a:r>
            <a:r>
              <a:rPr lang="en-US" sz="1600" b="1" dirty="0">
                <a:solidFill>
                  <a:srgbClr val="1B0EBE"/>
                </a:solidFill>
              </a:rPr>
              <a:t>, </a:t>
            </a:r>
            <a:r>
              <a:rPr lang="en-US" sz="1600" b="1" dirty="0" smtClean="0">
                <a:solidFill>
                  <a:srgbClr val="1B0EBE"/>
                </a:solidFill>
              </a:rPr>
              <a:t>professor </a:t>
            </a:r>
            <a:r>
              <a:rPr lang="en-US" sz="1600" b="1" dirty="0" err="1" smtClean="0">
                <a:solidFill>
                  <a:srgbClr val="1B0EBE"/>
                </a:solidFill>
              </a:rPr>
              <a:t>Zh</a:t>
            </a:r>
            <a:r>
              <a:rPr lang="en-US" sz="1600" b="1" dirty="0" smtClean="0">
                <a:solidFill>
                  <a:srgbClr val="1B0EBE"/>
                </a:solidFill>
              </a:rPr>
              <a:t>. K. </a:t>
            </a:r>
            <a:r>
              <a:rPr lang="en-US" sz="1600" b="1" dirty="0" err="1" smtClean="0">
                <a:solidFill>
                  <a:srgbClr val="1B0EBE"/>
                </a:solidFill>
              </a:rPr>
              <a:t>Muratov</a:t>
            </a:r>
            <a:r>
              <a:rPr lang="en-US" sz="1600" b="1" dirty="0" smtClean="0">
                <a:solidFill>
                  <a:srgbClr val="1B0EBE"/>
                </a:solidFill>
              </a:rPr>
              <a:t> </a:t>
            </a:r>
            <a:endParaRPr lang="en-US" sz="1600" dirty="0">
              <a:solidFill>
                <a:srgbClr val="1B0EB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34740" y="6175978"/>
            <a:ext cx="3704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latin typeface="Times New Roman" panose="02020603050405020304" pitchFamily="18" charset="0"/>
                <a:ea typeface="Calibri" panose="020F0502020204030204" pitchFamily="34" charset="0"/>
              </a:rPr>
              <a:t> ______________________________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9734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95526" y="272401"/>
            <a:ext cx="5314949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 State University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International Medical Faculty 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 of Natural Sciences and Mathematics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4517" y="796390"/>
            <a:ext cx="5926823" cy="1649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CERTIFICATE OF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EXCELLENCE</a:t>
            </a:r>
            <a:endParaRPr lang="en-US" sz="28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1000" dirty="0" smtClean="0">
                <a:solidFill>
                  <a:srgbClr val="1B0E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AWARDED TO</a:t>
            </a:r>
          </a:p>
          <a:p>
            <a:pPr algn="ctr">
              <a:lnSpc>
                <a:spcPct val="115000"/>
              </a:lnSpc>
            </a:pPr>
            <a:endParaRPr lang="en-US" sz="1000" dirty="0" smtClean="0">
              <a:solidFill>
                <a:srgbClr val="1B0EB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>
              <a:lnSpc>
                <a:spcPct val="115000"/>
              </a:lnSpc>
            </a:pPr>
            <a:r>
              <a:rPr lang="en-US" sz="1200" dirty="0" smtClean="0">
                <a:solidFill>
                  <a:srgbClr val="1B0E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the team    __________________________________</a:t>
            </a:r>
            <a:endParaRPr lang="en-US" sz="1200" dirty="0">
              <a:solidFill>
                <a:srgbClr val="1B0EB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a_ Oktom_ Astra" pitchFamily="34" charset="2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80" r="7143" b="21740"/>
          <a:stretch/>
        </p:blipFill>
        <p:spPr>
          <a:xfrm>
            <a:off x="7735174" y="115327"/>
            <a:ext cx="2055495" cy="21382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0974" y="272401"/>
            <a:ext cx="4989529" cy="15621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62818" y="2408077"/>
            <a:ext cx="61702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sz="1200" b="1" dirty="0" smtClean="0">
              <a:solidFill>
                <a:srgbClr val="1B0EBE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</a:t>
            </a:r>
            <a:r>
              <a:rPr lang="ru-RU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active participation </a:t>
            </a:r>
            <a:r>
              <a:rPr lang="en-US" sz="1200" b="1" dirty="0" smtClean="0">
                <a:solidFill>
                  <a:srgbClr val="1B0EB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1200" b="1" dirty="0" smtClean="0">
                <a:solidFill>
                  <a:srgbClr val="1B0EB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Bioc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hemistry Contest of the  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sz="1200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Science Week - 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dedicated to 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YEAR OF</a:t>
            </a:r>
            <a:r>
              <a:rPr lang="ru-RU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REGIONAL DEVELOPMENT AND DIGITALIZATION OF KYRGYZSTAN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«80</a:t>
            </a:r>
            <a:r>
              <a:rPr lang="en-US" sz="1200" b="1" dirty="0" err="1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anniversary of Osh State University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14865" y="4737125"/>
            <a:ext cx="2076274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Osh, Apr</a:t>
            </a:r>
            <a:r>
              <a:rPr lang="en-US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 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25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</a:t>
            </a:r>
            <a:endParaRPr lang="en-US" sz="14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204" y="5167188"/>
            <a:ext cx="4016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1B0EBE"/>
                </a:solidFill>
              </a:rPr>
              <a:t>Head </a:t>
            </a:r>
            <a:r>
              <a:rPr lang="en-US" sz="1600" b="1" dirty="0">
                <a:solidFill>
                  <a:srgbClr val="1B0EBE"/>
                </a:solidFill>
              </a:rPr>
              <a:t>of the department Natural </a:t>
            </a:r>
            <a:r>
              <a:rPr lang="en-US" sz="1600" b="1" dirty="0" smtClean="0">
                <a:solidFill>
                  <a:srgbClr val="1B0EBE"/>
                </a:solidFill>
              </a:rPr>
              <a:t>Sciences and </a:t>
            </a:r>
            <a:r>
              <a:rPr lang="en-US" sz="1600" b="1" dirty="0">
                <a:solidFill>
                  <a:srgbClr val="1B0EBE"/>
                </a:solidFill>
              </a:rPr>
              <a:t>Mathematics, </a:t>
            </a:r>
            <a:endParaRPr lang="en-US" sz="1600" b="1" dirty="0" smtClean="0">
              <a:solidFill>
                <a:srgbClr val="1B0EBE"/>
              </a:solidFill>
            </a:endParaRPr>
          </a:p>
          <a:p>
            <a:r>
              <a:rPr lang="en-US" sz="1600" b="1" dirty="0" smtClean="0">
                <a:solidFill>
                  <a:srgbClr val="1B0EBE"/>
                </a:solidFill>
              </a:rPr>
              <a:t>Professor </a:t>
            </a:r>
            <a:r>
              <a:rPr lang="en-US" sz="1600" b="1" dirty="0" err="1" smtClean="0">
                <a:solidFill>
                  <a:srgbClr val="1B0EBE"/>
                </a:solidFill>
              </a:rPr>
              <a:t>A.Y.Kurbanaliev</a:t>
            </a:r>
            <a:endParaRPr lang="en-US" sz="1600" dirty="0">
              <a:solidFill>
                <a:srgbClr val="1B0EB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6819" y="6152266"/>
            <a:ext cx="3531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_____________________________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57901" y="5148008"/>
            <a:ext cx="2868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1B0EBE"/>
                </a:solidFill>
              </a:rPr>
              <a:t>Dean of International </a:t>
            </a:r>
            <a:r>
              <a:rPr lang="en-US" sz="1600" b="1" dirty="0" smtClean="0">
                <a:solidFill>
                  <a:srgbClr val="1B0EBE"/>
                </a:solidFill>
              </a:rPr>
              <a:t>Medical Faculty</a:t>
            </a:r>
            <a:r>
              <a:rPr lang="en-US" sz="1600" b="1" dirty="0">
                <a:solidFill>
                  <a:srgbClr val="1B0EBE"/>
                </a:solidFill>
              </a:rPr>
              <a:t>, </a:t>
            </a:r>
            <a:r>
              <a:rPr lang="en-US" sz="1600" b="1" dirty="0" smtClean="0">
                <a:solidFill>
                  <a:srgbClr val="1B0EBE"/>
                </a:solidFill>
              </a:rPr>
              <a:t>professor </a:t>
            </a:r>
            <a:r>
              <a:rPr lang="en-US" sz="1600" b="1" dirty="0" err="1" smtClean="0">
                <a:solidFill>
                  <a:srgbClr val="1B0EBE"/>
                </a:solidFill>
              </a:rPr>
              <a:t>Zh</a:t>
            </a:r>
            <a:r>
              <a:rPr lang="en-US" sz="1600" b="1" dirty="0" smtClean="0">
                <a:solidFill>
                  <a:srgbClr val="1B0EBE"/>
                </a:solidFill>
              </a:rPr>
              <a:t>. K. </a:t>
            </a:r>
            <a:r>
              <a:rPr lang="en-US" sz="1600" b="1" dirty="0" err="1" smtClean="0">
                <a:solidFill>
                  <a:srgbClr val="1B0EBE"/>
                </a:solidFill>
              </a:rPr>
              <a:t>Muratov</a:t>
            </a:r>
            <a:r>
              <a:rPr lang="en-US" sz="1600" b="1" dirty="0" smtClean="0">
                <a:solidFill>
                  <a:srgbClr val="1B0EBE"/>
                </a:solidFill>
              </a:rPr>
              <a:t> </a:t>
            </a:r>
            <a:endParaRPr lang="en-US" sz="1600" dirty="0">
              <a:solidFill>
                <a:srgbClr val="1B0EB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34740" y="6175978"/>
            <a:ext cx="3704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latin typeface="Times New Roman" panose="02020603050405020304" pitchFamily="18" charset="0"/>
                <a:ea typeface="Calibri" panose="020F0502020204030204" pitchFamily="34" charset="0"/>
              </a:rPr>
              <a:t> ______________________________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87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95526" y="272401"/>
            <a:ext cx="5314949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 State University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International Medical Faculty 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 of Natural Sciences and Mathematics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4517" y="796390"/>
            <a:ext cx="5926823" cy="200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4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FIRST PLACE</a:t>
            </a:r>
          </a:p>
          <a:p>
            <a:pPr algn="ctr">
              <a:lnSpc>
                <a:spcPct val="115000"/>
              </a:lnSpc>
            </a:pPr>
            <a:r>
              <a:rPr lang="en-US" sz="1000" dirty="0" smtClean="0">
                <a:solidFill>
                  <a:srgbClr val="1B0E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AWARDED TO</a:t>
            </a:r>
          </a:p>
          <a:p>
            <a:pPr algn="ctr">
              <a:lnSpc>
                <a:spcPct val="115000"/>
              </a:lnSpc>
            </a:pPr>
            <a:endParaRPr lang="en-US" sz="1000" dirty="0" smtClean="0">
              <a:solidFill>
                <a:srgbClr val="1B0EB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>
              <a:lnSpc>
                <a:spcPct val="115000"/>
              </a:lnSpc>
            </a:pPr>
            <a:r>
              <a:rPr lang="en-US" sz="1200" dirty="0" smtClean="0">
                <a:solidFill>
                  <a:srgbClr val="1B0E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the team    __________________________________</a:t>
            </a:r>
            <a:endParaRPr lang="en-US" sz="1200" dirty="0">
              <a:solidFill>
                <a:srgbClr val="1B0EB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a_ Oktom_ Astra" pitchFamily="34" charset="2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80" r="7143" b="21740"/>
          <a:stretch/>
        </p:blipFill>
        <p:spPr>
          <a:xfrm>
            <a:off x="7735174" y="115327"/>
            <a:ext cx="2055495" cy="21382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0974" y="272401"/>
            <a:ext cx="4989529" cy="15621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62818" y="2408077"/>
            <a:ext cx="61702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sz="1200" b="1" dirty="0" smtClean="0">
              <a:solidFill>
                <a:srgbClr val="1B0EBE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</a:t>
            </a:r>
            <a:r>
              <a:rPr lang="ru-RU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EXCELLENCE </a:t>
            </a:r>
            <a:r>
              <a:rPr lang="en-US" sz="1200" b="1" dirty="0" smtClean="0">
                <a:solidFill>
                  <a:srgbClr val="1B0EB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1200" b="1" dirty="0" smtClean="0">
                <a:solidFill>
                  <a:srgbClr val="1B0EB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Bioc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hemistry Contest of the 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sz="1200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Science Week - 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dedicated to 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YEAR OF</a:t>
            </a:r>
            <a:r>
              <a:rPr lang="ru-RU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REGIONAL DEVELOPMENT AND DIGITALIZATION OF KYRGYZSTAN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«80</a:t>
            </a:r>
            <a:r>
              <a:rPr lang="en-US" sz="1200" b="1" dirty="0" err="1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anniversary of Osh State University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14865" y="4737125"/>
            <a:ext cx="2076274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Osh, Apr</a:t>
            </a:r>
            <a:r>
              <a:rPr lang="en-US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 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25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</a:t>
            </a:r>
            <a:endParaRPr lang="en-US" sz="14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204" y="5167188"/>
            <a:ext cx="4016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1B0EBE"/>
                </a:solidFill>
              </a:rPr>
              <a:t>Head </a:t>
            </a:r>
            <a:r>
              <a:rPr lang="en-US" sz="1600" b="1" dirty="0">
                <a:solidFill>
                  <a:srgbClr val="1B0EBE"/>
                </a:solidFill>
              </a:rPr>
              <a:t>of the department Natural </a:t>
            </a:r>
            <a:r>
              <a:rPr lang="en-US" sz="1600" b="1" dirty="0" smtClean="0">
                <a:solidFill>
                  <a:srgbClr val="1B0EBE"/>
                </a:solidFill>
              </a:rPr>
              <a:t>Sciences and </a:t>
            </a:r>
            <a:r>
              <a:rPr lang="en-US" sz="1600" b="1" dirty="0">
                <a:solidFill>
                  <a:srgbClr val="1B0EBE"/>
                </a:solidFill>
              </a:rPr>
              <a:t>Mathematics, </a:t>
            </a:r>
            <a:endParaRPr lang="en-US" sz="1600" b="1" dirty="0" smtClean="0">
              <a:solidFill>
                <a:srgbClr val="1B0EBE"/>
              </a:solidFill>
            </a:endParaRPr>
          </a:p>
          <a:p>
            <a:r>
              <a:rPr lang="en-US" sz="1600" b="1" dirty="0" smtClean="0">
                <a:solidFill>
                  <a:srgbClr val="1B0EBE"/>
                </a:solidFill>
              </a:rPr>
              <a:t>Professor </a:t>
            </a:r>
            <a:r>
              <a:rPr lang="en-US" sz="1600" b="1" dirty="0" err="1" smtClean="0">
                <a:solidFill>
                  <a:srgbClr val="1B0EBE"/>
                </a:solidFill>
              </a:rPr>
              <a:t>A.Y.Kurbanaliev</a:t>
            </a:r>
            <a:endParaRPr lang="en-US" sz="1600" dirty="0">
              <a:solidFill>
                <a:srgbClr val="1B0EB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6819" y="6152266"/>
            <a:ext cx="3531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_____________________________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57901" y="5148008"/>
            <a:ext cx="2868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1B0EBE"/>
                </a:solidFill>
              </a:rPr>
              <a:t>Dean of International </a:t>
            </a:r>
            <a:r>
              <a:rPr lang="en-US" sz="1600" b="1" dirty="0" smtClean="0">
                <a:solidFill>
                  <a:srgbClr val="1B0EBE"/>
                </a:solidFill>
              </a:rPr>
              <a:t>Medical Faculty</a:t>
            </a:r>
            <a:r>
              <a:rPr lang="en-US" sz="1600" b="1" dirty="0">
                <a:solidFill>
                  <a:srgbClr val="1B0EBE"/>
                </a:solidFill>
              </a:rPr>
              <a:t>, </a:t>
            </a:r>
            <a:r>
              <a:rPr lang="en-US" sz="1600" b="1" dirty="0" smtClean="0">
                <a:solidFill>
                  <a:srgbClr val="1B0EBE"/>
                </a:solidFill>
              </a:rPr>
              <a:t>professor </a:t>
            </a:r>
            <a:r>
              <a:rPr lang="en-US" sz="1600" b="1" dirty="0" err="1" smtClean="0">
                <a:solidFill>
                  <a:srgbClr val="1B0EBE"/>
                </a:solidFill>
              </a:rPr>
              <a:t>Zh</a:t>
            </a:r>
            <a:r>
              <a:rPr lang="en-US" sz="1600" b="1" dirty="0" smtClean="0">
                <a:solidFill>
                  <a:srgbClr val="1B0EBE"/>
                </a:solidFill>
              </a:rPr>
              <a:t>. K. </a:t>
            </a:r>
            <a:r>
              <a:rPr lang="en-US" sz="1600" b="1" dirty="0" err="1" smtClean="0">
                <a:solidFill>
                  <a:srgbClr val="1B0EBE"/>
                </a:solidFill>
              </a:rPr>
              <a:t>Muratov</a:t>
            </a:r>
            <a:r>
              <a:rPr lang="en-US" sz="1600" b="1" dirty="0" smtClean="0">
                <a:solidFill>
                  <a:srgbClr val="1B0EBE"/>
                </a:solidFill>
              </a:rPr>
              <a:t> </a:t>
            </a:r>
            <a:endParaRPr lang="en-US" sz="1600" dirty="0">
              <a:solidFill>
                <a:srgbClr val="1B0EB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34740" y="6175978"/>
            <a:ext cx="3704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latin typeface="Times New Roman" panose="02020603050405020304" pitchFamily="18" charset="0"/>
                <a:ea typeface="Calibri" panose="020F0502020204030204" pitchFamily="34" charset="0"/>
              </a:rPr>
              <a:t> ______________________________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38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95526" y="272401"/>
            <a:ext cx="5314949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 State University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International Medical Faculty 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 of Natural Sciences and Mathematics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4517" y="796390"/>
            <a:ext cx="5926823" cy="200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4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SECOND</a:t>
            </a:r>
            <a:r>
              <a:rPr lang="en-US" sz="4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PLACE</a:t>
            </a:r>
          </a:p>
          <a:p>
            <a:pPr algn="ctr">
              <a:lnSpc>
                <a:spcPct val="115000"/>
              </a:lnSpc>
            </a:pPr>
            <a:r>
              <a:rPr lang="en-US" sz="1000" dirty="0" smtClean="0">
                <a:solidFill>
                  <a:srgbClr val="1B0E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AWARDED TO</a:t>
            </a:r>
          </a:p>
          <a:p>
            <a:pPr algn="ctr">
              <a:lnSpc>
                <a:spcPct val="115000"/>
              </a:lnSpc>
            </a:pPr>
            <a:endParaRPr lang="en-US" sz="1000" dirty="0" smtClean="0">
              <a:solidFill>
                <a:srgbClr val="1B0EB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>
              <a:lnSpc>
                <a:spcPct val="115000"/>
              </a:lnSpc>
            </a:pPr>
            <a:r>
              <a:rPr lang="en-US" sz="1200" dirty="0" smtClean="0">
                <a:solidFill>
                  <a:srgbClr val="1B0E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the team    __________________________________</a:t>
            </a:r>
            <a:endParaRPr lang="en-US" sz="1200" dirty="0">
              <a:solidFill>
                <a:srgbClr val="1B0EB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a_ Oktom_ Astra" pitchFamily="34" charset="2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80" r="7143" b="21740"/>
          <a:stretch/>
        </p:blipFill>
        <p:spPr>
          <a:xfrm>
            <a:off x="7735174" y="115327"/>
            <a:ext cx="2055495" cy="21382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0974" y="272401"/>
            <a:ext cx="4989529" cy="15621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62818" y="2408077"/>
            <a:ext cx="61702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sz="1200" b="1" dirty="0" smtClean="0">
              <a:solidFill>
                <a:srgbClr val="1B0EBE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</a:t>
            </a:r>
            <a:r>
              <a:rPr lang="ru-RU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EXCELLENCE </a:t>
            </a:r>
            <a:r>
              <a:rPr lang="en-US" sz="1200" b="1" dirty="0" smtClean="0">
                <a:solidFill>
                  <a:srgbClr val="1B0EB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1200" b="1" dirty="0" smtClean="0">
                <a:solidFill>
                  <a:srgbClr val="1B0EB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Bioc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hemistry Contest of the 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sz="1200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Science Week - 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dedicated to 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YEAR OF</a:t>
            </a:r>
            <a:r>
              <a:rPr lang="ru-RU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REGIONAL DEVELOPMENT AND DIGITALIZATION OF KYRGYZSTAN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«80</a:t>
            </a:r>
            <a:r>
              <a:rPr lang="en-US" sz="1200" b="1" dirty="0" err="1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anniversary of Osh State University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14865" y="4737125"/>
            <a:ext cx="2076274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Osh, Apr</a:t>
            </a:r>
            <a:r>
              <a:rPr lang="en-US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 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25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</a:t>
            </a:r>
            <a:endParaRPr lang="en-US" sz="14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204" y="5167188"/>
            <a:ext cx="4016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1B0EBE"/>
                </a:solidFill>
              </a:rPr>
              <a:t>Head </a:t>
            </a:r>
            <a:r>
              <a:rPr lang="en-US" sz="1600" b="1" dirty="0">
                <a:solidFill>
                  <a:srgbClr val="1B0EBE"/>
                </a:solidFill>
              </a:rPr>
              <a:t>of the department Natural </a:t>
            </a:r>
            <a:r>
              <a:rPr lang="en-US" sz="1600" b="1" dirty="0" smtClean="0">
                <a:solidFill>
                  <a:srgbClr val="1B0EBE"/>
                </a:solidFill>
              </a:rPr>
              <a:t>Sciences and </a:t>
            </a:r>
            <a:r>
              <a:rPr lang="en-US" sz="1600" b="1" dirty="0">
                <a:solidFill>
                  <a:srgbClr val="1B0EBE"/>
                </a:solidFill>
              </a:rPr>
              <a:t>Mathematics, </a:t>
            </a:r>
            <a:endParaRPr lang="en-US" sz="1600" b="1" dirty="0" smtClean="0">
              <a:solidFill>
                <a:srgbClr val="1B0EBE"/>
              </a:solidFill>
            </a:endParaRPr>
          </a:p>
          <a:p>
            <a:r>
              <a:rPr lang="en-US" sz="1600" b="1" dirty="0" smtClean="0">
                <a:solidFill>
                  <a:srgbClr val="1B0EBE"/>
                </a:solidFill>
              </a:rPr>
              <a:t>Professor </a:t>
            </a:r>
            <a:r>
              <a:rPr lang="en-US" sz="1600" b="1" dirty="0" err="1" smtClean="0">
                <a:solidFill>
                  <a:srgbClr val="1B0EBE"/>
                </a:solidFill>
              </a:rPr>
              <a:t>A.Y.Kurbanaliev</a:t>
            </a:r>
            <a:endParaRPr lang="en-US" sz="1600" dirty="0">
              <a:solidFill>
                <a:srgbClr val="1B0EB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6819" y="6152266"/>
            <a:ext cx="3531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_____________________________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57901" y="5148008"/>
            <a:ext cx="2868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1B0EBE"/>
                </a:solidFill>
              </a:rPr>
              <a:t>Dean of International </a:t>
            </a:r>
            <a:r>
              <a:rPr lang="en-US" sz="1600" b="1" dirty="0" smtClean="0">
                <a:solidFill>
                  <a:srgbClr val="1B0EBE"/>
                </a:solidFill>
              </a:rPr>
              <a:t>Medical Faculty</a:t>
            </a:r>
            <a:r>
              <a:rPr lang="en-US" sz="1600" b="1" dirty="0">
                <a:solidFill>
                  <a:srgbClr val="1B0EBE"/>
                </a:solidFill>
              </a:rPr>
              <a:t>, </a:t>
            </a:r>
            <a:r>
              <a:rPr lang="en-US" sz="1600" b="1" dirty="0" smtClean="0">
                <a:solidFill>
                  <a:srgbClr val="1B0EBE"/>
                </a:solidFill>
              </a:rPr>
              <a:t>professor </a:t>
            </a:r>
            <a:r>
              <a:rPr lang="en-US" sz="1600" b="1" dirty="0" err="1" smtClean="0">
                <a:solidFill>
                  <a:srgbClr val="1B0EBE"/>
                </a:solidFill>
              </a:rPr>
              <a:t>Zh</a:t>
            </a:r>
            <a:r>
              <a:rPr lang="en-US" sz="1600" b="1" dirty="0" smtClean="0">
                <a:solidFill>
                  <a:srgbClr val="1B0EBE"/>
                </a:solidFill>
              </a:rPr>
              <a:t>. K. </a:t>
            </a:r>
            <a:r>
              <a:rPr lang="en-US" sz="1600" b="1" dirty="0" err="1" smtClean="0">
                <a:solidFill>
                  <a:srgbClr val="1B0EBE"/>
                </a:solidFill>
              </a:rPr>
              <a:t>Muratov</a:t>
            </a:r>
            <a:r>
              <a:rPr lang="en-US" sz="1600" b="1" dirty="0" smtClean="0">
                <a:solidFill>
                  <a:srgbClr val="1B0EBE"/>
                </a:solidFill>
              </a:rPr>
              <a:t> </a:t>
            </a:r>
            <a:endParaRPr lang="en-US" sz="1600" dirty="0">
              <a:solidFill>
                <a:srgbClr val="1B0EB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34740" y="6175978"/>
            <a:ext cx="3704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latin typeface="Times New Roman" panose="02020603050405020304" pitchFamily="18" charset="0"/>
                <a:ea typeface="Calibri" panose="020F0502020204030204" pitchFamily="34" charset="0"/>
              </a:rPr>
              <a:t> ______________________________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82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95526" y="272401"/>
            <a:ext cx="5314949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 State University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International Medical Faculty 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 of Natural Sciences and Mathematics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343" y="1072320"/>
            <a:ext cx="7888602" cy="151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CERTIFICATE </a:t>
            </a:r>
            <a:r>
              <a:rPr lang="en-US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EXCELLENCE</a:t>
            </a:r>
            <a:endParaRPr lang="en-US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80" r="7143" b="21740"/>
          <a:stretch/>
        </p:blipFill>
        <p:spPr>
          <a:xfrm>
            <a:off x="7735175" y="140044"/>
            <a:ext cx="2055495" cy="21382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1589" y="482021"/>
            <a:ext cx="4989529" cy="15621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62818" y="2408077"/>
            <a:ext cx="617022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Awarded to 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Nibir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Sarma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US" sz="2000" b="1" dirty="0">
                <a:solidFill>
                  <a:srgbClr val="1B0EBE"/>
                </a:solidFill>
              </a:rPr>
              <a:t>SECOND</a:t>
            </a:r>
            <a:r>
              <a:rPr lang="en-US" sz="20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place</a:t>
            </a:r>
            <a:r>
              <a:rPr lang="en-US" sz="2000" b="1" dirty="0" smtClean="0">
                <a:solidFill>
                  <a:srgbClr val="1B0EB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the 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r>
              <a:rPr lang="ru-RU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Olympiad in Chemistry </a:t>
            </a:r>
            <a:r>
              <a:rPr lang="ky-KG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Week of Science- 2019</a:t>
            </a:r>
            <a:r>
              <a:rPr lang="ky-KG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dedicated to </a:t>
            </a:r>
            <a:r>
              <a:rPr lang="ky-KG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YEAR OF</a:t>
            </a:r>
            <a:r>
              <a:rPr lang="ru-RU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REGIONAL DEVELOPMENT AND DIGITALIZATION OF KYRGYZSTAN</a:t>
            </a:r>
            <a:r>
              <a:rPr lang="ky-KG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ky-KG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«80</a:t>
            </a:r>
            <a:r>
              <a:rPr lang="en-US" b="1" dirty="0" err="1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anniversary of Osh State University</a:t>
            </a:r>
            <a:r>
              <a:rPr lang="ky-KG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en-US" sz="14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14865" y="4737125"/>
            <a:ext cx="2076274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Osh, April 17, 2019</a:t>
            </a:r>
            <a:endParaRPr lang="en-US" sz="14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204" y="5167188"/>
            <a:ext cx="40166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1B0EBE"/>
                </a:solidFill>
              </a:rPr>
              <a:t>Head </a:t>
            </a:r>
            <a:r>
              <a:rPr lang="en-US" b="1" dirty="0">
                <a:solidFill>
                  <a:srgbClr val="1B0EBE"/>
                </a:solidFill>
              </a:rPr>
              <a:t>of the department Natural </a:t>
            </a:r>
            <a:r>
              <a:rPr lang="en-US" b="1" dirty="0" smtClean="0">
                <a:solidFill>
                  <a:srgbClr val="1B0EBE"/>
                </a:solidFill>
              </a:rPr>
              <a:t>Sciences and </a:t>
            </a:r>
            <a:r>
              <a:rPr lang="en-US" b="1" dirty="0">
                <a:solidFill>
                  <a:srgbClr val="1B0EBE"/>
                </a:solidFill>
              </a:rPr>
              <a:t>Mathematics, </a:t>
            </a:r>
            <a:endParaRPr lang="en-US" b="1" dirty="0" smtClean="0">
              <a:solidFill>
                <a:srgbClr val="1B0EBE"/>
              </a:solidFill>
            </a:endParaRPr>
          </a:p>
          <a:p>
            <a:r>
              <a:rPr lang="en-US" b="1" dirty="0" smtClean="0">
                <a:solidFill>
                  <a:srgbClr val="1B0EBE"/>
                </a:solidFill>
              </a:rPr>
              <a:t>Professor </a:t>
            </a:r>
            <a:r>
              <a:rPr lang="en-US" b="1" dirty="0" err="1" smtClean="0">
                <a:solidFill>
                  <a:srgbClr val="1B0EBE"/>
                </a:solidFill>
              </a:rPr>
              <a:t>A.Y.Kurbanaliev</a:t>
            </a:r>
            <a:endParaRPr lang="en-US" dirty="0">
              <a:solidFill>
                <a:srgbClr val="1B0EB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6819" y="6152266"/>
            <a:ext cx="3531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_____________________________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57901" y="5148008"/>
            <a:ext cx="28689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B0EBE"/>
                </a:solidFill>
              </a:rPr>
              <a:t>Dean of International </a:t>
            </a:r>
            <a:r>
              <a:rPr lang="en-US" b="1" dirty="0" smtClean="0">
                <a:solidFill>
                  <a:srgbClr val="1B0EBE"/>
                </a:solidFill>
              </a:rPr>
              <a:t>Medical Faculty</a:t>
            </a:r>
            <a:r>
              <a:rPr lang="en-US" b="1" dirty="0">
                <a:solidFill>
                  <a:srgbClr val="1B0EBE"/>
                </a:solidFill>
              </a:rPr>
              <a:t>, </a:t>
            </a:r>
            <a:r>
              <a:rPr lang="en-US" b="1" dirty="0" smtClean="0">
                <a:solidFill>
                  <a:srgbClr val="1B0EBE"/>
                </a:solidFill>
              </a:rPr>
              <a:t>professor </a:t>
            </a:r>
            <a:r>
              <a:rPr lang="en-US" b="1" dirty="0" err="1" smtClean="0">
                <a:solidFill>
                  <a:srgbClr val="1B0EBE"/>
                </a:solidFill>
              </a:rPr>
              <a:t>Zh</a:t>
            </a:r>
            <a:r>
              <a:rPr lang="en-US" b="1" dirty="0" smtClean="0">
                <a:solidFill>
                  <a:srgbClr val="1B0EBE"/>
                </a:solidFill>
              </a:rPr>
              <a:t>. K. </a:t>
            </a:r>
            <a:r>
              <a:rPr lang="en-US" b="1" dirty="0" err="1" smtClean="0">
                <a:solidFill>
                  <a:srgbClr val="1B0EBE"/>
                </a:solidFill>
              </a:rPr>
              <a:t>Muratov</a:t>
            </a:r>
            <a:r>
              <a:rPr lang="en-US" b="1" dirty="0" smtClean="0">
                <a:solidFill>
                  <a:srgbClr val="1B0EBE"/>
                </a:solidFill>
              </a:rPr>
              <a:t> </a:t>
            </a:r>
            <a:endParaRPr lang="en-US" dirty="0">
              <a:solidFill>
                <a:srgbClr val="1B0EB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34740" y="6175978"/>
            <a:ext cx="3704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latin typeface="Times New Roman" panose="02020603050405020304" pitchFamily="18" charset="0"/>
                <a:ea typeface="Calibri" panose="020F0502020204030204" pitchFamily="34" charset="0"/>
              </a:rPr>
              <a:t> ______________________________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89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95526" y="272401"/>
            <a:ext cx="5314949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 State University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International Medical Faculty 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 of Natural Sciences and Mathematics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4517" y="796390"/>
            <a:ext cx="5926823" cy="200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4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THIRD PLACE</a:t>
            </a:r>
          </a:p>
          <a:p>
            <a:pPr algn="ctr">
              <a:lnSpc>
                <a:spcPct val="115000"/>
              </a:lnSpc>
            </a:pPr>
            <a:r>
              <a:rPr lang="en-US" sz="1000" dirty="0" smtClean="0">
                <a:solidFill>
                  <a:srgbClr val="1B0E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AWARDED TO</a:t>
            </a:r>
          </a:p>
          <a:p>
            <a:pPr algn="ctr">
              <a:lnSpc>
                <a:spcPct val="115000"/>
              </a:lnSpc>
            </a:pPr>
            <a:endParaRPr lang="en-US" sz="1000" dirty="0" smtClean="0">
              <a:solidFill>
                <a:srgbClr val="1B0EB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>
              <a:lnSpc>
                <a:spcPct val="115000"/>
              </a:lnSpc>
            </a:pPr>
            <a:r>
              <a:rPr lang="en-US" sz="1200" dirty="0" smtClean="0">
                <a:solidFill>
                  <a:srgbClr val="1B0E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the team    __________________________________</a:t>
            </a:r>
            <a:endParaRPr lang="en-US" sz="1200" dirty="0">
              <a:solidFill>
                <a:srgbClr val="1B0EB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a_ Oktom_ Astra" pitchFamily="34" charset="2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80" r="7143" b="21740"/>
          <a:stretch/>
        </p:blipFill>
        <p:spPr>
          <a:xfrm>
            <a:off x="7735174" y="115327"/>
            <a:ext cx="2055495" cy="21382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0974" y="272401"/>
            <a:ext cx="4989529" cy="15621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62818" y="2408077"/>
            <a:ext cx="61702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sz="1200" b="1" dirty="0" smtClean="0">
              <a:solidFill>
                <a:srgbClr val="1B0EBE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</a:t>
            </a:r>
            <a:r>
              <a:rPr lang="ru-RU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EXCELLENCE </a:t>
            </a:r>
            <a:r>
              <a:rPr lang="en-US" sz="1200" b="1" dirty="0" smtClean="0">
                <a:solidFill>
                  <a:srgbClr val="1B0EB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1200" b="1" dirty="0" smtClean="0">
                <a:solidFill>
                  <a:srgbClr val="1B0EB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Bioc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hemistry Contest of the 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sz="1200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Science Week - 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dedicated to 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YEAR OF</a:t>
            </a:r>
            <a:r>
              <a:rPr lang="ru-RU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REGIONAL DEVELOPMENT AND DIGITALIZATION OF KYRGYZSTAN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«80</a:t>
            </a:r>
            <a:r>
              <a:rPr lang="en-US" sz="1200" b="1" dirty="0" err="1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anniversary of Osh State University</a:t>
            </a:r>
            <a:r>
              <a:rPr lang="ky-KG" sz="12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14865" y="4737125"/>
            <a:ext cx="2076274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Osh, Apr</a:t>
            </a:r>
            <a:r>
              <a:rPr lang="en-US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 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25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</a:t>
            </a:r>
            <a:endParaRPr lang="en-US" sz="14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204" y="5167188"/>
            <a:ext cx="4016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1B0EBE"/>
                </a:solidFill>
              </a:rPr>
              <a:t>Head </a:t>
            </a:r>
            <a:r>
              <a:rPr lang="en-US" sz="1600" b="1" dirty="0">
                <a:solidFill>
                  <a:srgbClr val="1B0EBE"/>
                </a:solidFill>
              </a:rPr>
              <a:t>of the department Natural </a:t>
            </a:r>
            <a:r>
              <a:rPr lang="en-US" sz="1600" b="1" dirty="0" smtClean="0">
                <a:solidFill>
                  <a:srgbClr val="1B0EBE"/>
                </a:solidFill>
              </a:rPr>
              <a:t>Sciences and </a:t>
            </a:r>
            <a:r>
              <a:rPr lang="en-US" sz="1600" b="1" dirty="0">
                <a:solidFill>
                  <a:srgbClr val="1B0EBE"/>
                </a:solidFill>
              </a:rPr>
              <a:t>Mathematics, </a:t>
            </a:r>
            <a:endParaRPr lang="en-US" sz="1600" b="1" dirty="0" smtClean="0">
              <a:solidFill>
                <a:srgbClr val="1B0EBE"/>
              </a:solidFill>
            </a:endParaRPr>
          </a:p>
          <a:p>
            <a:r>
              <a:rPr lang="en-US" sz="1600" b="1" dirty="0" smtClean="0">
                <a:solidFill>
                  <a:srgbClr val="1B0EBE"/>
                </a:solidFill>
              </a:rPr>
              <a:t>Professor </a:t>
            </a:r>
            <a:r>
              <a:rPr lang="en-US" sz="1600" b="1" dirty="0" err="1" smtClean="0">
                <a:solidFill>
                  <a:srgbClr val="1B0EBE"/>
                </a:solidFill>
              </a:rPr>
              <a:t>A.Y.Kurbanaliev</a:t>
            </a:r>
            <a:endParaRPr lang="en-US" sz="1600" dirty="0">
              <a:solidFill>
                <a:srgbClr val="1B0EB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6819" y="6152266"/>
            <a:ext cx="3531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_____________________________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57901" y="5148008"/>
            <a:ext cx="2868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1B0EBE"/>
                </a:solidFill>
              </a:rPr>
              <a:t>Dean of International </a:t>
            </a:r>
            <a:r>
              <a:rPr lang="en-US" sz="1600" b="1" dirty="0" smtClean="0">
                <a:solidFill>
                  <a:srgbClr val="1B0EBE"/>
                </a:solidFill>
              </a:rPr>
              <a:t>Medical Faculty</a:t>
            </a:r>
            <a:r>
              <a:rPr lang="en-US" sz="1600" b="1" dirty="0">
                <a:solidFill>
                  <a:srgbClr val="1B0EBE"/>
                </a:solidFill>
              </a:rPr>
              <a:t>, </a:t>
            </a:r>
            <a:r>
              <a:rPr lang="en-US" sz="1600" b="1" dirty="0" smtClean="0">
                <a:solidFill>
                  <a:srgbClr val="1B0EBE"/>
                </a:solidFill>
              </a:rPr>
              <a:t>professor </a:t>
            </a:r>
            <a:r>
              <a:rPr lang="en-US" sz="1600" b="1" dirty="0" err="1" smtClean="0">
                <a:solidFill>
                  <a:srgbClr val="1B0EBE"/>
                </a:solidFill>
              </a:rPr>
              <a:t>Zh</a:t>
            </a:r>
            <a:r>
              <a:rPr lang="en-US" sz="1600" b="1" dirty="0" smtClean="0">
                <a:solidFill>
                  <a:srgbClr val="1B0EBE"/>
                </a:solidFill>
              </a:rPr>
              <a:t>. K. </a:t>
            </a:r>
            <a:r>
              <a:rPr lang="en-US" sz="1600" b="1" dirty="0" err="1" smtClean="0">
                <a:solidFill>
                  <a:srgbClr val="1B0EBE"/>
                </a:solidFill>
              </a:rPr>
              <a:t>Muratov</a:t>
            </a:r>
            <a:r>
              <a:rPr lang="en-US" sz="1600" b="1" dirty="0" smtClean="0">
                <a:solidFill>
                  <a:srgbClr val="1B0EBE"/>
                </a:solidFill>
              </a:rPr>
              <a:t> </a:t>
            </a:r>
            <a:endParaRPr lang="en-US" sz="1600" dirty="0">
              <a:solidFill>
                <a:srgbClr val="1B0EB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34740" y="6175978"/>
            <a:ext cx="3704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latin typeface="Times New Roman" panose="02020603050405020304" pitchFamily="18" charset="0"/>
                <a:ea typeface="Calibri" panose="020F0502020204030204" pitchFamily="34" charset="0"/>
              </a:rPr>
              <a:t> ______________________________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160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95526" y="272401"/>
            <a:ext cx="5314949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 State University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International Medical Faculty 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 of Natural Sciences and Mathematics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343" y="1072320"/>
            <a:ext cx="7888602" cy="151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CERTIFICATE </a:t>
            </a:r>
            <a:r>
              <a:rPr lang="en-US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EXCELLENCE</a:t>
            </a:r>
            <a:endParaRPr lang="en-US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80" r="7143" b="21740"/>
          <a:stretch/>
        </p:blipFill>
        <p:spPr>
          <a:xfrm>
            <a:off x="7735175" y="140044"/>
            <a:ext cx="2055495" cy="21382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1589" y="482021"/>
            <a:ext cx="4989529" cy="15621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62818" y="2408077"/>
            <a:ext cx="617022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Awarded to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Bhavana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Goyal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US" sz="2000" b="1" dirty="0">
                <a:solidFill>
                  <a:srgbClr val="1B0EBE"/>
                </a:solidFill>
              </a:rPr>
              <a:t>THIRD</a:t>
            </a:r>
            <a:r>
              <a:rPr lang="en-US" sz="20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place</a:t>
            </a:r>
            <a:r>
              <a:rPr lang="en-US" sz="2000" b="1" dirty="0" smtClean="0">
                <a:solidFill>
                  <a:srgbClr val="1B0EB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the 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r>
              <a:rPr lang="ru-RU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Olympiad in Chemistry </a:t>
            </a:r>
            <a:r>
              <a:rPr lang="ky-KG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Week of Science- 2019</a:t>
            </a:r>
            <a:r>
              <a:rPr lang="ky-KG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dedicated to </a:t>
            </a:r>
            <a:r>
              <a:rPr lang="ky-KG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YEAR OF</a:t>
            </a:r>
            <a:r>
              <a:rPr lang="ru-RU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REGIONAL DEVELOPMENT AND DIGITALIZATION OF KYRGYZSTAN</a:t>
            </a:r>
            <a:r>
              <a:rPr lang="ky-KG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ky-KG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«80</a:t>
            </a:r>
            <a:r>
              <a:rPr lang="en-US" b="1" dirty="0" err="1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anniversary of Osh State University</a:t>
            </a:r>
            <a:r>
              <a:rPr lang="ky-KG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en-US" sz="14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14865" y="4737125"/>
            <a:ext cx="2076274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Osh, April 17, 2019</a:t>
            </a:r>
            <a:endParaRPr lang="en-US" sz="14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204" y="5167188"/>
            <a:ext cx="40166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1B0EBE"/>
                </a:solidFill>
              </a:rPr>
              <a:t>Head </a:t>
            </a:r>
            <a:r>
              <a:rPr lang="en-US" b="1" dirty="0">
                <a:solidFill>
                  <a:srgbClr val="1B0EBE"/>
                </a:solidFill>
              </a:rPr>
              <a:t>of the department Natural </a:t>
            </a:r>
            <a:r>
              <a:rPr lang="en-US" b="1" dirty="0" smtClean="0">
                <a:solidFill>
                  <a:srgbClr val="1B0EBE"/>
                </a:solidFill>
              </a:rPr>
              <a:t>Sciences and </a:t>
            </a:r>
            <a:r>
              <a:rPr lang="en-US" b="1" dirty="0">
                <a:solidFill>
                  <a:srgbClr val="1B0EBE"/>
                </a:solidFill>
              </a:rPr>
              <a:t>Mathematics, </a:t>
            </a:r>
            <a:endParaRPr lang="en-US" b="1" dirty="0" smtClean="0">
              <a:solidFill>
                <a:srgbClr val="1B0EBE"/>
              </a:solidFill>
            </a:endParaRPr>
          </a:p>
          <a:p>
            <a:r>
              <a:rPr lang="en-US" b="1" dirty="0" smtClean="0">
                <a:solidFill>
                  <a:srgbClr val="1B0EBE"/>
                </a:solidFill>
              </a:rPr>
              <a:t>Professor </a:t>
            </a:r>
            <a:r>
              <a:rPr lang="en-US" b="1" dirty="0" err="1" smtClean="0">
                <a:solidFill>
                  <a:srgbClr val="1B0EBE"/>
                </a:solidFill>
              </a:rPr>
              <a:t>A.Y.Kurbanaliev</a:t>
            </a:r>
            <a:endParaRPr lang="en-US" dirty="0">
              <a:solidFill>
                <a:srgbClr val="1B0EB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6819" y="6152266"/>
            <a:ext cx="3531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_____________________________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57901" y="5148008"/>
            <a:ext cx="28689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B0EBE"/>
                </a:solidFill>
              </a:rPr>
              <a:t>Dean of International </a:t>
            </a:r>
            <a:r>
              <a:rPr lang="en-US" b="1" dirty="0" smtClean="0">
                <a:solidFill>
                  <a:srgbClr val="1B0EBE"/>
                </a:solidFill>
              </a:rPr>
              <a:t>Medical Faculty</a:t>
            </a:r>
            <a:r>
              <a:rPr lang="en-US" b="1" dirty="0">
                <a:solidFill>
                  <a:srgbClr val="1B0EBE"/>
                </a:solidFill>
              </a:rPr>
              <a:t>, </a:t>
            </a:r>
            <a:r>
              <a:rPr lang="en-US" b="1" dirty="0" smtClean="0">
                <a:solidFill>
                  <a:srgbClr val="1B0EBE"/>
                </a:solidFill>
              </a:rPr>
              <a:t>professor </a:t>
            </a:r>
            <a:r>
              <a:rPr lang="en-US" b="1" dirty="0" err="1" smtClean="0">
                <a:solidFill>
                  <a:srgbClr val="1B0EBE"/>
                </a:solidFill>
              </a:rPr>
              <a:t>Zh</a:t>
            </a:r>
            <a:r>
              <a:rPr lang="en-US" b="1" dirty="0" smtClean="0">
                <a:solidFill>
                  <a:srgbClr val="1B0EBE"/>
                </a:solidFill>
              </a:rPr>
              <a:t>. K. </a:t>
            </a:r>
            <a:r>
              <a:rPr lang="en-US" b="1" dirty="0" err="1" smtClean="0">
                <a:solidFill>
                  <a:srgbClr val="1B0EBE"/>
                </a:solidFill>
              </a:rPr>
              <a:t>Muratov</a:t>
            </a:r>
            <a:r>
              <a:rPr lang="en-US" b="1" dirty="0" smtClean="0">
                <a:solidFill>
                  <a:srgbClr val="1B0EBE"/>
                </a:solidFill>
              </a:rPr>
              <a:t> </a:t>
            </a:r>
            <a:endParaRPr lang="en-US" dirty="0">
              <a:solidFill>
                <a:srgbClr val="1B0EB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34740" y="6175978"/>
            <a:ext cx="3704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latin typeface="Times New Roman" panose="02020603050405020304" pitchFamily="18" charset="0"/>
                <a:ea typeface="Calibri" panose="020F0502020204030204" pitchFamily="34" charset="0"/>
              </a:rPr>
              <a:t> ______________________________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62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95526" y="272401"/>
            <a:ext cx="5314949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 State University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International Medical Faculty 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 of Natural Sciences and Mathematics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343" y="1072320"/>
            <a:ext cx="7888602" cy="151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CERTIFICATE </a:t>
            </a:r>
            <a:r>
              <a:rPr lang="en-US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EXCELLENCE</a:t>
            </a:r>
            <a:endParaRPr lang="en-US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80" r="7143" b="21740"/>
          <a:stretch/>
        </p:blipFill>
        <p:spPr>
          <a:xfrm>
            <a:off x="7735175" y="140044"/>
            <a:ext cx="2055495" cy="21382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1589" y="482021"/>
            <a:ext cx="4989529" cy="15621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62818" y="2408077"/>
            <a:ext cx="61702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Awarded to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Sudhanshu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Surya </a:t>
            </a:r>
            <a:r>
              <a:rPr lang="en-US" sz="20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US" sz="2000" b="1" dirty="0">
                <a:solidFill>
                  <a:srgbClr val="1B0EBE"/>
                </a:solidFill>
              </a:rPr>
              <a:t>THIRD</a:t>
            </a:r>
            <a:r>
              <a:rPr lang="en-US" sz="20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place</a:t>
            </a:r>
            <a:r>
              <a:rPr lang="en-US" sz="2000" b="1" dirty="0" smtClean="0">
                <a:solidFill>
                  <a:srgbClr val="1B0EB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the 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r>
              <a:rPr lang="ru-RU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Olympiad in Chemistry </a:t>
            </a:r>
            <a:r>
              <a:rPr lang="ky-KG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Week of Science- 2019</a:t>
            </a:r>
            <a:r>
              <a:rPr lang="ky-KG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dedicated to </a:t>
            </a:r>
            <a:r>
              <a:rPr lang="ky-KG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YEAR OF DEVELOPMENT OF REGIONS DIGITALIZATION OF KYRGYZSTAN</a:t>
            </a:r>
            <a:r>
              <a:rPr lang="ky-KG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ky-KG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«80</a:t>
            </a:r>
            <a:r>
              <a:rPr lang="en-US" b="1" dirty="0" err="1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anniversary of Osh State University</a:t>
            </a:r>
            <a:r>
              <a:rPr lang="ky-KG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en-US" sz="14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14865" y="4737125"/>
            <a:ext cx="2076274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Osh, April 17, 2019</a:t>
            </a:r>
            <a:endParaRPr lang="en-US" sz="14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204" y="5167188"/>
            <a:ext cx="40166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1B0EBE"/>
                </a:solidFill>
              </a:rPr>
              <a:t>Head </a:t>
            </a:r>
            <a:r>
              <a:rPr lang="en-US" b="1" dirty="0">
                <a:solidFill>
                  <a:srgbClr val="1B0EBE"/>
                </a:solidFill>
              </a:rPr>
              <a:t>of the department Natural </a:t>
            </a:r>
            <a:r>
              <a:rPr lang="en-US" b="1" dirty="0" smtClean="0">
                <a:solidFill>
                  <a:srgbClr val="1B0EBE"/>
                </a:solidFill>
              </a:rPr>
              <a:t>Sciences and </a:t>
            </a:r>
            <a:r>
              <a:rPr lang="en-US" b="1" dirty="0">
                <a:solidFill>
                  <a:srgbClr val="1B0EBE"/>
                </a:solidFill>
              </a:rPr>
              <a:t>Mathematics, </a:t>
            </a:r>
            <a:endParaRPr lang="en-US" b="1" dirty="0" smtClean="0">
              <a:solidFill>
                <a:srgbClr val="1B0EBE"/>
              </a:solidFill>
            </a:endParaRPr>
          </a:p>
          <a:p>
            <a:r>
              <a:rPr lang="en-US" b="1" dirty="0" smtClean="0">
                <a:solidFill>
                  <a:srgbClr val="1B0EBE"/>
                </a:solidFill>
              </a:rPr>
              <a:t>Professor </a:t>
            </a:r>
            <a:r>
              <a:rPr lang="en-US" b="1" dirty="0" err="1" smtClean="0">
                <a:solidFill>
                  <a:srgbClr val="1B0EBE"/>
                </a:solidFill>
              </a:rPr>
              <a:t>A.Y.Kurbanaliev</a:t>
            </a:r>
            <a:endParaRPr lang="en-US" dirty="0">
              <a:solidFill>
                <a:srgbClr val="1B0EB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6819" y="6152266"/>
            <a:ext cx="3531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_____________________________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57901" y="5148008"/>
            <a:ext cx="28689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B0EBE"/>
                </a:solidFill>
              </a:rPr>
              <a:t>Dean of International </a:t>
            </a:r>
            <a:r>
              <a:rPr lang="en-US" b="1" dirty="0" smtClean="0">
                <a:solidFill>
                  <a:srgbClr val="1B0EBE"/>
                </a:solidFill>
              </a:rPr>
              <a:t>Medical Faculty</a:t>
            </a:r>
            <a:r>
              <a:rPr lang="en-US" b="1" dirty="0">
                <a:solidFill>
                  <a:srgbClr val="1B0EBE"/>
                </a:solidFill>
              </a:rPr>
              <a:t>, </a:t>
            </a:r>
            <a:r>
              <a:rPr lang="en-US" b="1" dirty="0" smtClean="0">
                <a:solidFill>
                  <a:srgbClr val="1B0EBE"/>
                </a:solidFill>
              </a:rPr>
              <a:t>professor </a:t>
            </a:r>
            <a:r>
              <a:rPr lang="en-US" b="1" dirty="0" err="1" smtClean="0">
                <a:solidFill>
                  <a:srgbClr val="1B0EBE"/>
                </a:solidFill>
              </a:rPr>
              <a:t>Zh</a:t>
            </a:r>
            <a:r>
              <a:rPr lang="en-US" b="1" dirty="0" smtClean="0">
                <a:solidFill>
                  <a:srgbClr val="1B0EBE"/>
                </a:solidFill>
              </a:rPr>
              <a:t>. K. </a:t>
            </a:r>
            <a:r>
              <a:rPr lang="en-US" b="1" dirty="0" err="1" smtClean="0">
                <a:solidFill>
                  <a:srgbClr val="1B0EBE"/>
                </a:solidFill>
              </a:rPr>
              <a:t>Muratov</a:t>
            </a:r>
            <a:r>
              <a:rPr lang="en-US" b="1" dirty="0" smtClean="0">
                <a:solidFill>
                  <a:srgbClr val="1B0EBE"/>
                </a:solidFill>
              </a:rPr>
              <a:t> </a:t>
            </a:r>
            <a:endParaRPr lang="en-US" dirty="0">
              <a:solidFill>
                <a:srgbClr val="1B0EB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34740" y="6175978"/>
            <a:ext cx="3704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latin typeface="Times New Roman" panose="02020603050405020304" pitchFamily="18" charset="0"/>
                <a:ea typeface="Calibri" panose="020F0502020204030204" pitchFamily="34" charset="0"/>
              </a:rPr>
              <a:t> ______________________________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8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95526" y="272401"/>
            <a:ext cx="5314949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 State University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International Medical Faculty 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 of Natural Sciences and Mathematics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343" y="1072320"/>
            <a:ext cx="7888602" cy="151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CERTIFICATE </a:t>
            </a:r>
            <a:r>
              <a:rPr lang="en-US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EXCELLENCE</a:t>
            </a:r>
            <a:endParaRPr lang="en-US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80" r="7143" b="21740"/>
          <a:stretch/>
        </p:blipFill>
        <p:spPr>
          <a:xfrm>
            <a:off x="7735175" y="140044"/>
            <a:ext cx="2055495" cy="21382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1589" y="482021"/>
            <a:ext cx="4989529" cy="15621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12421" y="2408077"/>
            <a:ext cx="6520617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Awarded to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Abhilasha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Mudgale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active participation</a:t>
            </a:r>
            <a:r>
              <a:rPr lang="en-US" sz="2000" b="1" dirty="0" smtClean="0">
                <a:solidFill>
                  <a:srgbClr val="1B0EB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the 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r>
              <a:rPr lang="ru-RU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Olympiad in Chemistry </a:t>
            </a:r>
            <a:r>
              <a:rPr lang="ky-KG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Week of Science- 2019</a:t>
            </a:r>
            <a:r>
              <a:rPr lang="ky-KG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dedicated to </a:t>
            </a:r>
            <a:r>
              <a:rPr lang="ky-KG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YEAR OF DEVELOPMENT OF REGIONS DIGITALIZATION OF KYRGYZSTAN</a:t>
            </a:r>
            <a:r>
              <a:rPr lang="ky-KG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ky-KG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«80</a:t>
            </a:r>
            <a:r>
              <a:rPr lang="en-US" b="1" dirty="0" err="1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anniversary of Osh State University</a:t>
            </a:r>
            <a:r>
              <a:rPr lang="ky-KG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en-US" sz="14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14865" y="4737125"/>
            <a:ext cx="2076274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Osh, April 17, 2019</a:t>
            </a:r>
            <a:endParaRPr lang="en-US" sz="14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204" y="5167188"/>
            <a:ext cx="40166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1B0EBE"/>
                </a:solidFill>
              </a:rPr>
              <a:t>Head </a:t>
            </a:r>
            <a:r>
              <a:rPr lang="en-US" b="1" dirty="0">
                <a:solidFill>
                  <a:srgbClr val="1B0EBE"/>
                </a:solidFill>
              </a:rPr>
              <a:t>of the department Natural </a:t>
            </a:r>
            <a:r>
              <a:rPr lang="en-US" b="1" dirty="0" smtClean="0">
                <a:solidFill>
                  <a:srgbClr val="1B0EBE"/>
                </a:solidFill>
              </a:rPr>
              <a:t>Sciences and </a:t>
            </a:r>
            <a:r>
              <a:rPr lang="en-US" b="1" dirty="0">
                <a:solidFill>
                  <a:srgbClr val="1B0EBE"/>
                </a:solidFill>
              </a:rPr>
              <a:t>Mathematics, </a:t>
            </a:r>
            <a:endParaRPr lang="en-US" b="1" dirty="0" smtClean="0">
              <a:solidFill>
                <a:srgbClr val="1B0EBE"/>
              </a:solidFill>
            </a:endParaRPr>
          </a:p>
          <a:p>
            <a:r>
              <a:rPr lang="en-US" b="1" dirty="0" smtClean="0">
                <a:solidFill>
                  <a:srgbClr val="1B0EBE"/>
                </a:solidFill>
              </a:rPr>
              <a:t>Professor </a:t>
            </a:r>
            <a:r>
              <a:rPr lang="en-US" b="1" dirty="0" err="1" smtClean="0">
                <a:solidFill>
                  <a:srgbClr val="1B0EBE"/>
                </a:solidFill>
              </a:rPr>
              <a:t>A.Y.Kurbanaliev</a:t>
            </a:r>
            <a:endParaRPr lang="en-US" dirty="0">
              <a:solidFill>
                <a:srgbClr val="1B0EB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6819" y="6152266"/>
            <a:ext cx="3531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_____________________________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57901" y="5148008"/>
            <a:ext cx="28689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B0EBE"/>
                </a:solidFill>
              </a:rPr>
              <a:t>Dean of International </a:t>
            </a:r>
            <a:r>
              <a:rPr lang="en-US" b="1" dirty="0" smtClean="0">
                <a:solidFill>
                  <a:srgbClr val="1B0EBE"/>
                </a:solidFill>
              </a:rPr>
              <a:t>Medical Faculty</a:t>
            </a:r>
            <a:r>
              <a:rPr lang="en-US" b="1" dirty="0">
                <a:solidFill>
                  <a:srgbClr val="1B0EBE"/>
                </a:solidFill>
              </a:rPr>
              <a:t>, </a:t>
            </a:r>
            <a:r>
              <a:rPr lang="en-US" b="1" dirty="0" smtClean="0">
                <a:solidFill>
                  <a:srgbClr val="1B0EBE"/>
                </a:solidFill>
              </a:rPr>
              <a:t>professor </a:t>
            </a:r>
            <a:r>
              <a:rPr lang="en-US" b="1" dirty="0" err="1" smtClean="0">
                <a:solidFill>
                  <a:srgbClr val="1B0EBE"/>
                </a:solidFill>
              </a:rPr>
              <a:t>Zh</a:t>
            </a:r>
            <a:r>
              <a:rPr lang="en-US" b="1" dirty="0" smtClean="0">
                <a:solidFill>
                  <a:srgbClr val="1B0EBE"/>
                </a:solidFill>
              </a:rPr>
              <a:t>. K. </a:t>
            </a:r>
            <a:r>
              <a:rPr lang="en-US" b="1" dirty="0" err="1" smtClean="0">
                <a:solidFill>
                  <a:srgbClr val="1B0EBE"/>
                </a:solidFill>
              </a:rPr>
              <a:t>Muratov</a:t>
            </a:r>
            <a:r>
              <a:rPr lang="en-US" b="1" dirty="0" smtClean="0">
                <a:solidFill>
                  <a:srgbClr val="1B0EBE"/>
                </a:solidFill>
              </a:rPr>
              <a:t> </a:t>
            </a:r>
            <a:endParaRPr lang="en-US" dirty="0">
              <a:solidFill>
                <a:srgbClr val="1B0EB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34740" y="6175978"/>
            <a:ext cx="3704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latin typeface="Times New Roman" panose="02020603050405020304" pitchFamily="18" charset="0"/>
                <a:ea typeface="Calibri" panose="020F0502020204030204" pitchFamily="34" charset="0"/>
              </a:rPr>
              <a:t> ______________________________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8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95526" y="272401"/>
            <a:ext cx="5314949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 State University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International Medical Faculty 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 of Natural Sciences and Mathematics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343" y="1072320"/>
            <a:ext cx="7888602" cy="151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CERTIFICATE </a:t>
            </a:r>
            <a:r>
              <a:rPr lang="en-US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EXCELLENCE</a:t>
            </a:r>
            <a:endParaRPr lang="en-US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80" r="7143" b="21740"/>
          <a:stretch/>
        </p:blipFill>
        <p:spPr>
          <a:xfrm>
            <a:off x="7735175" y="140044"/>
            <a:ext cx="2055495" cy="21382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1589" y="482021"/>
            <a:ext cx="4989529" cy="15621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62818" y="2408077"/>
            <a:ext cx="61702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Awarded to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Saurabh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Kumar </a:t>
            </a:r>
            <a:r>
              <a:rPr lang="en-US" sz="20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active participation</a:t>
            </a:r>
            <a:r>
              <a:rPr lang="en-US" sz="2000" b="1" dirty="0" smtClean="0">
                <a:solidFill>
                  <a:srgbClr val="1B0EB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the 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r>
              <a:rPr lang="ru-RU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Olympiad in Chemistry </a:t>
            </a:r>
            <a:r>
              <a:rPr lang="ky-KG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Week of Science- 2019</a:t>
            </a:r>
            <a:r>
              <a:rPr lang="ky-KG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dedicated to </a:t>
            </a:r>
            <a:r>
              <a:rPr lang="ky-KG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YEAR OF</a:t>
            </a:r>
            <a:r>
              <a:rPr lang="ru-RU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REGIONAL DEVELOPMENT AND DIGITALIZATION OF KYRGYZSTAN</a:t>
            </a:r>
            <a:r>
              <a:rPr lang="ky-KG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ky-KG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«80</a:t>
            </a:r>
            <a:r>
              <a:rPr lang="en-US" b="1" dirty="0" err="1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anniversary of Osh State University</a:t>
            </a:r>
            <a:r>
              <a:rPr lang="ky-KG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en-US" sz="14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14865" y="4737125"/>
            <a:ext cx="2076274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Osh, April 17, 2019</a:t>
            </a:r>
            <a:endParaRPr lang="en-US" sz="14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204" y="5167188"/>
            <a:ext cx="40166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1B0EBE"/>
                </a:solidFill>
              </a:rPr>
              <a:t>Head </a:t>
            </a:r>
            <a:r>
              <a:rPr lang="en-US" b="1" dirty="0">
                <a:solidFill>
                  <a:srgbClr val="1B0EBE"/>
                </a:solidFill>
              </a:rPr>
              <a:t>of the department Natural </a:t>
            </a:r>
            <a:r>
              <a:rPr lang="en-US" b="1" dirty="0" smtClean="0">
                <a:solidFill>
                  <a:srgbClr val="1B0EBE"/>
                </a:solidFill>
              </a:rPr>
              <a:t>Sciences and </a:t>
            </a:r>
            <a:r>
              <a:rPr lang="en-US" b="1" dirty="0">
                <a:solidFill>
                  <a:srgbClr val="1B0EBE"/>
                </a:solidFill>
              </a:rPr>
              <a:t>Mathematics, </a:t>
            </a:r>
            <a:endParaRPr lang="en-US" b="1" dirty="0" smtClean="0">
              <a:solidFill>
                <a:srgbClr val="1B0EBE"/>
              </a:solidFill>
            </a:endParaRPr>
          </a:p>
          <a:p>
            <a:r>
              <a:rPr lang="en-US" b="1" dirty="0" smtClean="0">
                <a:solidFill>
                  <a:srgbClr val="1B0EBE"/>
                </a:solidFill>
              </a:rPr>
              <a:t>Professor </a:t>
            </a:r>
            <a:r>
              <a:rPr lang="en-US" b="1" dirty="0" err="1" smtClean="0">
                <a:solidFill>
                  <a:srgbClr val="1B0EBE"/>
                </a:solidFill>
              </a:rPr>
              <a:t>A.Y.Kurbanaliev</a:t>
            </a:r>
            <a:endParaRPr lang="en-US" dirty="0">
              <a:solidFill>
                <a:srgbClr val="1B0EB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6819" y="6152266"/>
            <a:ext cx="3531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_____________________________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57901" y="5148008"/>
            <a:ext cx="28689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B0EBE"/>
                </a:solidFill>
              </a:rPr>
              <a:t>Dean of International </a:t>
            </a:r>
            <a:r>
              <a:rPr lang="en-US" b="1" dirty="0" smtClean="0">
                <a:solidFill>
                  <a:srgbClr val="1B0EBE"/>
                </a:solidFill>
              </a:rPr>
              <a:t>Medical Faculty</a:t>
            </a:r>
            <a:r>
              <a:rPr lang="en-US" b="1" dirty="0">
                <a:solidFill>
                  <a:srgbClr val="1B0EBE"/>
                </a:solidFill>
              </a:rPr>
              <a:t>, </a:t>
            </a:r>
            <a:r>
              <a:rPr lang="en-US" b="1" dirty="0" smtClean="0">
                <a:solidFill>
                  <a:srgbClr val="1B0EBE"/>
                </a:solidFill>
              </a:rPr>
              <a:t>professor </a:t>
            </a:r>
            <a:r>
              <a:rPr lang="en-US" b="1" dirty="0" err="1" smtClean="0">
                <a:solidFill>
                  <a:srgbClr val="1B0EBE"/>
                </a:solidFill>
              </a:rPr>
              <a:t>Zh</a:t>
            </a:r>
            <a:r>
              <a:rPr lang="en-US" b="1" dirty="0" smtClean="0">
                <a:solidFill>
                  <a:srgbClr val="1B0EBE"/>
                </a:solidFill>
              </a:rPr>
              <a:t>. K. </a:t>
            </a:r>
            <a:r>
              <a:rPr lang="en-US" b="1" dirty="0" err="1" smtClean="0">
                <a:solidFill>
                  <a:srgbClr val="1B0EBE"/>
                </a:solidFill>
              </a:rPr>
              <a:t>Muratov</a:t>
            </a:r>
            <a:r>
              <a:rPr lang="en-US" b="1" dirty="0" smtClean="0">
                <a:solidFill>
                  <a:srgbClr val="1B0EBE"/>
                </a:solidFill>
              </a:rPr>
              <a:t> </a:t>
            </a:r>
            <a:endParaRPr lang="en-US" dirty="0">
              <a:solidFill>
                <a:srgbClr val="1B0EB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34740" y="6175978"/>
            <a:ext cx="3704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latin typeface="Times New Roman" panose="02020603050405020304" pitchFamily="18" charset="0"/>
                <a:ea typeface="Calibri" panose="020F0502020204030204" pitchFamily="34" charset="0"/>
              </a:rPr>
              <a:t> ______________________________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84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95526" y="272401"/>
            <a:ext cx="5314949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 State University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International Medical Faculty 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 of Natural Sciences and Mathematics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343" y="1072320"/>
            <a:ext cx="7888602" cy="151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CERTIFICATE </a:t>
            </a:r>
            <a:r>
              <a:rPr lang="en-US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EXCELLENCE</a:t>
            </a:r>
            <a:endParaRPr lang="en-US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80" r="7143" b="21740"/>
          <a:stretch/>
        </p:blipFill>
        <p:spPr>
          <a:xfrm>
            <a:off x="7735175" y="140044"/>
            <a:ext cx="2055495" cy="21382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1589" y="482021"/>
            <a:ext cx="4989529" cy="15621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62818" y="2408077"/>
            <a:ext cx="61702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Awarded to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Rahul Kumar </a:t>
            </a:r>
            <a:r>
              <a:rPr lang="en-US" sz="20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active participation</a:t>
            </a:r>
            <a:r>
              <a:rPr lang="en-US" sz="2000" b="1" dirty="0" smtClean="0">
                <a:solidFill>
                  <a:srgbClr val="1B0EB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the 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r>
              <a:rPr lang="ru-RU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Olympiad in Chemistry </a:t>
            </a:r>
            <a:r>
              <a:rPr lang="ky-KG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Week of Science- 2019</a:t>
            </a:r>
            <a:r>
              <a:rPr lang="ky-KG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dedicated to </a:t>
            </a:r>
            <a:r>
              <a:rPr lang="ky-KG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YEAR OF</a:t>
            </a:r>
            <a:r>
              <a:rPr lang="ru-RU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REGIONAL DEVELOPMENT AND DIGITALIZATION OF KYRGYZSTAN</a:t>
            </a:r>
            <a:r>
              <a:rPr lang="ky-KG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ky-KG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«80</a:t>
            </a:r>
            <a:r>
              <a:rPr lang="en-US" b="1" dirty="0" err="1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anniversary of Osh State University</a:t>
            </a:r>
            <a:r>
              <a:rPr lang="ky-KG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en-US" sz="14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14865" y="4737125"/>
            <a:ext cx="2076274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Osh, April 17, 2019</a:t>
            </a:r>
            <a:endParaRPr lang="en-US" sz="14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204" y="5167188"/>
            <a:ext cx="40166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1B0EBE"/>
                </a:solidFill>
              </a:rPr>
              <a:t>Head </a:t>
            </a:r>
            <a:r>
              <a:rPr lang="en-US" b="1" dirty="0">
                <a:solidFill>
                  <a:srgbClr val="1B0EBE"/>
                </a:solidFill>
              </a:rPr>
              <a:t>of the department Natural </a:t>
            </a:r>
            <a:r>
              <a:rPr lang="en-US" b="1" dirty="0" smtClean="0">
                <a:solidFill>
                  <a:srgbClr val="1B0EBE"/>
                </a:solidFill>
              </a:rPr>
              <a:t>Sciences and </a:t>
            </a:r>
            <a:r>
              <a:rPr lang="en-US" b="1" dirty="0">
                <a:solidFill>
                  <a:srgbClr val="1B0EBE"/>
                </a:solidFill>
              </a:rPr>
              <a:t>Mathematics, </a:t>
            </a:r>
            <a:endParaRPr lang="en-US" b="1" dirty="0" smtClean="0">
              <a:solidFill>
                <a:srgbClr val="1B0EBE"/>
              </a:solidFill>
            </a:endParaRPr>
          </a:p>
          <a:p>
            <a:r>
              <a:rPr lang="en-US" b="1" dirty="0" smtClean="0">
                <a:solidFill>
                  <a:srgbClr val="1B0EBE"/>
                </a:solidFill>
              </a:rPr>
              <a:t>Professor </a:t>
            </a:r>
            <a:r>
              <a:rPr lang="en-US" b="1" dirty="0" err="1" smtClean="0">
                <a:solidFill>
                  <a:srgbClr val="1B0EBE"/>
                </a:solidFill>
              </a:rPr>
              <a:t>A.Y.Kurbanaliev</a:t>
            </a:r>
            <a:endParaRPr lang="en-US" dirty="0">
              <a:solidFill>
                <a:srgbClr val="1B0EB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6819" y="6152266"/>
            <a:ext cx="3531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_____________________________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57901" y="5148008"/>
            <a:ext cx="28689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B0EBE"/>
                </a:solidFill>
              </a:rPr>
              <a:t>Dean of International </a:t>
            </a:r>
            <a:r>
              <a:rPr lang="en-US" b="1" dirty="0" smtClean="0">
                <a:solidFill>
                  <a:srgbClr val="1B0EBE"/>
                </a:solidFill>
              </a:rPr>
              <a:t>Medical Faculty</a:t>
            </a:r>
            <a:r>
              <a:rPr lang="en-US" b="1" dirty="0">
                <a:solidFill>
                  <a:srgbClr val="1B0EBE"/>
                </a:solidFill>
              </a:rPr>
              <a:t>, </a:t>
            </a:r>
            <a:r>
              <a:rPr lang="en-US" b="1" dirty="0" smtClean="0">
                <a:solidFill>
                  <a:srgbClr val="1B0EBE"/>
                </a:solidFill>
              </a:rPr>
              <a:t>professor </a:t>
            </a:r>
            <a:r>
              <a:rPr lang="en-US" b="1" dirty="0" err="1" smtClean="0">
                <a:solidFill>
                  <a:srgbClr val="1B0EBE"/>
                </a:solidFill>
              </a:rPr>
              <a:t>Zh</a:t>
            </a:r>
            <a:r>
              <a:rPr lang="en-US" b="1" dirty="0" smtClean="0">
                <a:solidFill>
                  <a:srgbClr val="1B0EBE"/>
                </a:solidFill>
              </a:rPr>
              <a:t>. K. </a:t>
            </a:r>
            <a:r>
              <a:rPr lang="en-US" b="1" dirty="0" err="1" smtClean="0">
                <a:solidFill>
                  <a:srgbClr val="1B0EBE"/>
                </a:solidFill>
              </a:rPr>
              <a:t>Muratov</a:t>
            </a:r>
            <a:r>
              <a:rPr lang="en-US" b="1" dirty="0" smtClean="0">
                <a:solidFill>
                  <a:srgbClr val="1B0EBE"/>
                </a:solidFill>
              </a:rPr>
              <a:t> </a:t>
            </a:r>
            <a:endParaRPr lang="en-US" dirty="0">
              <a:solidFill>
                <a:srgbClr val="1B0EB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34740" y="6175978"/>
            <a:ext cx="3704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latin typeface="Times New Roman" panose="02020603050405020304" pitchFamily="18" charset="0"/>
                <a:ea typeface="Calibri" panose="020F0502020204030204" pitchFamily="34" charset="0"/>
              </a:rPr>
              <a:t> ______________________________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84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95526" y="272401"/>
            <a:ext cx="5314949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 State University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International Medical Faculty 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 of Natural Sciences and Mathematics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343" y="1072320"/>
            <a:ext cx="7888602" cy="151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CERTIFICATE </a:t>
            </a:r>
            <a:r>
              <a:rPr lang="en-US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EXCELLENCE</a:t>
            </a:r>
            <a:endParaRPr lang="en-US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80" r="7143" b="21740"/>
          <a:stretch/>
        </p:blipFill>
        <p:spPr>
          <a:xfrm>
            <a:off x="7735175" y="140044"/>
            <a:ext cx="2055495" cy="21382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1589" y="482021"/>
            <a:ext cx="4989529" cy="15621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62818" y="2408077"/>
            <a:ext cx="61702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Awarded to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Lone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Aamir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Syee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active participation</a:t>
            </a:r>
            <a:r>
              <a:rPr lang="en-US" sz="2000" b="1" dirty="0" smtClean="0">
                <a:solidFill>
                  <a:srgbClr val="1B0EB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the 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r>
              <a:rPr lang="ru-RU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Olympiad in Chemistry </a:t>
            </a:r>
            <a:r>
              <a:rPr lang="ky-KG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Week of Science- 2019</a:t>
            </a:r>
            <a:r>
              <a:rPr lang="ky-KG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dedicated to </a:t>
            </a:r>
            <a:r>
              <a:rPr lang="ky-KG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YEAR OF</a:t>
            </a:r>
            <a:r>
              <a:rPr lang="ru-RU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REGIONAL DEVELOPMENT AND DIGITALIZATION OF KYRGYZSTAN</a:t>
            </a:r>
            <a:r>
              <a:rPr lang="ky-KG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ky-KG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«80</a:t>
            </a:r>
            <a:r>
              <a:rPr lang="en-US" b="1" dirty="0" err="1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anniversary of Osh State University</a:t>
            </a:r>
            <a:r>
              <a:rPr lang="ky-KG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en-US" sz="14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14865" y="4737125"/>
            <a:ext cx="2076274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Osh, April 17, 2019</a:t>
            </a:r>
            <a:endParaRPr lang="en-US" sz="14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204" y="5167188"/>
            <a:ext cx="40166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1B0EBE"/>
                </a:solidFill>
              </a:rPr>
              <a:t>Head </a:t>
            </a:r>
            <a:r>
              <a:rPr lang="en-US" b="1" dirty="0">
                <a:solidFill>
                  <a:srgbClr val="1B0EBE"/>
                </a:solidFill>
              </a:rPr>
              <a:t>of the department Natural </a:t>
            </a:r>
            <a:r>
              <a:rPr lang="en-US" b="1" dirty="0" smtClean="0">
                <a:solidFill>
                  <a:srgbClr val="1B0EBE"/>
                </a:solidFill>
              </a:rPr>
              <a:t>Sciences and </a:t>
            </a:r>
            <a:r>
              <a:rPr lang="en-US" b="1" dirty="0">
                <a:solidFill>
                  <a:srgbClr val="1B0EBE"/>
                </a:solidFill>
              </a:rPr>
              <a:t>Mathematics, </a:t>
            </a:r>
            <a:endParaRPr lang="en-US" b="1" dirty="0" smtClean="0">
              <a:solidFill>
                <a:srgbClr val="1B0EBE"/>
              </a:solidFill>
            </a:endParaRPr>
          </a:p>
          <a:p>
            <a:r>
              <a:rPr lang="en-US" b="1" dirty="0" smtClean="0">
                <a:solidFill>
                  <a:srgbClr val="1B0EBE"/>
                </a:solidFill>
              </a:rPr>
              <a:t>Professor </a:t>
            </a:r>
            <a:r>
              <a:rPr lang="en-US" b="1" dirty="0" err="1" smtClean="0">
                <a:solidFill>
                  <a:srgbClr val="1B0EBE"/>
                </a:solidFill>
              </a:rPr>
              <a:t>A.Y.Kurbanaliev</a:t>
            </a:r>
            <a:endParaRPr lang="en-US" dirty="0">
              <a:solidFill>
                <a:srgbClr val="1B0EB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6819" y="6152266"/>
            <a:ext cx="3531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_____________________________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57901" y="5148008"/>
            <a:ext cx="28689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B0EBE"/>
                </a:solidFill>
              </a:rPr>
              <a:t>Dean of International </a:t>
            </a:r>
            <a:r>
              <a:rPr lang="en-US" b="1" dirty="0" smtClean="0">
                <a:solidFill>
                  <a:srgbClr val="1B0EBE"/>
                </a:solidFill>
              </a:rPr>
              <a:t>Medical Faculty</a:t>
            </a:r>
            <a:r>
              <a:rPr lang="en-US" b="1" dirty="0">
                <a:solidFill>
                  <a:srgbClr val="1B0EBE"/>
                </a:solidFill>
              </a:rPr>
              <a:t>, </a:t>
            </a:r>
            <a:r>
              <a:rPr lang="en-US" b="1" dirty="0" smtClean="0">
                <a:solidFill>
                  <a:srgbClr val="1B0EBE"/>
                </a:solidFill>
              </a:rPr>
              <a:t>professor </a:t>
            </a:r>
            <a:r>
              <a:rPr lang="en-US" b="1" dirty="0" err="1" smtClean="0">
                <a:solidFill>
                  <a:srgbClr val="1B0EBE"/>
                </a:solidFill>
              </a:rPr>
              <a:t>Zh</a:t>
            </a:r>
            <a:r>
              <a:rPr lang="en-US" b="1" dirty="0" smtClean="0">
                <a:solidFill>
                  <a:srgbClr val="1B0EBE"/>
                </a:solidFill>
              </a:rPr>
              <a:t>. K. </a:t>
            </a:r>
            <a:r>
              <a:rPr lang="en-US" b="1" dirty="0" err="1" smtClean="0">
                <a:solidFill>
                  <a:srgbClr val="1B0EBE"/>
                </a:solidFill>
              </a:rPr>
              <a:t>Muratov</a:t>
            </a:r>
            <a:r>
              <a:rPr lang="en-US" b="1" dirty="0" smtClean="0">
                <a:solidFill>
                  <a:srgbClr val="1B0EBE"/>
                </a:solidFill>
              </a:rPr>
              <a:t> </a:t>
            </a:r>
            <a:endParaRPr lang="en-US" dirty="0">
              <a:solidFill>
                <a:srgbClr val="1B0EB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34740" y="6175978"/>
            <a:ext cx="3704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latin typeface="Times New Roman" panose="02020603050405020304" pitchFamily="18" charset="0"/>
                <a:ea typeface="Calibri" panose="020F0502020204030204" pitchFamily="34" charset="0"/>
              </a:rPr>
              <a:t> ______________________________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84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95526" y="272401"/>
            <a:ext cx="5314949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 State University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International Medical Faculty 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 of Natural Sciences and Mathematics</a:t>
            </a:r>
            <a:endParaRPr lang="en-US" sz="12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8701" y="974349"/>
            <a:ext cx="7888602" cy="151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CERTIFICATE </a:t>
            </a:r>
            <a:r>
              <a:rPr lang="en-US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EXCELLENCE</a:t>
            </a:r>
            <a:endParaRPr lang="en-US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80" r="7143" b="21740"/>
          <a:stretch/>
        </p:blipFill>
        <p:spPr>
          <a:xfrm>
            <a:off x="7735175" y="140044"/>
            <a:ext cx="2055495" cy="21382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0227" y="482021"/>
            <a:ext cx="4989529" cy="15621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62818" y="2408077"/>
            <a:ext cx="617022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Awarded to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Neha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Nissar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active participation</a:t>
            </a:r>
            <a:r>
              <a:rPr lang="en-US" sz="2000" b="1" dirty="0" smtClean="0">
                <a:solidFill>
                  <a:srgbClr val="1B0EB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the 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r>
              <a:rPr lang="ru-RU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Olympiad in Chemistry </a:t>
            </a:r>
            <a:r>
              <a:rPr lang="ky-KG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Week of Science- 2019</a:t>
            </a:r>
            <a:r>
              <a:rPr lang="ky-KG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dedicated to </a:t>
            </a:r>
            <a:r>
              <a:rPr lang="ky-KG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YEAR OF</a:t>
            </a:r>
            <a:r>
              <a:rPr lang="ru-RU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REGIONAL DEVELOPMENT AND DIGITALIZATION OF KYRGYZSTAN</a:t>
            </a:r>
            <a:r>
              <a:rPr lang="ky-KG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en-US" b="1" dirty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ky-KG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«80</a:t>
            </a:r>
            <a:r>
              <a:rPr lang="en-US" b="1" dirty="0" err="1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anniversary of Osh State University</a:t>
            </a:r>
            <a:r>
              <a:rPr lang="ky-KG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en-US" sz="14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14865" y="4737125"/>
            <a:ext cx="2076274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solidFill>
                  <a:srgbClr val="1B0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Osh, April 17, 2019</a:t>
            </a:r>
            <a:endParaRPr lang="en-US" sz="1400" dirty="0" smtClean="0">
              <a:solidFill>
                <a:srgbClr val="1B0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204" y="5167188"/>
            <a:ext cx="40166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1B0EBE"/>
                </a:solidFill>
              </a:rPr>
              <a:t>Head </a:t>
            </a:r>
            <a:r>
              <a:rPr lang="en-US" b="1" dirty="0">
                <a:solidFill>
                  <a:srgbClr val="1B0EBE"/>
                </a:solidFill>
              </a:rPr>
              <a:t>of the department Natural </a:t>
            </a:r>
            <a:r>
              <a:rPr lang="en-US" b="1" dirty="0" smtClean="0">
                <a:solidFill>
                  <a:srgbClr val="1B0EBE"/>
                </a:solidFill>
              </a:rPr>
              <a:t>Sciences and </a:t>
            </a:r>
            <a:r>
              <a:rPr lang="en-US" b="1" dirty="0">
                <a:solidFill>
                  <a:srgbClr val="1B0EBE"/>
                </a:solidFill>
              </a:rPr>
              <a:t>Mathematics, </a:t>
            </a:r>
            <a:endParaRPr lang="en-US" b="1" dirty="0" smtClean="0">
              <a:solidFill>
                <a:srgbClr val="1B0EBE"/>
              </a:solidFill>
            </a:endParaRPr>
          </a:p>
          <a:p>
            <a:r>
              <a:rPr lang="en-US" b="1" dirty="0" smtClean="0">
                <a:solidFill>
                  <a:srgbClr val="1B0EBE"/>
                </a:solidFill>
              </a:rPr>
              <a:t>Professor </a:t>
            </a:r>
            <a:r>
              <a:rPr lang="en-US" b="1" dirty="0" err="1" smtClean="0">
                <a:solidFill>
                  <a:srgbClr val="1B0EBE"/>
                </a:solidFill>
              </a:rPr>
              <a:t>A.Y.Kurbanaliev</a:t>
            </a:r>
            <a:endParaRPr lang="en-US" dirty="0">
              <a:solidFill>
                <a:srgbClr val="1B0EB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6819" y="6152266"/>
            <a:ext cx="3531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_____________________________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57901" y="5148008"/>
            <a:ext cx="28689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B0EBE"/>
                </a:solidFill>
              </a:rPr>
              <a:t>Dean of International </a:t>
            </a:r>
            <a:r>
              <a:rPr lang="en-US" b="1" dirty="0" smtClean="0">
                <a:solidFill>
                  <a:srgbClr val="1B0EBE"/>
                </a:solidFill>
              </a:rPr>
              <a:t>Medical Faculty</a:t>
            </a:r>
            <a:r>
              <a:rPr lang="en-US" b="1" dirty="0">
                <a:solidFill>
                  <a:srgbClr val="1B0EBE"/>
                </a:solidFill>
              </a:rPr>
              <a:t>, </a:t>
            </a:r>
            <a:r>
              <a:rPr lang="en-US" b="1" dirty="0" smtClean="0">
                <a:solidFill>
                  <a:srgbClr val="1B0EBE"/>
                </a:solidFill>
              </a:rPr>
              <a:t>professor </a:t>
            </a:r>
            <a:r>
              <a:rPr lang="en-US" b="1" dirty="0" err="1" smtClean="0">
                <a:solidFill>
                  <a:srgbClr val="1B0EBE"/>
                </a:solidFill>
              </a:rPr>
              <a:t>Zh</a:t>
            </a:r>
            <a:r>
              <a:rPr lang="en-US" b="1" dirty="0" smtClean="0">
                <a:solidFill>
                  <a:srgbClr val="1B0EBE"/>
                </a:solidFill>
              </a:rPr>
              <a:t>. K. </a:t>
            </a:r>
            <a:r>
              <a:rPr lang="en-US" b="1" dirty="0" err="1" smtClean="0">
                <a:solidFill>
                  <a:srgbClr val="1B0EBE"/>
                </a:solidFill>
              </a:rPr>
              <a:t>Muratov</a:t>
            </a:r>
            <a:r>
              <a:rPr lang="en-US" b="1" dirty="0" smtClean="0">
                <a:solidFill>
                  <a:srgbClr val="1B0EBE"/>
                </a:solidFill>
              </a:rPr>
              <a:t> </a:t>
            </a:r>
            <a:endParaRPr lang="en-US" dirty="0">
              <a:solidFill>
                <a:srgbClr val="1B0EB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34740" y="6175978"/>
            <a:ext cx="3704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latin typeface="Times New Roman" panose="02020603050405020304" pitchFamily="18" charset="0"/>
                <a:ea typeface="Calibri" panose="020F0502020204030204" pitchFamily="34" charset="0"/>
              </a:rPr>
              <a:t> ______________________________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8432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129</TotalTime>
  <Words>1728</Words>
  <Application>Microsoft Office PowerPoint</Application>
  <PresentationFormat>Лист A4 (210x297 мм)</PresentationFormat>
  <Paragraphs>280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Facet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</cp:lastModifiedBy>
  <cp:revision>32</cp:revision>
  <cp:lastPrinted>2019-04-18T05:18:51Z</cp:lastPrinted>
  <dcterms:created xsi:type="dcterms:W3CDTF">2018-04-26T08:04:15Z</dcterms:created>
  <dcterms:modified xsi:type="dcterms:W3CDTF">2019-04-23T10:13:25Z</dcterms:modified>
</cp:coreProperties>
</file>