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7" r:id="rId2"/>
    <p:sldId id="266" r:id="rId3"/>
    <p:sldId id="267" r:id="rId4"/>
    <p:sldId id="268" r:id="rId5"/>
    <p:sldId id="269" r:id="rId6"/>
    <p:sldId id="26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04358A-4CF9-4ADC-BD8D-456FAD7DC04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A04358A-4CF9-4ADC-BD8D-456FAD7DC04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A04358A-4CF9-4ADC-BD8D-456FAD7DC04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04358A-4CF9-4ADC-BD8D-456FAD7DC04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4A04358A-4CF9-4ADC-BD8D-456FAD7DC040}" type="datetimeFigureOut">
              <a:rPr lang="ru-RU" smtClean="0"/>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A04358A-4CF9-4ADC-BD8D-456FAD7DC04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7E212B-2D3B-4670-92BE-B4301548C1A8}"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A04358A-4CF9-4ADC-BD8D-456FAD7DC040}" type="datetimeFigureOut">
              <a:rPr lang="ru-RU" smtClean="0"/>
              <a:t>14.05.2021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A04358A-4CF9-4ADC-BD8D-456FAD7DC040}" type="datetimeFigureOut">
              <a:rPr lang="ru-RU" smtClean="0"/>
              <a:t>14.05.2021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4358A-4CF9-4ADC-BD8D-456FAD7DC040}" type="datetimeFigureOut">
              <a:rPr lang="ru-RU" smtClean="0"/>
              <a:t>14.05.2021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4A04358A-4CF9-4ADC-BD8D-456FAD7DC040}" type="datetimeFigureOut">
              <a:rPr lang="ru-RU" smtClean="0"/>
              <a:t>14.05.2021</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37E212B-2D3B-4670-92BE-B4301548C1A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04358A-4CF9-4ADC-BD8D-456FAD7DC040}" type="datetimeFigureOut">
              <a:rPr lang="ru-RU" smtClean="0"/>
              <a:t>14.05.2021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7E212B-2D3B-4670-92BE-B4301548C1A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A04358A-4CF9-4ADC-BD8D-456FAD7DC040}" type="datetimeFigureOut">
              <a:rPr lang="ru-RU" smtClean="0"/>
              <a:t>14.05.2021</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37E212B-2D3B-4670-92BE-B4301548C1A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771" y="344774"/>
            <a:ext cx="6754689" cy="263395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Decade. IMF. Pathology, basic and clinical pharmacology</a:t>
            </a:r>
            <a:r>
              <a:rPr lang="ru-RU" sz="4400" dirty="0" smtClean="0"/>
              <a:t/>
            </a:r>
            <a:br>
              <a:rPr lang="ru-RU" sz="4400" dirty="0" smtClean="0"/>
            </a:br>
            <a:r>
              <a:rPr lang="en-US" sz="4400" dirty="0"/>
              <a:t/>
            </a:r>
            <a:br>
              <a:rPr lang="en-US" sz="4400" dirty="0"/>
            </a:br>
            <a:r>
              <a:rPr lang="en-US" sz="4400" dirty="0" err="1" smtClean="0"/>
              <a:t>tbl</a:t>
            </a:r>
            <a:r>
              <a:rPr lang="en-US" sz="4400" dirty="0" smtClean="0"/>
              <a:t>, </a:t>
            </a:r>
            <a:r>
              <a:rPr lang="en-US" sz="4400" dirty="0" err="1" smtClean="0"/>
              <a:t>Cbl</a:t>
            </a:r>
            <a:r>
              <a:rPr lang="en-US" sz="4400" dirty="0" smtClean="0"/>
              <a:t>, </a:t>
            </a:r>
            <a:r>
              <a:rPr lang="en-US" sz="4400" dirty="0" err="1" smtClean="0"/>
              <a:t>pbl</a:t>
            </a:r>
            <a:r>
              <a:rPr lang="en-US" sz="4400" dirty="0" smtClean="0"/>
              <a:t>, </a:t>
            </a:r>
            <a:r>
              <a:rPr lang="en-US" sz="4400" dirty="0" err="1" smtClean="0"/>
              <a:t>rbl</a:t>
            </a:r>
            <a:endParaRPr lang="ru-RU" sz="4400" dirty="0"/>
          </a:p>
        </p:txBody>
      </p:sp>
      <p:sp>
        <p:nvSpPr>
          <p:cNvPr id="3" name="Подзаголовок 2"/>
          <p:cNvSpPr>
            <a:spLocks noGrp="1"/>
          </p:cNvSpPr>
          <p:nvPr>
            <p:ph type="subTitle" idx="1"/>
          </p:nvPr>
        </p:nvSpPr>
        <p:spPr>
          <a:xfrm>
            <a:off x="866216" y="4661942"/>
            <a:ext cx="7914102" cy="1723869"/>
          </a:xfrm>
        </p:spPr>
        <p:txBody>
          <a:bodyPr>
            <a:normAutofit/>
          </a:bodyPr>
          <a:lstStyle/>
          <a:p>
            <a:pPr algn="r"/>
            <a:r>
              <a:rPr lang="en-US" sz="2400" dirty="0" smtClean="0"/>
              <a:t>AZIZA SEITOVA</a:t>
            </a:r>
            <a:endParaRPr lang="ru-RU" sz="2400" dirty="0"/>
          </a:p>
        </p:txBody>
      </p:sp>
    </p:spTree>
    <p:extLst>
      <p:ext uri="{BB962C8B-B14F-4D97-AF65-F5344CB8AC3E}">
        <p14:creationId xmlns:p14="http://schemas.microsoft.com/office/powerpoint/2010/main" val="18710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3926" y="304800"/>
            <a:ext cx="6804200" cy="1548448"/>
          </a:xfrm>
        </p:spPr>
        <p:txBody>
          <a:bodyPr/>
          <a:lstStyle/>
          <a:p>
            <a:pPr algn="ctr"/>
            <a:r>
              <a:rPr lang="en-US" b="1" dirty="0" smtClean="0"/>
              <a:t>Actuality of interactive methods</a:t>
            </a:r>
            <a:endParaRPr lang="ru-RU" b="1" dirty="0"/>
          </a:p>
        </p:txBody>
      </p:sp>
      <p:sp>
        <p:nvSpPr>
          <p:cNvPr id="3" name="Объект 2"/>
          <p:cNvSpPr>
            <a:spLocks noGrp="1"/>
          </p:cNvSpPr>
          <p:nvPr>
            <p:ph idx="1"/>
          </p:nvPr>
        </p:nvSpPr>
        <p:spPr>
          <a:xfrm>
            <a:off x="539552" y="1628800"/>
            <a:ext cx="7520940" cy="3579849"/>
          </a:xfrm>
        </p:spPr>
        <p:txBody>
          <a:bodyPr>
            <a:normAutofit fontScale="77500" lnSpcReduction="20000"/>
          </a:bodyPr>
          <a:lstStyle/>
          <a:p>
            <a:pPr marL="571500" indent="-571500" algn="just">
              <a:buFont typeface="Arial" pitchFamily="34" charset="0"/>
              <a:buChar char="•"/>
            </a:pPr>
            <a:r>
              <a:rPr lang="en-US" sz="4000" b="0" dirty="0"/>
              <a:t>correspond to a person-centered approach, as they imply </a:t>
            </a:r>
            <a:r>
              <a:rPr lang="en-US" sz="4000" b="0" dirty="0" smtClean="0"/>
              <a:t>co-learning</a:t>
            </a:r>
            <a:endParaRPr lang="en-US" sz="4000" b="0" dirty="0"/>
          </a:p>
          <a:p>
            <a:pPr marL="571500" indent="-571500" algn="just">
              <a:buFont typeface="Arial" pitchFamily="34" charset="0"/>
              <a:buChar char="•"/>
            </a:pPr>
            <a:r>
              <a:rPr lang="en-US" sz="4000" b="0" dirty="0" smtClean="0"/>
              <a:t>is </a:t>
            </a:r>
            <a:r>
              <a:rPr lang="en-US" sz="4000" b="0" dirty="0"/>
              <a:t>based on the students ' own experience, their direct interaction with the area of their professional experience</a:t>
            </a:r>
            <a:r>
              <a:rPr lang="en-US" sz="4000" b="0" dirty="0" smtClean="0"/>
              <a:t>.</a:t>
            </a:r>
          </a:p>
          <a:p>
            <a:pPr marL="571500" indent="-571500" algn="just">
              <a:buFont typeface="Arial" pitchFamily="34" charset="0"/>
              <a:buChar char="•"/>
            </a:pPr>
            <a:r>
              <a:rPr lang="en-US" sz="4000" b="0" dirty="0"/>
              <a:t>motivates students</a:t>
            </a:r>
            <a:endParaRPr lang="en-US" sz="4000" b="0" dirty="0" smtClean="0"/>
          </a:p>
          <a:p>
            <a:endParaRPr lang="ru-RU" dirty="0"/>
          </a:p>
        </p:txBody>
      </p:sp>
    </p:spTree>
    <p:extLst>
      <p:ext uri="{BB962C8B-B14F-4D97-AF65-F5344CB8AC3E}">
        <p14:creationId xmlns:p14="http://schemas.microsoft.com/office/powerpoint/2010/main" val="409753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822960" y="1100628"/>
            <a:ext cx="3244984" cy="3579849"/>
          </a:xfrm>
        </p:spPr>
        <p:txBody>
          <a:bodyPr/>
          <a:lstStyle/>
          <a:p>
            <a:pPr algn="just">
              <a:buFont typeface="Arial" pitchFamily="34" charset="0"/>
              <a:buChar char="•"/>
            </a:pPr>
            <a:r>
              <a:rPr lang="en-US" dirty="0" smtClean="0"/>
              <a:t>The </a:t>
            </a:r>
            <a:r>
              <a:rPr lang="en-US" dirty="0"/>
              <a:t>analysis of the student survey showed that more than 90% were in favor of increasing the number of such modern teaching methods, and 10% were in favor of continuing traditional education without changes.</a:t>
            </a:r>
            <a:endParaRPr lang="ru-RU" dirty="0"/>
          </a:p>
        </p:txBody>
      </p:sp>
      <p:pic>
        <p:nvPicPr>
          <p:cNvPr id="2050" name="Диаграмма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052735"/>
            <a:ext cx="4032448" cy="332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493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400" dirty="0"/>
          </a:p>
        </p:txBody>
      </p:sp>
      <p:sp>
        <p:nvSpPr>
          <p:cNvPr id="3" name="Объект 2"/>
          <p:cNvSpPr>
            <a:spLocks noGrp="1"/>
          </p:cNvSpPr>
          <p:nvPr>
            <p:ph idx="1"/>
          </p:nvPr>
        </p:nvSpPr>
        <p:spPr>
          <a:xfrm>
            <a:off x="4427984" y="476672"/>
            <a:ext cx="3915916" cy="4203805"/>
          </a:xfrm>
        </p:spPr>
        <p:txBody>
          <a:bodyPr>
            <a:normAutofit/>
          </a:bodyPr>
          <a:lstStyle/>
          <a:p>
            <a:pPr algn="just">
              <a:buFont typeface="Arial" pitchFamily="34" charset="0"/>
              <a:buChar char="•"/>
            </a:pPr>
            <a:r>
              <a:rPr lang="en-US" dirty="0"/>
              <a:t>From this table, it can be argued that 86 % of students were satisfied with the TBL lesson and in the proposal to improve the conditions for the personal development of students, they note the importance of conducting this kind of lesson using modern teaching methods.</a:t>
            </a:r>
            <a:endParaRPr lang="ru-RU" dirty="0"/>
          </a:p>
        </p:txBody>
      </p:sp>
      <p:pic>
        <p:nvPicPr>
          <p:cNvPr id="3074" name="Диаграмма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3528392"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48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sp>
        <p:nvSpPr>
          <p:cNvPr id="3" name="Объект 2"/>
          <p:cNvSpPr>
            <a:spLocks noGrp="1"/>
          </p:cNvSpPr>
          <p:nvPr>
            <p:ph idx="1"/>
          </p:nvPr>
        </p:nvSpPr>
        <p:spPr/>
        <p:txBody>
          <a:bodyPr/>
          <a:lstStyle/>
          <a:p>
            <a:pPr algn="just">
              <a:buFont typeface="Arial" pitchFamily="34" charset="0"/>
              <a:buChar char="•"/>
            </a:pPr>
            <a:r>
              <a:rPr lang="en-US" dirty="0" smtClean="0"/>
              <a:t>TBL, CBL, RBL training contribute </a:t>
            </a:r>
            <a:r>
              <a:rPr lang="en-US" dirty="0"/>
              <a:t>to a longer retention of the material studied and the development of clinical thinking</a:t>
            </a:r>
            <a:r>
              <a:rPr lang="en-US" dirty="0" smtClean="0"/>
              <a:t>.</a:t>
            </a:r>
            <a:endParaRPr lang="ky-KG" dirty="0" smtClean="0"/>
          </a:p>
          <a:p>
            <a:pPr algn="just">
              <a:buFont typeface="Arial" pitchFamily="34" charset="0"/>
              <a:buChar char="•"/>
            </a:pPr>
            <a:r>
              <a:rPr lang="en-US" dirty="0" smtClean="0"/>
              <a:t>With </a:t>
            </a:r>
            <a:r>
              <a:rPr lang="en-US" dirty="0"/>
              <a:t>these methods of completing application tasks, students develop the ability to use course concepts to understand and solve problems</a:t>
            </a:r>
            <a:r>
              <a:rPr lang="en-US" dirty="0" smtClean="0"/>
              <a:t>.</a:t>
            </a:r>
            <a:endParaRPr lang="ky-KG" dirty="0" smtClean="0"/>
          </a:p>
          <a:p>
            <a:pPr algn="just">
              <a:buFont typeface="Arial" pitchFamily="34" charset="0"/>
              <a:buChar char="•"/>
            </a:pPr>
            <a:r>
              <a:rPr lang="en-US" dirty="0" smtClean="0"/>
              <a:t>Interpersonal </a:t>
            </a:r>
            <a:r>
              <a:rPr lang="en-US" dirty="0"/>
              <a:t>and team interaction skills are developed, which contributes to learning with understanding</a:t>
            </a:r>
            <a:r>
              <a:rPr lang="en-US" dirty="0" smtClean="0"/>
              <a:t>.</a:t>
            </a:r>
            <a:endParaRPr lang="ky-KG" dirty="0" smtClean="0"/>
          </a:p>
          <a:p>
            <a:pPr algn="just">
              <a:buFont typeface="Arial" pitchFamily="34" charset="0"/>
              <a:buChar char="•"/>
            </a:pPr>
            <a:r>
              <a:rPr lang="en-US" dirty="0" smtClean="0"/>
              <a:t>This </a:t>
            </a:r>
            <a:r>
              <a:rPr lang="en-US" dirty="0"/>
              <a:t>combination will allow you to rationally organize the educational process.</a:t>
            </a:r>
            <a:endParaRPr lang="ru-RU" dirty="0"/>
          </a:p>
        </p:txBody>
      </p:sp>
    </p:spTree>
    <p:extLst>
      <p:ext uri="{BB962C8B-B14F-4D97-AF65-F5344CB8AC3E}">
        <p14:creationId xmlns:p14="http://schemas.microsoft.com/office/powerpoint/2010/main" val="255066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8800" dirty="0" smtClean="0"/>
              <a:t>Thank you!</a:t>
            </a:r>
            <a:endParaRPr lang="ru-RU" sz="8800" dirty="0"/>
          </a:p>
        </p:txBody>
      </p:sp>
      <p:sp>
        <p:nvSpPr>
          <p:cNvPr id="3" name="Объект 2"/>
          <p:cNvSpPr>
            <a:spLocks noGrp="1"/>
          </p:cNvSpPr>
          <p:nvPr>
            <p:ph idx="1"/>
          </p:nvPr>
        </p:nvSpPr>
        <p:spPr>
          <a:xfrm>
            <a:off x="4883727" y="5472545"/>
            <a:ext cx="2653663" cy="775854"/>
          </a:xfrm>
        </p:spPr>
        <p:txBody>
          <a:bodyPr/>
          <a:lstStyle/>
          <a:p>
            <a:endParaRPr lang="ru-RU" dirty="0"/>
          </a:p>
        </p:txBody>
      </p:sp>
    </p:spTree>
    <p:extLst>
      <p:ext uri="{BB962C8B-B14F-4D97-AF65-F5344CB8AC3E}">
        <p14:creationId xmlns:p14="http://schemas.microsoft.com/office/powerpoint/2010/main" val="2655225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TotalTime>
  <Words>200</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Углы</vt:lpstr>
      <vt:lpstr>   Decade. IMF. Pathology, basic and clinical pharmacology  tbl, Cbl, pbl, rbl</vt:lpstr>
      <vt:lpstr>Actuality of interactive methods</vt:lpstr>
      <vt:lpstr>Презентация PowerPoint</vt:lpstr>
      <vt:lpstr>Презентация PowerPoint</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Decade. IMF. Pathology, basic and clinical pharmacology  tbl, Cbl, pbl, rbl</dc:title>
  <dc:creator>2021</dc:creator>
  <cp:lastModifiedBy>2021</cp:lastModifiedBy>
  <cp:revision>3</cp:revision>
  <dcterms:created xsi:type="dcterms:W3CDTF">2021-05-14T04:25:31Z</dcterms:created>
  <dcterms:modified xsi:type="dcterms:W3CDTF">2021-05-14T04:37:11Z</dcterms:modified>
</cp:coreProperties>
</file>