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60C6-6154-4232-AE22-31023DFD457F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F3CE-8E24-4895-8000-76B22F25333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60C6-6154-4232-AE22-31023DFD457F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F3CE-8E24-4895-8000-76B22F2533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60C6-6154-4232-AE22-31023DFD457F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F3CE-8E24-4895-8000-76B22F2533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60C6-6154-4232-AE22-31023DFD457F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F3CE-8E24-4895-8000-76B22F25333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60C6-6154-4232-AE22-31023DFD457F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F3CE-8E24-4895-8000-76B22F2533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60C6-6154-4232-AE22-31023DFD457F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F3CE-8E24-4895-8000-76B22F25333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60C6-6154-4232-AE22-31023DFD457F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F3CE-8E24-4895-8000-76B22F25333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60C6-6154-4232-AE22-31023DFD457F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F3CE-8E24-4895-8000-76B22F2533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60C6-6154-4232-AE22-31023DFD457F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F3CE-8E24-4895-8000-76B22F2533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60C6-6154-4232-AE22-31023DFD457F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F3CE-8E24-4895-8000-76B22F2533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60C6-6154-4232-AE22-31023DFD457F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F3CE-8E24-4895-8000-76B22F25333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D8560C6-6154-4232-AE22-31023DFD457F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46DF3CE-8E24-4895-8000-76B22F25333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du.google.com/products/workspace-for-education/education-fundamentals/" TargetMode="External"/><Relationship Id="rId2" Type="http://schemas.openxmlformats.org/officeDocument/2006/relationships/hyperlink" Target="https://classroom.google.com/u/0/h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980728"/>
            <a:ext cx="7165348" cy="3888432"/>
          </a:xfrm>
        </p:spPr>
        <p:txBody>
          <a:bodyPr/>
          <a:lstStyle/>
          <a:p>
            <a:r>
              <a:rPr lang="en-US" sz="8800" dirty="0" smtClean="0">
                <a:solidFill>
                  <a:srgbClr val="FF0000"/>
                </a:solidFill>
              </a:rPr>
              <a:t>G</a:t>
            </a:r>
            <a:r>
              <a:rPr lang="en-US" sz="8800" dirty="0" smtClean="0">
                <a:solidFill>
                  <a:schemeClr val="accent3">
                    <a:lumMod val="50000"/>
                  </a:schemeClr>
                </a:solidFill>
              </a:rPr>
              <a:t>O</a:t>
            </a:r>
            <a:r>
              <a:rPr lang="en-US" sz="8800" dirty="0" smtClean="0">
                <a:solidFill>
                  <a:schemeClr val="bg2">
                    <a:lumMod val="50000"/>
                  </a:schemeClr>
                </a:solidFill>
              </a:rPr>
              <a:t>O</a:t>
            </a:r>
            <a:r>
              <a:rPr lang="en-US" sz="8800" dirty="0" smtClean="0">
                <a:solidFill>
                  <a:srgbClr val="FFFF00"/>
                </a:solidFill>
              </a:rPr>
              <a:t>G</a:t>
            </a:r>
            <a:r>
              <a:rPr lang="en-US" sz="8800" dirty="0" smtClean="0">
                <a:solidFill>
                  <a:schemeClr val="accent6">
                    <a:lumMod val="75000"/>
                  </a:schemeClr>
                </a:solidFill>
              </a:rPr>
              <a:t>L</a:t>
            </a:r>
            <a:r>
              <a:rPr lang="en-US" sz="8800" dirty="0" smtClean="0">
                <a:solidFill>
                  <a:srgbClr val="7030A0"/>
                </a:solidFill>
              </a:rPr>
              <a:t>E</a:t>
            </a:r>
            <a:r>
              <a:rPr lang="en-US" sz="8800" dirty="0" smtClean="0">
                <a:solidFill>
                  <a:srgbClr val="FF0000"/>
                </a:solidFill>
              </a:rPr>
              <a:t> C</a:t>
            </a:r>
            <a:r>
              <a:rPr lang="en-US" sz="8800" dirty="0" smtClean="0">
                <a:solidFill>
                  <a:schemeClr val="bg2">
                    <a:lumMod val="50000"/>
                  </a:schemeClr>
                </a:solidFill>
              </a:rPr>
              <a:t>L</a:t>
            </a:r>
            <a:r>
              <a:rPr lang="en-US" sz="8800" dirty="0" smtClean="0">
                <a:solidFill>
                  <a:srgbClr val="FFC000"/>
                </a:solidFill>
              </a:rPr>
              <a:t>A</a:t>
            </a:r>
            <a:r>
              <a:rPr lang="en-US" sz="8800" dirty="0" smtClean="0">
                <a:solidFill>
                  <a:schemeClr val="accent3">
                    <a:lumMod val="75000"/>
                  </a:schemeClr>
                </a:solidFill>
              </a:rPr>
              <a:t>S</a:t>
            </a:r>
            <a:r>
              <a:rPr lang="en-US" sz="8800" dirty="0" smtClean="0">
                <a:solidFill>
                  <a:srgbClr val="00B050"/>
                </a:solidFill>
              </a:rPr>
              <a:t>S</a:t>
            </a:r>
            <a:r>
              <a:rPr lang="en-US" sz="8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R</a:t>
            </a:r>
            <a:r>
              <a:rPr lang="en-US" sz="8800" dirty="0" smtClean="0">
                <a:solidFill>
                  <a:srgbClr val="FF0000"/>
                </a:solidFill>
              </a:rPr>
              <a:t>O</a:t>
            </a:r>
            <a:r>
              <a:rPr lang="en-US" sz="8800" dirty="0" smtClean="0">
                <a:solidFill>
                  <a:srgbClr val="FFFF00"/>
                </a:solidFill>
              </a:rPr>
              <a:t>O</a:t>
            </a:r>
            <a:r>
              <a:rPr lang="en-US" sz="8800" dirty="0" smtClean="0">
                <a:solidFill>
                  <a:srgbClr val="FF0000"/>
                </a:solidFill>
              </a:rPr>
              <a:t>M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829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731838"/>
            <a:ext cx="6912768" cy="5073426"/>
          </a:xfrm>
        </p:spPr>
      </p:pic>
    </p:spTree>
    <p:extLst>
      <p:ext uri="{BB962C8B-B14F-4D97-AF65-F5344CB8AC3E}">
        <p14:creationId xmlns:p14="http://schemas.microsoft.com/office/powerpoint/2010/main" val="3718100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2978" y="1340768"/>
            <a:ext cx="66967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Google</a:t>
            </a:r>
            <a:r>
              <a:rPr lang="ru-RU" sz="2400" dirty="0" smtClean="0"/>
              <a:t> </a:t>
            </a:r>
            <a:r>
              <a:rPr lang="ru-RU" sz="2400" dirty="0" err="1" smtClean="0"/>
              <a:t>Classroom</a:t>
            </a:r>
            <a:r>
              <a:rPr lang="ru-RU" sz="2400" dirty="0" smtClean="0"/>
              <a:t> или «Гугл Класс»  — интернет-сервис для онлайн-обучения. Позволяет создавать курсы, проводить </a:t>
            </a:r>
            <a:r>
              <a:rPr lang="ru-RU" sz="2400" dirty="0" err="1" smtClean="0"/>
              <a:t>вебинары</a:t>
            </a:r>
            <a:r>
              <a:rPr lang="ru-RU" sz="2400" dirty="0" smtClean="0"/>
              <a:t> и тестировать </a:t>
            </a:r>
            <a:r>
              <a:rPr lang="ky-KG" sz="2400" dirty="0" smtClean="0"/>
              <a:t>студентов</a:t>
            </a:r>
            <a:r>
              <a:rPr lang="ru-RU" sz="2400" dirty="0" smtClean="0"/>
              <a:t>. </a:t>
            </a:r>
          </a:p>
          <a:p>
            <a:r>
              <a:rPr lang="ru-RU" sz="2400" dirty="0" smtClean="0"/>
              <a:t>Компания </a:t>
            </a:r>
            <a:r>
              <a:rPr lang="ru-RU" sz="2400" dirty="0" err="1" smtClean="0"/>
              <a:t>Google</a:t>
            </a:r>
            <a:r>
              <a:rPr lang="ru-RU" sz="2400" dirty="0" smtClean="0"/>
              <a:t> собрала в одном сервисе несколько своих инструментов. Среди них, диск для хранения файлов, </a:t>
            </a:r>
            <a:r>
              <a:rPr lang="ru-RU" sz="2400" dirty="0" err="1" smtClean="0"/>
              <a:t>Google</a:t>
            </a:r>
            <a:r>
              <a:rPr lang="ru-RU" sz="2400" dirty="0" smtClean="0"/>
              <a:t> </a:t>
            </a:r>
            <a:r>
              <a:rPr lang="ru-RU" sz="2400" dirty="0" err="1" smtClean="0"/>
              <a:t>Docs</a:t>
            </a:r>
            <a:r>
              <a:rPr lang="ru-RU" sz="2400" dirty="0" smtClean="0"/>
              <a:t> для публикации текстовых лекций, презентации, опросы, сервис для </a:t>
            </a:r>
            <a:r>
              <a:rPr lang="ru-RU" sz="2400" dirty="0" err="1" smtClean="0"/>
              <a:t>видеовстреч</a:t>
            </a:r>
            <a:r>
              <a:rPr lang="ru-RU" sz="2400" dirty="0" smtClean="0"/>
              <a:t> и календарь для планирования обучения.</a:t>
            </a:r>
          </a:p>
          <a:p>
            <a:r>
              <a:rPr lang="ru-RU" sz="2400" dirty="0" err="1" smtClean="0"/>
              <a:t>Google</a:t>
            </a:r>
            <a:r>
              <a:rPr lang="ru-RU" sz="2400" dirty="0" smtClean="0"/>
              <a:t> </a:t>
            </a:r>
            <a:r>
              <a:rPr lang="ru-RU" sz="2400" dirty="0" err="1" smtClean="0"/>
              <a:t>Classroom</a:t>
            </a:r>
            <a:r>
              <a:rPr lang="ru-RU" sz="2400" dirty="0" smtClean="0"/>
              <a:t> подходит школам и вузам. </a:t>
            </a:r>
            <a:br>
              <a:rPr lang="ru-RU" sz="2400" dirty="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93533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1560" y="889844"/>
            <a:ext cx="7200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dirty="0" smtClean="0">
                <a:effectLst/>
              </a:rPr>
              <a:t>Компания </a:t>
            </a:r>
            <a:r>
              <a:rPr lang="ru-RU" b="0" dirty="0" err="1" smtClean="0">
                <a:effectLst/>
              </a:rPr>
              <a:t>Google</a:t>
            </a:r>
            <a:r>
              <a:rPr lang="ru-RU" b="0" dirty="0" smtClean="0">
                <a:effectLst/>
              </a:rPr>
              <a:t> разработала сервис для школ, техникумов, вузов и некоммерческих организаций. Здесь есть необходимый минимум для запуска онлайн-обучения: от редактора курсов до удобного календаря для планирования занятий. </a:t>
            </a:r>
            <a:br>
              <a:rPr lang="ru-RU" b="0" dirty="0" smtClean="0">
                <a:effectLst/>
              </a:rPr>
            </a:br>
            <a:r>
              <a:rPr lang="ru-RU" dirty="0" smtClean="0">
                <a:effectLst/>
              </a:rPr>
              <a:t>Сервис доступен бесплатно</a:t>
            </a:r>
            <a:br>
              <a:rPr lang="ru-RU" dirty="0" smtClean="0">
                <a:effectLst/>
              </a:rPr>
            </a:br>
            <a:r>
              <a:rPr lang="ru-RU" b="0" dirty="0" smtClean="0">
                <a:effectLst/>
              </a:rPr>
              <a:t>Чтобы открыть свой виртуальный класс, достаточно </a:t>
            </a:r>
            <a:r>
              <a:rPr lang="ru-RU" b="0" dirty="0" smtClean="0">
                <a:effectLst/>
                <a:hlinkClick r:id="rId2"/>
              </a:rPr>
              <a:t>создать аккаунт в </a:t>
            </a:r>
            <a:r>
              <a:rPr lang="ru-RU" b="0" dirty="0" err="1" smtClean="0">
                <a:effectLst/>
                <a:hlinkClick r:id="rId2"/>
              </a:rPr>
              <a:t>Google</a:t>
            </a:r>
            <a:r>
              <a:rPr lang="ru-RU" b="0" dirty="0" smtClean="0">
                <a:effectLst/>
              </a:rPr>
              <a:t>. Сразу после этого можно добавить учеников, создать </a:t>
            </a:r>
            <a:r>
              <a:rPr lang="ru-RU" b="0" dirty="0" err="1" smtClean="0">
                <a:effectLst/>
              </a:rPr>
              <a:t>курc</a:t>
            </a:r>
            <a:r>
              <a:rPr lang="ru-RU" b="0" dirty="0" smtClean="0">
                <a:effectLst/>
              </a:rPr>
              <a:t> или тест, а также провести </a:t>
            </a:r>
            <a:r>
              <a:rPr lang="ru-RU" b="0" dirty="0" err="1" smtClean="0">
                <a:effectLst/>
              </a:rPr>
              <a:t>вебинар</a:t>
            </a:r>
            <a:r>
              <a:rPr lang="ru-RU" b="0" dirty="0" smtClean="0">
                <a:effectLst/>
              </a:rPr>
              <a:t>. </a:t>
            </a:r>
            <a:br>
              <a:rPr lang="ru-RU" b="0" dirty="0" smtClean="0">
                <a:effectLst/>
              </a:rPr>
            </a:br>
            <a:r>
              <a:rPr lang="ru-RU" b="0" dirty="0" err="1" smtClean="0">
                <a:effectLst/>
              </a:rPr>
              <a:t>Google</a:t>
            </a:r>
            <a:r>
              <a:rPr lang="ru-RU" b="0" dirty="0" smtClean="0">
                <a:effectLst/>
              </a:rPr>
              <a:t> </a:t>
            </a:r>
            <a:r>
              <a:rPr lang="ru-RU" b="0" dirty="0" err="1" smtClean="0">
                <a:effectLst/>
              </a:rPr>
              <a:t>Classroom</a:t>
            </a:r>
            <a:r>
              <a:rPr lang="ru-RU" b="0" dirty="0" smtClean="0">
                <a:effectLst/>
              </a:rPr>
              <a:t> доступен бесплатно. Если у вас более масштабные планы, придется завести аккаунт </a:t>
            </a:r>
            <a:r>
              <a:rPr lang="ru-RU" b="0" dirty="0" smtClean="0">
                <a:effectLst/>
                <a:hlinkClick r:id="rId3"/>
              </a:rPr>
              <a:t>G </a:t>
            </a:r>
            <a:r>
              <a:rPr lang="ru-RU" b="0" dirty="0" err="1" smtClean="0">
                <a:effectLst/>
                <a:hlinkClick r:id="rId3"/>
              </a:rPr>
              <a:t>Suite</a:t>
            </a:r>
            <a:r>
              <a:rPr lang="ru-RU" b="0" dirty="0" smtClean="0">
                <a:effectLst/>
                <a:hlinkClick r:id="rId3"/>
              </a:rPr>
              <a:t> </a:t>
            </a:r>
            <a:r>
              <a:rPr lang="ru-RU" b="0" dirty="0" err="1" smtClean="0">
                <a:effectLst/>
                <a:hlinkClick r:id="rId3"/>
              </a:rPr>
              <a:t>for</a:t>
            </a:r>
            <a:r>
              <a:rPr lang="ru-RU" b="0" dirty="0" smtClean="0">
                <a:effectLst/>
                <a:hlinkClick r:id="rId3"/>
              </a:rPr>
              <a:t> </a:t>
            </a:r>
            <a:r>
              <a:rPr lang="ru-RU" b="0" dirty="0" err="1" smtClean="0">
                <a:effectLst/>
                <a:hlinkClick r:id="rId3"/>
              </a:rPr>
              <a:t>Education</a:t>
            </a:r>
            <a:r>
              <a:rPr lang="ru-RU" b="0" dirty="0" smtClean="0">
                <a:effectLst/>
              </a:rPr>
              <a:t>. Он платный. Тарифы начинаются от $3 за студента в год</a:t>
            </a:r>
            <a:r>
              <a:rPr lang="ru-RU" sz="1400" b="0" dirty="0" smtClean="0">
                <a:effectLst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5259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834789"/>
              </p:ext>
            </p:extLst>
          </p:nvPr>
        </p:nvGraphicFramePr>
        <p:xfrm>
          <a:off x="1187624" y="731838"/>
          <a:ext cx="6796136" cy="5326803"/>
        </p:xfrm>
        <a:graphic>
          <a:graphicData uri="http://schemas.openxmlformats.org/drawingml/2006/table">
            <a:tbl>
              <a:tblPr/>
              <a:tblGrid>
                <a:gridCol w="1665917"/>
                <a:gridCol w="1710073"/>
                <a:gridCol w="1783340"/>
                <a:gridCol w="1636806"/>
              </a:tblGrid>
              <a:tr h="398651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40464A"/>
                          </a:solidFill>
                          <a:effectLst/>
                        </a:rPr>
                        <a:t>Преподаватели</a:t>
                      </a:r>
                      <a:endParaRPr lang="ru-RU" sz="1400" dirty="0">
                        <a:effectLst/>
                      </a:endParaRPr>
                    </a:p>
                  </a:txBody>
                  <a:tcPr marL="60243" marR="62753" marT="37652" marB="37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y-KG" sz="1400" b="1" dirty="0" smtClean="0">
                          <a:solidFill>
                            <a:srgbClr val="40464A"/>
                          </a:solidFill>
                          <a:effectLst/>
                        </a:rPr>
                        <a:t>Студенты</a:t>
                      </a:r>
                      <a:r>
                        <a:rPr lang="ky-KG" sz="1400" b="1" baseline="0" dirty="0" smtClean="0">
                          <a:solidFill>
                            <a:srgbClr val="40464A"/>
                          </a:solidFill>
                          <a:effectLst/>
                        </a:rPr>
                        <a:t> </a:t>
                      </a:r>
                      <a:endParaRPr lang="ru-RU" sz="1400" dirty="0">
                        <a:effectLst/>
                      </a:endParaRPr>
                    </a:p>
                  </a:txBody>
                  <a:tcPr marL="60243" marR="62753" marT="37652" marB="37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40464A"/>
                          </a:solidFill>
                          <a:effectLst/>
                        </a:rPr>
                        <a:t>Администраторы</a:t>
                      </a:r>
                      <a:endParaRPr lang="ru-RU" sz="1400">
                        <a:effectLst/>
                      </a:endParaRPr>
                    </a:p>
                  </a:txBody>
                  <a:tcPr marL="60243" marR="62753" marT="37652" marB="37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>
                          <a:solidFill>
                            <a:srgbClr val="40464A"/>
                          </a:solidFill>
                          <a:effectLst/>
                        </a:rPr>
                        <a:t>Родители</a:t>
                      </a:r>
                      <a:endParaRPr lang="ru-RU" sz="1400">
                        <a:effectLst/>
                      </a:endParaRPr>
                    </a:p>
                  </a:txBody>
                  <a:tcPr marL="60243" marR="62753" marT="37652" marB="37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A"/>
                    </a:solidFill>
                  </a:tcPr>
                </a:tc>
              </a:tr>
              <a:tr h="987917">
                <a:tc>
                  <a:txBody>
                    <a:bodyPr/>
                    <a:lstStyle/>
                    <a:p>
                      <a:r>
                        <a:rPr lang="ru-RU" sz="1400" b="0" dirty="0">
                          <a:effectLst/>
                        </a:rPr>
                        <a:t>Создают курсы и задания</a:t>
                      </a:r>
                      <a:endParaRPr lang="ru-RU" sz="1400" dirty="0">
                        <a:effectLst/>
                      </a:endParaRPr>
                    </a:p>
                  </a:txBody>
                  <a:tcPr marL="60243" marR="62753" marT="37652" marB="37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effectLst/>
                        </a:rPr>
                        <a:t>Решает задания и получает оценки</a:t>
                      </a:r>
                      <a:endParaRPr lang="ru-RU" sz="1400" dirty="0">
                        <a:effectLst/>
                      </a:endParaRPr>
                    </a:p>
                  </a:txBody>
                  <a:tcPr marL="60243" marR="62753" marT="37652" marB="37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>
                          <a:effectLst/>
                        </a:rPr>
                        <a:t>Могут просматривать курсы и задания</a:t>
                      </a:r>
                      <a:endParaRPr lang="ru-RU" sz="1400">
                        <a:effectLst/>
                      </a:endParaRPr>
                    </a:p>
                  </a:txBody>
                  <a:tcPr marL="60243" marR="62753" marT="37652" marB="37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>
                          <a:effectLst/>
                        </a:rPr>
                        <a:t>Получают рассылки об успеваемости ребенка</a:t>
                      </a:r>
                      <a:endParaRPr lang="ru-RU" sz="1400">
                        <a:effectLst/>
                      </a:endParaRPr>
                    </a:p>
                  </a:txBody>
                  <a:tcPr marL="60243" marR="62753" marT="37652" marB="37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04611">
                <a:tc>
                  <a:txBody>
                    <a:bodyPr/>
                    <a:lstStyle/>
                    <a:p>
                      <a:r>
                        <a:rPr lang="ru-RU" sz="1400" b="0" dirty="0">
                          <a:effectLst/>
                        </a:rPr>
                        <a:t>Проводят </a:t>
                      </a:r>
                      <a:r>
                        <a:rPr lang="ru-RU" sz="1400" b="0" dirty="0" err="1">
                          <a:effectLst/>
                        </a:rPr>
                        <a:t>вебинары</a:t>
                      </a:r>
                      <a:endParaRPr lang="ru-RU" sz="1400" dirty="0">
                        <a:effectLst/>
                      </a:endParaRPr>
                    </a:p>
                  </a:txBody>
                  <a:tcPr marL="60243" marR="62753" marT="37652" marB="37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effectLst/>
                        </a:rPr>
                        <a:t>Может задать вопрос преподавателю</a:t>
                      </a:r>
                      <a:endParaRPr lang="ru-RU" sz="1400" dirty="0">
                        <a:effectLst/>
                      </a:endParaRPr>
                    </a:p>
                  </a:txBody>
                  <a:tcPr marL="60243" marR="62753" marT="37652" marB="37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effectLst/>
                        </a:rPr>
                        <a:t>Добавляют и удаляют </a:t>
                      </a:r>
                      <a:r>
                        <a:rPr lang="ru-RU" sz="1400" b="0" dirty="0" smtClean="0">
                          <a:effectLst/>
                        </a:rPr>
                        <a:t>студентов</a:t>
                      </a:r>
                      <a:endParaRPr lang="ru-RU" sz="1400" dirty="0">
                        <a:effectLst/>
                      </a:endParaRPr>
                    </a:p>
                  </a:txBody>
                  <a:tcPr marL="60243" marR="62753" marT="37652" marB="37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effectLst/>
                        </a:rPr>
                        <a:t>Могут следить за учебными новостями</a:t>
                      </a:r>
                      <a:endParaRPr lang="ru-RU" sz="1400" dirty="0">
                        <a:effectLst/>
                      </a:endParaRPr>
                    </a:p>
                  </a:txBody>
                  <a:tcPr marL="60243" marR="62753" marT="37652" marB="37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A"/>
                    </a:solidFill>
                  </a:tcPr>
                </a:tc>
              </a:tr>
              <a:tr h="2598271">
                <a:tc>
                  <a:txBody>
                    <a:bodyPr/>
                    <a:lstStyle/>
                    <a:p>
                      <a:r>
                        <a:rPr lang="ru-RU" sz="1400" b="0" dirty="0">
                          <a:effectLst/>
                        </a:rPr>
                        <a:t>Тестируют </a:t>
                      </a:r>
                      <a:r>
                        <a:rPr lang="ru-RU" sz="1400" b="0" dirty="0" smtClean="0">
                          <a:effectLst/>
                        </a:rPr>
                        <a:t>учеников</a:t>
                      </a:r>
                      <a:endParaRPr lang="en-US" sz="1400" b="0" dirty="0" smtClean="0">
                        <a:effectLst/>
                      </a:endParaRPr>
                    </a:p>
                    <a:p>
                      <a:endParaRPr lang="ru-RU" sz="1400" b="0" dirty="0" smtClean="0">
                        <a:effectLst/>
                      </a:endParaRPr>
                    </a:p>
                    <a:p>
                      <a:r>
                        <a:rPr lang="ky-KG" sz="1400" b="0" dirty="0" smtClean="0">
                          <a:effectLst/>
                        </a:rPr>
                        <a:t>Выставляют </a:t>
                      </a:r>
                      <a:r>
                        <a:rPr lang="ky-KG" sz="1400" b="0" dirty="0" smtClean="0">
                          <a:effectLst/>
                        </a:rPr>
                        <a:t>оценки</a:t>
                      </a:r>
                      <a:endParaRPr lang="en-US" sz="1400" b="0" dirty="0" smtClean="0">
                        <a:effectLst/>
                      </a:endParaRPr>
                    </a:p>
                    <a:p>
                      <a:endParaRPr lang="ky-KG" sz="1400" b="0" dirty="0" smtClean="0">
                        <a:effectLst/>
                      </a:endParaRPr>
                    </a:p>
                    <a:p>
                      <a:r>
                        <a:rPr lang="ky-KG" sz="1400" b="0" dirty="0" smtClean="0">
                          <a:effectLst/>
                        </a:rPr>
                        <a:t>Публикуют</a:t>
                      </a:r>
                      <a:r>
                        <a:rPr lang="ky-KG" sz="1400" b="0" baseline="0" dirty="0" smtClean="0">
                          <a:effectLst/>
                        </a:rPr>
                        <a:t> новости и обьявления</a:t>
                      </a:r>
                    </a:p>
                    <a:p>
                      <a:endParaRPr lang="ky-KG" sz="1400" b="0" baseline="0" dirty="0" smtClean="0">
                        <a:effectLst/>
                      </a:endParaRPr>
                    </a:p>
                    <a:p>
                      <a:endParaRPr lang="ky-KG" sz="1400" b="0" dirty="0" smtClean="0">
                        <a:effectLst/>
                      </a:endParaRPr>
                    </a:p>
                    <a:p>
                      <a:endParaRPr lang="ru-RU" sz="1400" dirty="0">
                        <a:effectLst/>
                      </a:endParaRPr>
                    </a:p>
                  </a:txBody>
                  <a:tcPr marL="60243" marR="62753" marT="37652" marB="37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effectLst/>
                        </a:rPr>
                        <a:t>Переписываться с одноклассниками</a:t>
                      </a:r>
                      <a:endParaRPr lang="ru-RU" sz="1400" dirty="0">
                        <a:effectLst/>
                      </a:endParaRPr>
                    </a:p>
                  </a:txBody>
                  <a:tcPr marL="60243" marR="62753" marT="37652" marB="37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</a:txBody>
                  <a:tcPr marL="60243" marR="62753" marT="37652" marB="37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</a:txBody>
                  <a:tcPr marL="60243" marR="62753" marT="37652" marB="37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279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1" y="692696"/>
            <a:ext cx="7334200" cy="4822472"/>
          </a:xfrm>
        </p:spPr>
        <p:txBody>
          <a:bodyPr/>
          <a:lstStyle/>
          <a:p>
            <a:pPr algn="l"/>
            <a:r>
              <a:rPr lang="ru-RU" sz="1600" dirty="0">
                <a:effectLst/>
              </a:rPr>
              <a:t>Онлайн-курсы в </a:t>
            </a:r>
            <a:r>
              <a:rPr lang="ru-RU" sz="1600" dirty="0" err="1">
                <a:effectLst/>
              </a:rPr>
              <a:t>Google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Classroom</a:t>
            </a:r>
            <a:r>
              <a:rPr lang="ru-RU" sz="1600" dirty="0">
                <a:effectLst/>
              </a:rPr>
              <a:t> легко создать</a:t>
            </a:r>
            <a:br>
              <a:rPr lang="ru-RU" sz="1600" dirty="0">
                <a:effectLst/>
              </a:rPr>
            </a:br>
            <a:r>
              <a:rPr lang="ru-RU" sz="1600" dirty="0">
                <a:effectLst/>
              </a:rPr>
              <a:t>Курс в </a:t>
            </a:r>
            <a:r>
              <a:rPr lang="ru-RU" sz="1600" dirty="0" err="1">
                <a:effectLst/>
              </a:rPr>
              <a:t>Google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Classroom</a:t>
            </a:r>
            <a:r>
              <a:rPr lang="ru-RU" sz="1600" dirty="0">
                <a:effectLst/>
              </a:rPr>
              <a:t> — это сборник материалов по одной теме</a:t>
            </a:r>
            <a:r>
              <a:rPr lang="ru-RU" sz="1600" b="0" dirty="0">
                <a:effectLst/>
              </a:rPr>
              <a:t>. Вы можете объединить в курс готовые текстовые документы, видео, презентации, которые загрузили в </a:t>
            </a:r>
            <a:r>
              <a:rPr lang="ru-RU" sz="1600" b="0" dirty="0" err="1">
                <a:effectLst/>
              </a:rPr>
              <a:t>Google</a:t>
            </a:r>
            <a:r>
              <a:rPr lang="ru-RU" sz="1600" b="0" dirty="0">
                <a:effectLst/>
              </a:rPr>
              <a:t> Диск, или создать с нуля.</a:t>
            </a:r>
            <a:br>
              <a:rPr lang="ru-RU" sz="1600" b="0" dirty="0">
                <a:effectLst/>
              </a:rPr>
            </a:br>
            <a:r>
              <a:rPr lang="ru-RU" sz="1600" b="0" dirty="0">
                <a:effectLst/>
              </a:rPr>
              <a:t>Чтобы упорядочить материалы, каждый курс можно поделить на темы — это как главы в книге.</a:t>
            </a:r>
            <a:br>
              <a:rPr lang="ru-RU" sz="1600" b="0" dirty="0">
                <a:effectLst/>
              </a:rPr>
            </a:br>
            <a:r>
              <a:rPr lang="ru-RU" sz="1600" dirty="0" smtClean="0">
                <a:effectLst/>
              </a:rPr>
              <a:t>Если </a:t>
            </a:r>
            <a:r>
              <a:rPr lang="ru-RU" sz="1600" dirty="0">
                <a:effectLst/>
              </a:rPr>
              <a:t>готовых материалов нет, можете создать с нуля. </a:t>
            </a:r>
            <a:r>
              <a:rPr lang="ru-RU" sz="1600" b="0" dirty="0">
                <a:effectLst/>
              </a:rPr>
              <a:t>Для этого в сервисе есть встроенные инструменты: текстовый редактор по типу </a:t>
            </a:r>
            <a:r>
              <a:rPr lang="ru-RU" sz="1600" b="0" dirty="0" err="1">
                <a:effectLst/>
              </a:rPr>
              <a:t>Word</a:t>
            </a:r>
            <a:r>
              <a:rPr lang="ru-RU" sz="1600" b="0" dirty="0">
                <a:effectLst/>
              </a:rPr>
              <a:t>, презентации, задания и тесты. </a:t>
            </a:r>
            <a:br>
              <a:rPr lang="ru-RU" sz="1600" b="0" dirty="0">
                <a:effectLst/>
              </a:rPr>
            </a:br>
            <a:r>
              <a:rPr lang="ru-RU" sz="1600" dirty="0">
                <a:effectLst/>
              </a:rPr>
              <a:t>Каждый курс можно красиво оформить </a:t>
            </a:r>
            <a:r>
              <a:rPr lang="ru-RU" sz="1600" b="0" dirty="0">
                <a:effectLst/>
              </a:rPr>
              <a:t>— добавить </a:t>
            </a:r>
            <a:r>
              <a:rPr lang="ru-RU" sz="1600" b="0" dirty="0" err="1">
                <a:effectLst/>
              </a:rPr>
              <a:t>добавить</a:t>
            </a:r>
            <a:r>
              <a:rPr lang="ru-RU" sz="1600" b="0" dirty="0">
                <a:effectLst/>
              </a:rPr>
              <a:t> титульную обложку. На это возможности по дизайну заканчиваются. </a:t>
            </a:r>
            <a:br>
              <a:rPr lang="ru-RU" sz="1600" b="0" dirty="0">
                <a:effectLst/>
              </a:rPr>
            </a:br>
            <a:r>
              <a:rPr lang="ru-RU" sz="1600" dirty="0">
                <a:effectLst/>
              </a:rPr>
              <a:t>Курс делится на теорию и практику. </a:t>
            </a:r>
            <a:r>
              <a:rPr lang="ru-RU" sz="1600" b="0" dirty="0">
                <a:effectLst/>
              </a:rPr>
              <a:t>Теория — это все лекционные материалы, которые вы добавили в программу обучения. </a:t>
            </a:r>
            <a:br>
              <a:rPr lang="ru-RU" sz="1600" b="0" dirty="0">
                <a:effectLst/>
              </a:rPr>
            </a:br>
            <a:r>
              <a:rPr lang="ru-RU" sz="1600" b="0" dirty="0">
                <a:effectLst/>
              </a:rPr>
              <a:t>В качестве практики можно использовать задания и онлайн-тесты, чтобы ученики закрепили изученный материал.</a:t>
            </a:r>
            <a:br>
              <a:rPr lang="ru-RU" sz="1600" b="0" dirty="0">
                <a:effectLst/>
              </a:rPr>
            </a:br>
            <a:r>
              <a:rPr lang="ru-RU" sz="1600" dirty="0">
                <a:effectLst/>
              </a:rPr>
              <a:t>Есть три способа поделиться курсом:</a:t>
            </a:r>
            <a:r>
              <a:rPr lang="ru-RU" sz="1600" b="0" dirty="0">
                <a:effectLst/>
              </a:rPr>
              <a:t> выслать ученику приглашение на почту, отправить ссылку на подключение или сказать код, который он должен ввести при входе в учебный класс.</a:t>
            </a:r>
            <a:br>
              <a:rPr lang="ru-RU" sz="1600" b="0" dirty="0">
                <a:effectLst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1641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8784976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/>
          </a:p>
          <a:p>
            <a:r>
              <a:rPr lang="ru-RU" dirty="0" err="1" smtClean="0"/>
              <a:t>Google</a:t>
            </a:r>
            <a:r>
              <a:rPr lang="ru-RU" dirty="0" smtClean="0"/>
              <a:t> </a:t>
            </a:r>
            <a:r>
              <a:rPr lang="ru-RU" dirty="0" err="1"/>
              <a:t>Classroom</a:t>
            </a:r>
            <a:r>
              <a:rPr lang="ru-RU" dirty="0"/>
              <a:t> позволяет создавать курсы, больше похожие на электронные учебники: с текстовыми лекциями, </a:t>
            </a:r>
            <a:r>
              <a:rPr lang="ru-RU" dirty="0" err="1"/>
              <a:t>видеоуроками</a:t>
            </a:r>
            <a:r>
              <a:rPr lang="ru-RU" dirty="0"/>
              <a:t>, презентациями, тестами и заданиями. </a:t>
            </a:r>
          </a:p>
          <a:p>
            <a:r>
              <a:rPr lang="ru-RU" b="1" dirty="0" smtClean="0"/>
              <a:t>Тесты </a:t>
            </a:r>
            <a:r>
              <a:rPr lang="ru-RU" b="1" dirty="0"/>
              <a:t>и задания помогут контролировать успеваемость</a:t>
            </a:r>
          </a:p>
          <a:p>
            <a:r>
              <a:rPr lang="ru-RU" dirty="0"/>
              <a:t>Проверить знания учеников после курса помогут тесты. Их можно поставить в конце каждой учебной программы или запустить отдельно, например, чтобы провести внеплановую контрольную. </a:t>
            </a:r>
          </a:p>
          <a:p>
            <a:r>
              <a:rPr lang="ru-RU" b="1" dirty="0"/>
              <a:t>Для тестирования есть инструмент </a:t>
            </a:r>
            <a:r>
              <a:rPr lang="ru-RU" b="1" dirty="0" err="1"/>
              <a:t>Google</a:t>
            </a:r>
            <a:r>
              <a:rPr lang="ru-RU" b="1" dirty="0"/>
              <a:t> Формы</a:t>
            </a:r>
            <a:r>
              <a:rPr lang="ru-RU" dirty="0"/>
              <a:t>. Это интернет-сервис, в котором вы создаете проверочные вопросы. Разработчики интегрировали его в </a:t>
            </a:r>
            <a:r>
              <a:rPr lang="ru-RU" dirty="0" err="1"/>
              <a:t>Google</a:t>
            </a:r>
            <a:r>
              <a:rPr lang="ru-RU" dirty="0"/>
              <a:t> </a:t>
            </a:r>
            <a:r>
              <a:rPr lang="ru-RU" dirty="0" err="1"/>
              <a:t>Classroom</a:t>
            </a:r>
            <a:r>
              <a:rPr lang="ru-RU" dirty="0"/>
              <a:t>. Для работы ничего устанавливать на компьютер не понадобится — нужен только интернет. </a:t>
            </a:r>
          </a:p>
          <a:p>
            <a:r>
              <a:rPr lang="ru-RU" b="1" dirty="0" smtClean="0"/>
              <a:t>Доступны </a:t>
            </a:r>
            <a:r>
              <a:rPr lang="ru-RU" b="1" dirty="0"/>
              <a:t>8 типов заданий:</a:t>
            </a:r>
            <a:r>
              <a:rPr lang="ru-RU" dirty="0"/>
              <a:t> от выбора одного правильного ответа до вопроса-эссе, в котором ученик пишет свои мысли на заданную тему. </a:t>
            </a:r>
            <a:endParaRPr lang="ru-RU" dirty="0" smtClean="0"/>
          </a:p>
          <a:p>
            <a:r>
              <a:rPr lang="ru-RU" b="1" dirty="0" smtClean="0"/>
              <a:t>Добавлять в </a:t>
            </a:r>
            <a:r>
              <a:rPr lang="ru-RU" b="1" dirty="0"/>
              <a:t>задания картинки</a:t>
            </a:r>
            <a:r>
              <a:rPr lang="ru-RU" dirty="0"/>
              <a:t>, чтобы проиллюстрировать вопрос и сделать его понятнее. </a:t>
            </a:r>
          </a:p>
          <a:p>
            <a:r>
              <a:rPr lang="ru-RU" b="1" dirty="0" smtClean="0"/>
              <a:t>Создавать </a:t>
            </a:r>
            <a:r>
              <a:rPr lang="ru-RU" b="1" dirty="0" err="1"/>
              <a:t>видеовопросы</a:t>
            </a:r>
            <a:r>
              <a:rPr lang="ru-RU" dirty="0"/>
              <a:t> — для этого достаточно поставить в задание ссылку на ролик с </a:t>
            </a:r>
            <a:r>
              <a:rPr lang="ru-RU" dirty="0" err="1"/>
              <a:t>YouTube</a:t>
            </a:r>
            <a:r>
              <a:rPr lang="ru-RU" dirty="0"/>
              <a:t>.</a:t>
            </a:r>
          </a:p>
          <a:p>
            <a:r>
              <a:rPr lang="ru-RU" b="1" dirty="0" smtClean="0"/>
              <a:t>Работать над </a:t>
            </a:r>
            <a:r>
              <a:rPr lang="ru-RU" b="1" dirty="0"/>
              <a:t>тестом с коллегами</a:t>
            </a:r>
            <a:r>
              <a:rPr lang="ru-RU" dirty="0"/>
              <a:t>, чтобы собрать все задания быстрее. Для этого в </a:t>
            </a:r>
            <a:r>
              <a:rPr lang="ru-RU" dirty="0" err="1"/>
              <a:t>Google</a:t>
            </a:r>
            <a:r>
              <a:rPr lang="ru-RU" dirty="0"/>
              <a:t> Формах есть режим совместной работы. Пока вы собираете один вопрос, напарник работает над другим. </a:t>
            </a:r>
          </a:p>
          <a:p>
            <a:r>
              <a:rPr lang="ru-RU" b="1" dirty="0" smtClean="0"/>
              <a:t>Менять </a:t>
            </a:r>
            <a:r>
              <a:rPr lang="ru-RU" b="1" dirty="0"/>
              <a:t>оформление</a:t>
            </a:r>
            <a:r>
              <a:rPr lang="ru-RU" dirty="0"/>
              <a:t>, чтобы сделать тест привлекательнее. </a:t>
            </a:r>
            <a:r>
              <a:rPr lang="ru-RU" dirty="0" smtClean="0"/>
              <a:t>Можно </a:t>
            </a:r>
            <a:r>
              <a:rPr lang="ru-RU" dirty="0"/>
              <a:t>добавить в тест титульную обложку, поменять цвет кнопок и шрифт.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  <a:p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673420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6632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Задавать </a:t>
            </a:r>
            <a:r>
              <a:rPr lang="ru-RU" b="1" dirty="0"/>
              <a:t>критерии оценки для теста</a:t>
            </a:r>
            <a:r>
              <a:rPr lang="ru-RU" dirty="0"/>
              <a:t> — сколько ученику нужно набрать баллов, чтобы сдать тестирование. Сервис автоматически проверит ответы и поставит отметку в журнал. Вы не тратите на это время. </a:t>
            </a:r>
          </a:p>
          <a:p>
            <a:r>
              <a:rPr lang="ru-RU" b="1" dirty="0" smtClean="0"/>
              <a:t>Выставлять </a:t>
            </a:r>
            <a:r>
              <a:rPr lang="ru-RU" b="1" dirty="0"/>
              <a:t>сроки тестирования</a:t>
            </a:r>
            <a:r>
              <a:rPr lang="ru-RU" dirty="0"/>
              <a:t> — вы можете указать с начало и окончание тестирования. Когда указанный срок пройдет, тест будет недоступен. Опоздавшие автоматически получат неуд. </a:t>
            </a:r>
          </a:p>
          <a:p>
            <a:r>
              <a:rPr lang="ru-RU" b="1" dirty="0"/>
              <a:t>При ошибке тест покажет правильный ответ. </a:t>
            </a:r>
            <a:r>
              <a:rPr lang="ru-RU" dirty="0"/>
              <a:t>Это поможет ученику разобраться в вопросе и закрепить материал. Опцию можно отключить при необходимости.  </a:t>
            </a:r>
          </a:p>
          <a:p>
            <a:r>
              <a:rPr lang="ru-RU" b="1" dirty="0"/>
              <a:t>Для практики </a:t>
            </a:r>
            <a:r>
              <a:rPr lang="ru-RU" b="1" dirty="0" smtClean="0"/>
              <a:t>можно использовать </a:t>
            </a:r>
            <a:r>
              <a:rPr lang="ru-RU" b="1" dirty="0"/>
              <a:t>задания. </a:t>
            </a:r>
            <a:r>
              <a:rPr lang="ru-RU" dirty="0"/>
              <a:t>Задание — это вопрос с открытым ответом. Ученик должен написать свои мысли на заданную тему или прикрепить </a:t>
            </a:r>
            <a:r>
              <a:rPr lang="ru-RU" dirty="0" smtClean="0"/>
              <a:t>материал. </a:t>
            </a:r>
            <a:r>
              <a:rPr lang="ru-RU" dirty="0"/>
              <a:t>Проверять задание придется в ручную. </a:t>
            </a:r>
          </a:p>
          <a:p>
            <a:r>
              <a:rPr lang="ru-RU" dirty="0"/>
              <a:t>Чтобы ученику было проще подготовиться, к каждому заданию можно добавить файл: документ, видео или презентацию. </a:t>
            </a:r>
          </a:p>
          <a:p>
            <a:r>
              <a:rPr lang="ru-RU" b="1" dirty="0" err="1"/>
              <a:t>Вебинаров</a:t>
            </a:r>
            <a:r>
              <a:rPr lang="ru-RU" b="1" dirty="0"/>
              <a:t> нет, зато есть </a:t>
            </a:r>
            <a:r>
              <a:rPr lang="ru-RU" b="1" dirty="0" err="1"/>
              <a:t>видеовстречи</a:t>
            </a:r>
            <a:endParaRPr lang="ru-RU" b="1" dirty="0"/>
          </a:p>
          <a:p>
            <a:r>
              <a:rPr lang="ru-RU" dirty="0"/>
              <a:t>К </a:t>
            </a:r>
            <a:r>
              <a:rPr lang="ru-RU" dirty="0" err="1"/>
              <a:t>Google</a:t>
            </a:r>
            <a:r>
              <a:rPr lang="ru-RU" dirty="0"/>
              <a:t> </a:t>
            </a:r>
            <a:r>
              <a:rPr lang="ru-RU" dirty="0" err="1"/>
              <a:t>Classroom</a:t>
            </a:r>
            <a:r>
              <a:rPr lang="ru-RU" dirty="0"/>
              <a:t> подключен сервис для </a:t>
            </a:r>
            <a:r>
              <a:rPr lang="ru-RU" dirty="0" err="1"/>
              <a:t>видеовстреч</a:t>
            </a:r>
            <a:r>
              <a:rPr lang="ru-RU" dirty="0"/>
              <a:t> </a:t>
            </a:r>
            <a:r>
              <a:rPr lang="ru-RU" dirty="0" err="1"/>
              <a:t>Google</a:t>
            </a:r>
            <a:r>
              <a:rPr lang="ru-RU" dirty="0"/>
              <a:t> </a:t>
            </a:r>
            <a:r>
              <a:rPr lang="ru-RU" dirty="0" err="1"/>
              <a:t>Meet</a:t>
            </a:r>
            <a:r>
              <a:rPr lang="ru-RU" dirty="0"/>
              <a:t>. С его помощью вы </a:t>
            </a:r>
            <a:r>
              <a:rPr lang="ru-RU" dirty="0" smtClean="0"/>
              <a:t>можно </a:t>
            </a:r>
            <a:r>
              <a:rPr lang="ru-RU" dirty="0"/>
              <a:t>проводить живые уроки дискуссии. Максимальное число участников на встрече — 100 человек в бесплатном аккаунте. Продолжительность урока — до 60 минут. </a:t>
            </a:r>
          </a:p>
        </p:txBody>
      </p:sp>
    </p:spTree>
    <p:extLst>
      <p:ext uri="{BB962C8B-B14F-4D97-AF65-F5344CB8AC3E}">
        <p14:creationId xmlns:p14="http://schemas.microsoft.com/office/powerpoint/2010/main" val="53607727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55</TotalTime>
  <Words>125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GOOGLE CLASSROOM</vt:lpstr>
      <vt:lpstr>Презентация PowerPoint</vt:lpstr>
      <vt:lpstr>Презентация PowerPoint</vt:lpstr>
      <vt:lpstr>Презентация PowerPoint</vt:lpstr>
      <vt:lpstr>Презентация PowerPoint</vt:lpstr>
      <vt:lpstr>Онлайн-курсы в Google Classroom легко создать Курс в Google Classroom — это сборник материалов по одной теме. Вы можете объединить в курс готовые текстовые документы, видео, презентации, которые загрузили в Google Диск, или создать с нуля. Чтобы упорядочить материалы, каждый курс можно поделить на темы — это как главы в книге. Если готовых материалов нет, можете создать с нуля. Для этого в сервисе есть встроенные инструменты: текстовый редактор по типу Word, презентации, задания и тесты.  Каждый курс можно красиво оформить — добавить добавить титульную обложку. На это возможности по дизайну заканчиваются.  Курс делится на теорию и практику. Теория — это все лекционные материалы, которые вы добавили в программу обучения.  В качестве практики можно использовать задания и онлайн-тесты, чтобы ученики закрепили изученный материал. Есть три способа поделиться курсом: выслать ученику приглашение на почту, отправить ссылку на подключение или сказать код, который он должен ввести при входе в учебный класс.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CLASSROOM</dc:title>
  <dc:creator>Notnik_kg</dc:creator>
  <cp:lastModifiedBy>Notnik_kg</cp:lastModifiedBy>
  <cp:revision>6</cp:revision>
  <dcterms:created xsi:type="dcterms:W3CDTF">2021-05-29T06:47:25Z</dcterms:created>
  <dcterms:modified xsi:type="dcterms:W3CDTF">2021-05-29T07:43:02Z</dcterms:modified>
</cp:coreProperties>
</file>