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0284BA0-F01B-4B21-B7BB-DD6F869F4FE9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4C823E9-0615-4DBC-8ECA-C58EFCC749BB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4BA0-F01B-4B21-B7BB-DD6F869F4FE9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23E9-0615-4DBC-8ECA-C58EFCC74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4BA0-F01B-4B21-B7BB-DD6F869F4FE9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23E9-0615-4DBC-8ECA-C58EFCC74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4BA0-F01B-4B21-B7BB-DD6F869F4FE9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23E9-0615-4DBC-8ECA-C58EFCC74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4BA0-F01B-4B21-B7BB-DD6F869F4FE9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23E9-0615-4DBC-8ECA-C58EFCC74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4BA0-F01B-4B21-B7BB-DD6F869F4FE9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23E9-0615-4DBC-8ECA-C58EFCC749B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4BA0-F01B-4B21-B7BB-DD6F869F4FE9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23E9-0615-4DBC-8ECA-C58EFCC74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4BA0-F01B-4B21-B7BB-DD6F869F4FE9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23E9-0615-4DBC-8ECA-C58EFCC74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4BA0-F01B-4B21-B7BB-DD6F869F4FE9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23E9-0615-4DBC-8ECA-C58EFCC74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4BA0-F01B-4B21-B7BB-DD6F869F4FE9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23E9-0615-4DBC-8ECA-C58EFCC749BB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4BA0-F01B-4B21-B7BB-DD6F869F4FE9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23E9-0615-4DBC-8ECA-C58EFCC74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0284BA0-F01B-4B21-B7BB-DD6F869F4FE9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4C823E9-0615-4DBC-8ECA-C58EFCC749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36912"/>
            <a:ext cx="7003112" cy="100855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Международный стандарт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en-US" sz="5400" b="1" u="sng" dirty="0" smtClean="0">
                <a:solidFill>
                  <a:schemeClr val="tx1"/>
                </a:solidFill>
              </a:rPr>
              <a:t>ISO 22000:2018</a:t>
            </a:r>
            <a:endParaRPr lang="ru-RU" sz="5400" b="1" u="sng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7" y="3861048"/>
            <a:ext cx="5832648" cy="1820661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Система менеджмента пи</a:t>
            </a:r>
            <a:r>
              <a:rPr lang="ru-RU" b="1" dirty="0">
                <a:solidFill>
                  <a:schemeClr val="tx1"/>
                </a:solidFill>
              </a:rPr>
              <a:t>щевой </a:t>
            </a:r>
            <a:r>
              <a:rPr lang="ru-RU" b="1" dirty="0" smtClean="0">
                <a:solidFill>
                  <a:schemeClr val="tx1"/>
                </a:solidFill>
              </a:rPr>
              <a:t>безопасности.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Требования к организациям, участвующим в цепи создания пищевой продукции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35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477968"/>
          </a:xfrm>
        </p:spPr>
        <p:txBody>
          <a:bodyPr>
            <a:noAutofit/>
          </a:bodyPr>
          <a:lstStyle/>
          <a:p>
            <a:r>
              <a:rPr lang="ru-RU" sz="2000" dirty="0" smtClean="0"/>
              <a:t>Международный стандарт </a:t>
            </a:r>
            <a:r>
              <a:rPr lang="en-US" sz="2000" b="1" u="sng" dirty="0">
                <a:solidFill>
                  <a:schemeClr val="tx1"/>
                </a:solidFill>
              </a:rPr>
              <a:t>ISO </a:t>
            </a:r>
            <a:r>
              <a:rPr lang="en-US" sz="2000" b="1" u="sng" dirty="0" smtClean="0">
                <a:solidFill>
                  <a:schemeClr val="tx1"/>
                </a:solidFill>
              </a:rPr>
              <a:t>22000:2018</a:t>
            </a:r>
            <a:r>
              <a:rPr lang="ru-RU" sz="2000" b="1" u="sng" dirty="0" smtClean="0">
                <a:solidFill>
                  <a:schemeClr val="tx1"/>
                </a:solidFill>
              </a:rPr>
              <a:t> системы менеджмента пищевой безопасности. Требования к организациям, участвующим в цепи создания пищевой продукции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Настоящий стандарт устанавливает требования к системе менеджмента пищевой безопасности</a:t>
            </a:r>
            <a:r>
              <a:rPr lang="ru-RU" dirty="0" smtClean="0"/>
              <a:t>, которые позволяют организации которая прямо или косвенно участвует в цепи создания пищевой продукции. </a:t>
            </a:r>
          </a:p>
          <a:p>
            <a:r>
              <a:rPr lang="ru-RU" dirty="0" smtClean="0"/>
              <a:t>Все требования настоящего стандарта являются основополагающими и предназначены для применения всеми </a:t>
            </a:r>
            <a:r>
              <a:rPr lang="ru-RU" dirty="0"/>
              <a:t>организациями, </a:t>
            </a:r>
            <a:r>
              <a:rPr lang="ru-RU" dirty="0" smtClean="0"/>
              <a:t>участвующие </a:t>
            </a:r>
            <a:r>
              <a:rPr lang="ru-RU" dirty="0"/>
              <a:t>в цепи создания пищевой </a:t>
            </a:r>
            <a:r>
              <a:rPr lang="ru-RU" dirty="0" smtClean="0"/>
              <a:t>продукции, независимо от их масштаба и специфики. </a:t>
            </a:r>
          </a:p>
          <a:p>
            <a:r>
              <a:rPr lang="ru-RU" dirty="0" smtClean="0"/>
              <a:t>Настоящий документ дает возможности любой небольшой и\или развивающейся организации (например, небольшое фермерское хозяйство, небольшая организация, предоставляющая услуги по упаковке и распределению, небольшая организация, занимающейся мелкорозничной торговлей или оказывающей услуги в пищевой сфере) внедрить внешне разработанные элементы в свою СМПБ. </a:t>
            </a:r>
            <a:endParaRPr lang="ru-RU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298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027664"/>
            <a:ext cx="7024626" cy="7451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КОНТЕНТ ОРГАНИЗАЦИИ\ Лидерство 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/>
          <a:lstStyle/>
          <a:p>
            <a:r>
              <a:rPr lang="ru-RU" dirty="0" smtClean="0"/>
              <a:t>Понимание организации и ее контента </a:t>
            </a:r>
          </a:p>
          <a:p>
            <a:r>
              <a:rPr lang="ru-RU" dirty="0" smtClean="0"/>
              <a:t>Понимание потребностей и ожиданий заинтересованных сторон </a:t>
            </a:r>
          </a:p>
          <a:p>
            <a:r>
              <a:rPr lang="ru-RU" dirty="0" smtClean="0"/>
              <a:t>Определение области применения системы менеджмента пищевой безопасности </a:t>
            </a:r>
          </a:p>
          <a:p>
            <a:r>
              <a:rPr lang="ru-RU" dirty="0" smtClean="0"/>
              <a:t>Система менеджмента пищевой безопасности </a:t>
            </a:r>
          </a:p>
          <a:p>
            <a:r>
              <a:rPr lang="ru-RU" dirty="0" smtClean="0"/>
              <a:t>Лидерство и приверженность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38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7024744" cy="5418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Политика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Определение политики пищевой безопасности </a:t>
            </a:r>
          </a:p>
          <a:p>
            <a:r>
              <a:rPr lang="ru-RU" dirty="0" smtClean="0"/>
              <a:t>Доведение информации о политике пищевой безопасности</a:t>
            </a:r>
          </a:p>
          <a:p>
            <a:r>
              <a:rPr lang="ru-RU" dirty="0" smtClean="0"/>
              <a:t>Организационные роли, ответственность и полномочия </a:t>
            </a:r>
          </a:p>
          <a:p>
            <a:r>
              <a:rPr lang="ru-RU" dirty="0" smtClean="0"/>
              <a:t>Руководитель группы должен нести ответственность за проект и за пищевую безопасность </a:t>
            </a:r>
          </a:p>
          <a:p>
            <a:r>
              <a:rPr lang="ru-RU" dirty="0" smtClean="0"/>
              <a:t>Весь персонал несет ответственность за уведомление определенного лица о проблема, имеющих отношение у СМПБ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84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Планирование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/>
          <a:lstStyle/>
          <a:p>
            <a:r>
              <a:rPr lang="ru-RU" dirty="0" smtClean="0"/>
              <a:t>Действия по реагированию на риски и возможности </a:t>
            </a:r>
          </a:p>
          <a:p>
            <a:r>
              <a:rPr lang="ru-RU" dirty="0" smtClean="0"/>
              <a:t>Цели СМПБ и планирование их достижения </a:t>
            </a:r>
          </a:p>
          <a:p>
            <a:r>
              <a:rPr lang="ru-RU" dirty="0" smtClean="0"/>
              <a:t>Планирование изменений </a:t>
            </a:r>
          </a:p>
        </p:txBody>
      </p:sp>
    </p:spTree>
    <p:extLst>
      <p:ext uri="{BB962C8B-B14F-4D97-AF65-F5344CB8AC3E}">
        <p14:creationId xmlns:p14="http://schemas.microsoft.com/office/powerpoint/2010/main" val="3892324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Поддержка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Ресурсы\</a:t>
            </a:r>
            <a:r>
              <a:rPr lang="ru-RU" dirty="0"/>
              <a:t>Человеческие </a:t>
            </a:r>
            <a:r>
              <a:rPr lang="ru-RU" dirty="0" smtClean="0"/>
              <a:t>ресурсы</a:t>
            </a:r>
          </a:p>
          <a:p>
            <a:r>
              <a:rPr lang="ru-RU" dirty="0" smtClean="0"/>
              <a:t>Инфраструктура \</a:t>
            </a:r>
            <a:r>
              <a:rPr lang="ru-RU" dirty="0"/>
              <a:t>Производственная среда </a:t>
            </a:r>
            <a:endParaRPr lang="ru-RU" dirty="0" smtClean="0"/>
          </a:p>
          <a:p>
            <a:r>
              <a:rPr lang="ru-RU" dirty="0" smtClean="0"/>
              <a:t>Внешне разработанные элементы системы менеджмента пищевой безопасности </a:t>
            </a:r>
          </a:p>
          <a:p>
            <a:r>
              <a:rPr lang="ru-RU" dirty="0" smtClean="0"/>
              <a:t>Управление внешне поставляемыми процессами, продукцией или услугами </a:t>
            </a:r>
          </a:p>
          <a:p>
            <a:r>
              <a:rPr lang="ru-RU" dirty="0" smtClean="0"/>
              <a:t>Компетентность</a:t>
            </a:r>
          </a:p>
          <a:p>
            <a:r>
              <a:rPr lang="ru-RU" dirty="0" smtClean="0"/>
              <a:t>Осведомленность </a:t>
            </a:r>
          </a:p>
          <a:p>
            <a:r>
              <a:rPr lang="ru-RU" dirty="0" smtClean="0"/>
              <a:t>Коммуникации </a:t>
            </a:r>
          </a:p>
          <a:p>
            <a:r>
              <a:rPr lang="ru-RU" dirty="0" smtClean="0"/>
              <a:t>Документированная информация </a:t>
            </a:r>
          </a:p>
          <a:p>
            <a:pPr marL="68580" indent="0"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357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Деятельность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Планирование и управление деятельностью </a:t>
            </a:r>
          </a:p>
          <a:p>
            <a:r>
              <a:rPr lang="ru-RU" dirty="0" smtClean="0"/>
              <a:t>Программы предварительных условий </a:t>
            </a:r>
          </a:p>
          <a:p>
            <a:r>
              <a:rPr lang="ru-RU" dirty="0" smtClean="0"/>
              <a:t>Система </a:t>
            </a:r>
            <a:r>
              <a:rPr lang="ru-RU" dirty="0" err="1" smtClean="0"/>
              <a:t>прослеживаемости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Готовность к чрезвычайным ситуациям и реагирование на них </a:t>
            </a:r>
          </a:p>
          <a:p>
            <a:r>
              <a:rPr lang="ru-RU" dirty="0" smtClean="0"/>
              <a:t>Управление опасностями </a:t>
            </a:r>
          </a:p>
          <a:p>
            <a:r>
              <a:rPr lang="ru-RU" dirty="0" smtClean="0"/>
              <a:t>Управление мониторингом и измерениями </a:t>
            </a:r>
          </a:p>
          <a:p>
            <a:r>
              <a:rPr lang="ru-RU" dirty="0" smtClean="0"/>
              <a:t>Верификация, связанная с ППР и планом управления опасности </a:t>
            </a:r>
          </a:p>
          <a:p>
            <a:r>
              <a:rPr lang="ru-RU" dirty="0" smtClean="0"/>
              <a:t>Коррекции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1844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Оценка показателей деятельности \ Улучшение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/>
          <a:lstStyle/>
          <a:p>
            <a:r>
              <a:rPr lang="ru-RU" dirty="0" smtClean="0"/>
              <a:t>Мониторинг, измерение, анализ и оценка </a:t>
            </a:r>
          </a:p>
          <a:p>
            <a:r>
              <a:rPr lang="ru-RU" dirty="0" smtClean="0"/>
              <a:t>Внутренний аудит </a:t>
            </a:r>
          </a:p>
          <a:p>
            <a:r>
              <a:rPr lang="ru-RU" dirty="0" smtClean="0"/>
              <a:t>Анализ со стороны руководства </a:t>
            </a:r>
          </a:p>
          <a:p>
            <a:r>
              <a:rPr lang="ru-RU" dirty="0" smtClean="0"/>
              <a:t>Несоответствие и корректирующие действия </a:t>
            </a:r>
          </a:p>
          <a:p>
            <a:r>
              <a:rPr lang="ru-RU" dirty="0" smtClean="0"/>
              <a:t>Постоянное улучшение </a:t>
            </a:r>
          </a:p>
          <a:p>
            <a:r>
              <a:rPr lang="ru-RU" dirty="0" smtClean="0"/>
              <a:t>Актуализация системы менеджмента пищевой безопасности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8428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63</TotalTime>
  <Words>312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Международный стандарт  ISO 22000:2018</vt:lpstr>
      <vt:lpstr>Международный стандарт ISO 22000:2018 системы менеджмента пищевой безопасности. Требования к организациям, участвующим в цепи создания пищевой продукции </vt:lpstr>
      <vt:lpstr>КОНТЕНТ ОРГАНИЗАЦИИ\ Лидерство  </vt:lpstr>
      <vt:lpstr>Политика </vt:lpstr>
      <vt:lpstr>Планирование </vt:lpstr>
      <vt:lpstr>   Поддержка</vt:lpstr>
      <vt:lpstr>Деятельность </vt:lpstr>
      <vt:lpstr>Оценка показателей деятельности \ Улучшение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Международный стандарт  ISO 22000:2018</dc:title>
  <dc:creator>Admin</dc:creator>
  <cp:lastModifiedBy>Admin</cp:lastModifiedBy>
  <cp:revision>6</cp:revision>
  <dcterms:created xsi:type="dcterms:W3CDTF">2021-04-13T04:12:06Z</dcterms:created>
  <dcterms:modified xsi:type="dcterms:W3CDTF">2021-05-29T12:18:19Z</dcterms:modified>
</cp:coreProperties>
</file>