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9" r:id="rId3"/>
    <p:sldId id="258" r:id="rId4"/>
    <p:sldId id="273" r:id="rId5"/>
    <p:sldId id="259" r:id="rId6"/>
    <p:sldId id="261" r:id="rId7"/>
    <p:sldId id="275" r:id="rId8"/>
    <p:sldId id="274" r:id="rId9"/>
    <p:sldId id="277" r:id="rId10"/>
    <p:sldId id="276" r:id="rId11"/>
    <p:sldId id="265" r:id="rId12"/>
    <p:sldId id="266" r:id="rId13"/>
    <p:sldId id="271" r:id="rId14"/>
    <p:sldId id="272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30.05.2021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youtu.be/57rpN4sYnZU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571744"/>
            <a:ext cx="9144000" cy="2571768"/>
          </a:xfrm>
        </p:spPr>
        <p:txBody>
          <a:bodyPr>
            <a:normAutofit/>
          </a:bodyPr>
          <a:lstStyle/>
          <a:p>
            <a:pPr algn="ctr"/>
            <a:r>
              <a:rPr lang="ru-RU" sz="24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ИСПОЛЬЗОВАНИЕ ИННОВАЦИОННЫХ МЕТОДОВ В МЕДИЦИНСКОМ ОБРАЗОВАНИИ</a:t>
            </a:r>
            <a:r>
              <a:rPr lang="en-US" sz="24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PBL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CBL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TBL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RBL)</a:t>
            </a:r>
            <a:r>
              <a:rPr lang="ru-RU" sz="2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Преподаватели кафедры ОЗИЗ :  </a:t>
            </a:r>
            <a:r>
              <a:rPr lang="ru-RU" sz="16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Жанадилова</a:t>
            </a:r>
            <a:r>
              <a:rPr lang="ru-RU" sz="16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Г.Ж., </a:t>
            </a:r>
            <a:r>
              <a:rPr lang="ru-RU" sz="16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16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алысбек</a:t>
            </a:r>
            <a:r>
              <a:rPr lang="ru-RU" sz="16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кызы</a:t>
            </a:r>
            <a:r>
              <a:rPr lang="ru-RU" sz="16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С.</a:t>
            </a:r>
            <a:endParaRPr lang="ru-RU" sz="16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500042"/>
            <a:ext cx="7239000" cy="1285884"/>
          </a:xfrm>
        </p:spPr>
        <p:txBody>
          <a:bodyPr>
            <a:normAutofit fontScale="92500" lnSpcReduction="10000"/>
          </a:bodyPr>
          <a:lstStyle/>
          <a:p>
            <a:endParaRPr lang="ru-RU" dirty="0" smtClean="0"/>
          </a:p>
          <a:p>
            <a:pPr algn="ctr">
              <a:buNone/>
            </a:pP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Ошский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государственный университет</a:t>
            </a:r>
          </a:p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международный медицинский факультет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en-US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41046" cy="5398978"/>
          </a:xfrm>
        </p:spPr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Preparation to TBL</a:t>
            </a:r>
          </a:p>
          <a:p>
            <a:r>
              <a:rPr lang="en-US" dirty="0" err="1" smtClean="0"/>
              <a:t>iRA</a:t>
            </a:r>
            <a:r>
              <a:rPr lang="en-US" dirty="0" smtClean="0"/>
              <a:t> </a:t>
            </a:r>
            <a:r>
              <a:rPr lang="en-US" dirty="0" err="1" smtClean="0"/>
              <a:t>mcq</a:t>
            </a:r>
            <a:endParaRPr lang="en-US" dirty="0" smtClean="0"/>
          </a:p>
          <a:p>
            <a:r>
              <a:rPr lang="en-US" dirty="0" smtClean="0"/>
              <a:t>TRA same </a:t>
            </a:r>
            <a:r>
              <a:rPr lang="en-US" dirty="0" err="1" smtClean="0"/>
              <a:t>mcq</a:t>
            </a:r>
            <a:endParaRPr lang="en-US" dirty="0" smtClean="0"/>
          </a:p>
          <a:p>
            <a:r>
              <a:rPr lang="en-US" dirty="0" smtClean="0"/>
              <a:t>Burning Questions </a:t>
            </a:r>
          </a:p>
          <a:p>
            <a:r>
              <a:rPr lang="en-US" dirty="0" smtClean="0"/>
              <a:t>Application Exercises Case studies</a:t>
            </a:r>
          </a:p>
          <a:p>
            <a:r>
              <a:rPr lang="en-US" dirty="0" smtClean="0"/>
              <a:t>Discussion and Conclusion</a:t>
            </a:r>
          </a:p>
          <a:p>
            <a:endParaRPr lang="en-US" dirty="0" smtClean="0"/>
          </a:p>
          <a:p>
            <a:r>
              <a:rPr lang="ru-RU" dirty="0" smtClean="0"/>
              <a:t>При ТВ</a:t>
            </a:r>
            <a:r>
              <a:rPr lang="en-US" dirty="0" smtClean="0"/>
              <a:t>L </a:t>
            </a:r>
            <a:r>
              <a:rPr lang="ru-RU" dirty="0" smtClean="0"/>
              <a:t>выполнений заданий на применение у студентов развивается способность использовать концепции курса для понимания и решения проблем, развиваются навыки межличностных и командных взаимодействий, что способствует обучению с пониманием.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428604"/>
            <a:ext cx="7239000" cy="500066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метод  </a:t>
            </a:r>
            <a:r>
              <a:rPr lang="ru-RU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case-study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(</a:t>
            </a:r>
            <a:r>
              <a:rPr lang="ru-RU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метод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конкретных ситуаций) 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142984"/>
            <a:ext cx="4757742" cy="4786346"/>
          </a:xfrm>
        </p:spPr>
        <p:txBody>
          <a:bodyPr>
            <a:normAutofit fontScale="47500" lnSpcReduction="20000"/>
          </a:bodyPr>
          <a:lstStyle/>
          <a:p>
            <a:r>
              <a:rPr lang="ru-RU" sz="4600" dirty="0" smtClean="0"/>
              <a:t>Метод активного проблемно-ситуационного анализа.</a:t>
            </a:r>
          </a:p>
          <a:p>
            <a:r>
              <a:rPr lang="ru-RU" sz="4600" dirty="0" smtClean="0"/>
              <a:t>Обучение путем решения конкретных задач – ситуаций (решение кейсов) или СBL (</a:t>
            </a:r>
            <a:r>
              <a:rPr lang="ru-RU" sz="4600" dirty="0" err="1" smtClean="0"/>
              <a:t>cased-based</a:t>
            </a:r>
            <a:r>
              <a:rPr lang="ru-RU" sz="4600" dirty="0" smtClean="0"/>
              <a:t> </a:t>
            </a:r>
            <a:r>
              <a:rPr lang="ru-RU" sz="4600" dirty="0" err="1" smtClean="0"/>
              <a:t>learning</a:t>
            </a:r>
            <a:r>
              <a:rPr lang="ru-RU" sz="4600" dirty="0" smtClean="0"/>
              <a:t>). </a:t>
            </a:r>
          </a:p>
          <a:p>
            <a:r>
              <a:rPr lang="ru-RU" sz="4600" dirty="0" smtClean="0"/>
              <a:t>Относится к неигровым имитационным активным методам обучения и рассматривается как инструмент, позволяющий применить теоретические знания к решению практических задач.</a:t>
            </a:r>
          </a:p>
          <a:p>
            <a:endParaRPr lang="ru-RU" dirty="0"/>
          </a:p>
        </p:txBody>
      </p:sp>
      <p:pic>
        <p:nvPicPr>
          <p:cNvPr id="4098" name="Picture 2" descr="C:\Users\User\Desktop\cb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1071546"/>
            <a:ext cx="3392268" cy="47149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183880" cy="857232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ИСПОЛЬЗОВАНИЕ МЕТОДИКИ RBL (RESEARCH BASED LEARNING) В УЧЕБНОМ ПРОЦЕССЕ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428736"/>
            <a:ext cx="8286808" cy="4500594"/>
          </a:xfrm>
        </p:spPr>
        <p:txBody>
          <a:bodyPr>
            <a:noAutofit/>
          </a:bodyPr>
          <a:lstStyle/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Research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based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learning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(RBL) или обучение, ориентированное на исследование.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Научить обучающегося, определять проблемы и вопросы, требующие решения, оценивать и анализировать ресурсы, которыми он располагает, выбирать оптимальные пути решения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Цель - научить выполнять научную работу в команде.</a:t>
            </a:r>
          </a:p>
          <a:p>
            <a:endParaRPr lang="ru-RU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86050" y="500042"/>
            <a:ext cx="4143404" cy="500066"/>
          </a:xfrm>
        </p:spPr>
        <p:txBody>
          <a:bodyPr>
            <a:normAutofit fontScale="90000"/>
          </a:bodyPr>
          <a:lstStyle/>
          <a:p>
            <a:r>
              <a:rPr lang="ky-KG" dirty="0" smtClean="0"/>
              <a:t>Заключение: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428736"/>
            <a:ext cx="5640716" cy="4187952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настоящее время, с переносом акцента на самостоятельную работу обучающегося, прежде всего в условиях внедрения кредитной технологии, необходимо внедрить данные методы в систему обучения  и обновить учебно-методическое обеспечение.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Picture 4" descr="Школа гифки, анимированные GIF изображения школа - скачать гиф картинки на  GIFER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98" y="1714488"/>
            <a:ext cx="2714644" cy="30003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pasibo-za-prosmotr-15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428604"/>
            <a:ext cx="8286807" cy="55007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1142984"/>
            <a:ext cx="6615130" cy="456056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ky-K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Внедрение в учебный процесс новых методов обучения</a:t>
            </a:r>
          </a:p>
          <a:p>
            <a:endParaRPr lang="ru-RU" sz="2800" b="1" dirty="0" smtClean="0"/>
          </a:p>
          <a:p>
            <a:r>
              <a:rPr lang="en-US" sz="2800" b="1" dirty="0" smtClean="0"/>
              <a:t>PBL</a:t>
            </a:r>
            <a:endParaRPr lang="ky-KG" sz="2800" b="1" dirty="0" smtClean="0"/>
          </a:p>
          <a:p>
            <a:endParaRPr lang="en-US" sz="2800" b="1" dirty="0" smtClean="0"/>
          </a:p>
          <a:p>
            <a:r>
              <a:rPr lang="en-US" sz="2800" b="1" dirty="0" smtClean="0"/>
              <a:t>CBL</a:t>
            </a:r>
            <a:endParaRPr lang="ky-KG" sz="2800" b="1" dirty="0" smtClean="0"/>
          </a:p>
          <a:p>
            <a:endParaRPr lang="en-US" sz="2800" b="1" dirty="0" smtClean="0"/>
          </a:p>
          <a:p>
            <a:r>
              <a:rPr lang="en-US" sz="2800" b="1" dirty="0" smtClean="0"/>
              <a:t>TBL</a:t>
            </a:r>
            <a:endParaRPr lang="ky-KG" sz="2800" b="1" dirty="0" smtClean="0"/>
          </a:p>
          <a:p>
            <a:endParaRPr lang="en-US" sz="2800" b="1" dirty="0" smtClean="0"/>
          </a:p>
          <a:p>
            <a:r>
              <a:rPr lang="en-US" sz="2800" b="1" dirty="0" smtClean="0"/>
              <a:t>RBL</a:t>
            </a:r>
          </a:p>
          <a:p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183880" cy="622956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183880" cy="1051560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Методика проблемно-ориентированного обучения (ПОО)</a:t>
            </a:r>
            <a:b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PROBLEM BASED LEARNING (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PBL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714488"/>
            <a:ext cx="8183880" cy="4187952"/>
          </a:xfrm>
        </p:spPr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ru-RU" b="1" dirty="0" smtClean="0"/>
              <a:t>Целью</a:t>
            </a:r>
            <a:r>
              <a:rPr lang="ru-RU" dirty="0" smtClean="0"/>
              <a:t> </a:t>
            </a:r>
            <a:r>
              <a:rPr lang="ru-RU" b="1" dirty="0" smtClean="0"/>
              <a:t>и функцией </a:t>
            </a:r>
            <a:r>
              <a:rPr lang="ru-RU" dirty="0" smtClean="0"/>
              <a:t>проблемно-ориентированного обучения является развитие у студентов практических навыков, использования знаний и повышение уровня освоения учебного материала. </a:t>
            </a:r>
            <a:endParaRPr lang="en-US" dirty="0" smtClean="0"/>
          </a:p>
          <a:p>
            <a:pPr algn="just">
              <a:buNone/>
            </a:pPr>
            <a:r>
              <a:rPr lang="ru-RU" dirty="0" smtClean="0"/>
              <a:t>При проблемно-ориентированном обучении усвоение и применение знаний, умений и навыков, процесс получения и воспроизведение информации достигается самостоятельно каждым студентом.</a:t>
            </a:r>
          </a:p>
          <a:p>
            <a:pPr algn="just"/>
            <a:r>
              <a:rPr lang="ru-RU" dirty="0" smtClean="0"/>
              <a:t>Самым основным при проблемно-ориентированном обучении является проблемная ситуация или кейсы.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13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428605"/>
            <a:ext cx="8258204" cy="5500726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37192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PBL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3543296" cy="5741380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endParaRPr lang="ru-RU" b="1" dirty="0" smtClean="0"/>
          </a:p>
          <a:p>
            <a:r>
              <a:rPr lang="ru-RU" dirty="0" smtClean="0"/>
              <a:t>Основные субъекты-участники - являются студенты. </a:t>
            </a:r>
          </a:p>
          <a:p>
            <a:r>
              <a:rPr lang="ru-RU" dirty="0" err="1" smtClean="0"/>
              <a:t>Преподаватель-тьютор</a:t>
            </a:r>
            <a:r>
              <a:rPr lang="ru-RU" dirty="0" smtClean="0"/>
              <a:t> содействует ходу дискуссии, направляет студентов  при необходимости в нужное русло, помогает студентам самостоятельно выявить проблему.  </a:t>
            </a:r>
          </a:p>
          <a:p>
            <a:pPr>
              <a:buNone/>
            </a:pPr>
            <a:endParaRPr lang="ru-RU" dirty="0" smtClean="0"/>
          </a:p>
          <a:p>
            <a:r>
              <a:rPr lang="ru-RU" b="1" dirty="0" smtClean="0"/>
              <a:t>Преимущества ПОО:</a:t>
            </a:r>
            <a:r>
              <a:rPr lang="ru-RU" dirty="0" smtClean="0"/>
              <a:t> 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увеличение роли самостоятельного образования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повышение уровня освоения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 развитие практических навыков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социальное взаимодействие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мотивация к образованию</a:t>
            </a:r>
          </a:p>
          <a:p>
            <a:endParaRPr lang="ru-RU" dirty="0"/>
          </a:p>
        </p:txBody>
      </p:sp>
      <p:pic>
        <p:nvPicPr>
          <p:cNvPr id="6" name="Рисунок 5" descr="11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497" y="1285860"/>
            <a:ext cx="4714908" cy="4171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9416"/>
            <a:ext cx="3614734" cy="484632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при этом основная часть занятий посвящена исключительно командной деятельности. </a:t>
            </a:r>
          </a:p>
          <a:p>
            <a:r>
              <a:rPr lang="ru-RU" dirty="0" smtClean="0"/>
              <a:t>Для дополнительной информации:</a:t>
            </a:r>
            <a:endParaRPr lang="en-US" dirty="0" smtClean="0"/>
          </a:p>
          <a:p>
            <a:pPr>
              <a:buNone/>
            </a:pPr>
            <a:r>
              <a:rPr lang="en-US" dirty="0" smtClean="0">
                <a:hlinkClick r:id="rId2"/>
              </a:rPr>
              <a:t>https://youtu.be/57rpN4sYnZU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183880" cy="78581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TBL –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Team-Based learning</a:t>
            </a:r>
            <a:b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метод обучения в малых группах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C:\Users\User\Desktop\tb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1500174"/>
            <a:ext cx="4286280" cy="4286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500042"/>
            <a:ext cx="7283790" cy="677214"/>
          </a:xfrm>
        </p:spPr>
        <p:txBody>
          <a:bodyPr>
            <a:noAutofit/>
          </a:bodyPr>
          <a:lstStyle/>
          <a:p>
            <a:r>
              <a:rPr lang="ru-RU" sz="2800" dirty="0" smtClean="0"/>
              <a:t>TBL четыре ключевые принципы: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285860"/>
            <a:ext cx="8215370" cy="4714908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Формирование группы (создание постоянных групп (5-7 чел.) с различными навыками и способностями); </a:t>
            </a:r>
          </a:p>
          <a:p>
            <a:r>
              <a:rPr lang="ru-RU" dirty="0" smtClean="0"/>
              <a:t>Ответственность (студенты должны быть ответственны за индивидуальную подготовку и участие в командных заданиях); </a:t>
            </a:r>
          </a:p>
          <a:p>
            <a:r>
              <a:rPr lang="ru-RU" dirty="0" smtClean="0"/>
              <a:t>Качество заданий (хорошо продуманные и сформулированные задания способствуют обучению и формированию команды);</a:t>
            </a:r>
          </a:p>
          <a:p>
            <a:r>
              <a:rPr lang="ru-RU" dirty="0" smtClean="0"/>
              <a:t> Своевременная обратная связь (ОС студенты должны получать часто и своевременно: она информирует учащегося и группу о качестве их подготовки).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428604"/>
            <a:ext cx="6643734" cy="105156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IF-AT (immediate feedback assessment technique)</a:t>
            </a:r>
            <a:endParaRPr lang="ru-RU" dirty="0"/>
          </a:p>
        </p:txBody>
      </p:sp>
      <p:pic>
        <p:nvPicPr>
          <p:cNvPr id="4" name="Picture 3" descr="C:\Users\User\Desktop\ifat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1714488"/>
            <a:ext cx="7786742" cy="40719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Основные этапы занятия с применением </a:t>
            </a:r>
            <a:r>
              <a:rPr lang="en-US" dirty="0" smtClean="0"/>
              <a:t>TBL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714488"/>
            <a:ext cx="8183880" cy="4187952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• Чтение заданного материала (до занятия) </a:t>
            </a:r>
            <a:endParaRPr lang="en-US" dirty="0" smtClean="0"/>
          </a:p>
          <a:p>
            <a:pPr>
              <a:buNone/>
            </a:pPr>
            <a:r>
              <a:rPr lang="ru-RU" dirty="0" smtClean="0"/>
              <a:t>• Индивидуальное тестирование</a:t>
            </a:r>
            <a:endParaRPr lang="en-US" dirty="0" smtClean="0"/>
          </a:p>
          <a:p>
            <a:pPr>
              <a:buNone/>
            </a:pPr>
            <a:r>
              <a:rPr lang="ru-RU" dirty="0" smtClean="0"/>
              <a:t>• Групповое тестирование </a:t>
            </a:r>
            <a:endParaRPr lang="en-US" dirty="0" smtClean="0"/>
          </a:p>
          <a:p>
            <a:pPr>
              <a:buNone/>
            </a:pPr>
            <a:r>
              <a:rPr lang="ru-RU" dirty="0" smtClean="0"/>
              <a:t>• Групповая </a:t>
            </a:r>
            <a:r>
              <a:rPr lang="ru-RU" dirty="0" err="1" smtClean="0"/>
              <a:t>аппелляция</a:t>
            </a:r>
            <a:r>
              <a:rPr lang="ru-RU" dirty="0" smtClean="0"/>
              <a:t> с обоснованием </a:t>
            </a:r>
            <a:endParaRPr lang="en-US" dirty="0" smtClean="0"/>
          </a:p>
          <a:p>
            <a:pPr>
              <a:buNone/>
            </a:pPr>
            <a:r>
              <a:rPr lang="ru-RU" dirty="0" smtClean="0"/>
              <a:t>• Обратная связь от преподавателя (разъяснение трудных вопросов) </a:t>
            </a:r>
            <a:endParaRPr lang="en-US" dirty="0" smtClean="0"/>
          </a:p>
          <a:p>
            <a:pPr>
              <a:buNone/>
            </a:pPr>
            <a:r>
              <a:rPr lang="ru-RU" dirty="0" smtClean="0"/>
              <a:t>• Задание на применение (работа в малых группах по решению ситуационной задачи)</a:t>
            </a:r>
            <a:endParaRPr lang="en-US" dirty="0" smtClean="0"/>
          </a:p>
          <a:p>
            <a:pPr>
              <a:buNone/>
            </a:pPr>
            <a:r>
              <a:rPr lang="ru-RU" dirty="0" smtClean="0"/>
              <a:t>• Презентация отчетов </a:t>
            </a:r>
            <a:endParaRPr lang="en-US" dirty="0" smtClean="0"/>
          </a:p>
          <a:p>
            <a:pPr>
              <a:buNone/>
            </a:pPr>
            <a:r>
              <a:rPr lang="ru-RU" dirty="0" smtClean="0"/>
              <a:t>• Оценивание (самооценка, групповая оценка, определение вклада членов группы)</a:t>
            </a:r>
            <a:endParaRPr lang="en-US" dirty="0" smtClean="0"/>
          </a:p>
          <a:p>
            <a:pPr>
              <a:buNone/>
            </a:pPr>
            <a:r>
              <a:rPr lang="ru-RU" dirty="0" smtClean="0"/>
              <a:t>• Заключение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1652</TotalTime>
  <Words>491</Words>
  <Application>Microsoft Office PowerPoint</Application>
  <PresentationFormat>Экран (4:3)</PresentationFormat>
  <Paragraphs>73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Аспект</vt:lpstr>
      <vt:lpstr>ИСПОЛЬЗОВАНИЕ ИННОВАЦИОННЫХ МЕТОДОВ В МЕДИЦИНСКОМ ОБРАЗОВАНИИ   (PBL, CBL, TBL, RBL)  Преподаватели кафедры ОЗИЗ :  Жанадилова Г.Ж., Калысбек кызы С.</vt:lpstr>
      <vt:lpstr>Цель:</vt:lpstr>
      <vt:lpstr>Методика проблемно-ориентированного обучения (ПОО) PROBLEM BASED LEARNING (PBL)</vt:lpstr>
      <vt:lpstr>Презентация PowerPoint</vt:lpstr>
      <vt:lpstr>PBL</vt:lpstr>
      <vt:lpstr>TBL – Team-Based learning  метод обучения в малых группах</vt:lpstr>
      <vt:lpstr>TBL четыре ключевые принципы:</vt:lpstr>
      <vt:lpstr>IF-AT (immediate feedback assessment technique)</vt:lpstr>
      <vt:lpstr>Основные этапы занятия с применением TBL:</vt:lpstr>
      <vt:lpstr>Презентация PowerPoint</vt:lpstr>
      <vt:lpstr>метод  case-study  (метод конкретных ситуаций) </vt:lpstr>
      <vt:lpstr>ИСПОЛЬЗОВАНИЕ МЕТОДИКИ RBL (RESEARCH BASED LEARNING) В УЧЕБНОМ ПРОЦЕССЕ</vt:lpstr>
      <vt:lpstr>Заключение: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Admin</cp:lastModifiedBy>
  <cp:revision>63</cp:revision>
  <dcterms:created xsi:type="dcterms:W3CDTF">2021-03-19T04:02:24Z</dcterms:created>
  <dcterms:modified xsi:type="dcterms:W3CDTF">2021-05-30T08:56:53Z</dcterms:modified>
</cp:coreProperties>
</file>