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60" r:id="rId5"/>
    <p:sldId id="269" r:id="rId6"/>
    <p:sldId id="270" r:id="rId7"/>
    <p:sldId id="263" r:id="rId8"/>
    <p:sldId id="264" r:id="rId9"/>
    <p:sldId id="265" r:id="rId10"/>
    <p:sldId id="266" r:id="rId11"/>
    <p:sldId id="267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IN">
                <a:latin typeface="Times New Roman" panose="02020603050405020304" pitchFamily="18" charset="0"/>
                <a:cs typeface="Times New Roman" panose="02020603050405020304" pitchFamily="18" charset="0"/>
              </a:rPr>
              <a:t>Pre-test</a:t>
            </a: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Experimental group</c:v>
                </c:pt>
              </c:strCache>
            </c:strRef>
          </c:tx>
          <c:spPr>
            <a:solidFill>
              <a:srgbClr val="4F81BD">
                <a:alpha val="84706"/>
              </a:srgb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         55,70</a:t>
                    </a:r>
                    <a:r>
                      <a:rPr lang="en-US"/>
                      <a:t>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             44,30</a:t>
                    </a:r>
                    <a:r>
                      <a:rPr lang="en-US"/>
                      <a:t>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e-learning susceptibility</c:v>
                </c:pt>
                <c:pt idx="1">
                  <c:v>e-learning avoidance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0.55700000000000005</c:v>
                </c:pt>
                <c:pt idx="1">
                  <c:v>0.44300000000000039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 algn="ctr">
                    <a:solidFill>
                      <a:schemeClr val="accent1">
                        <a:lumMod val="75000"/>
                      </a:schemeClr>
                    </a:solidFill>
                    <a:round/>
                  </a:ln>
                  <a:effectLst/>
                  <a:sp3d contourW="9525">
                    <a:contourClr>
                      <a:schemeClr val="accent1">
                        <a:lumMod val="75000"/>
                      </a:schemeClr>
                    </a:contourClr>
                  </a:sp3d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spPr>
            <a:solidFill>
              <a:srgbClr val="C0504D">
                <a:alpha val="84706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         58,50</a:t>
                    </a:r>
                    <a:r>
                      <a:rPr lang="en-US"/>
                      <a:t>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           41,50</a:t>
                    </a:r>
                    <a:r>
                      <a:rPr lang="en-US"/>
                      <a:t>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e-learning susceptibility</c:v>
                </c:pt>
                <c:pt idx="1">
                  <c:v>e-learning avoidance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0.58500000000000063</c:v>
                </c:pt>
                <c:pt idx="1">
                  <c:v>0.41500000000000031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 algn="ctr">
                    <a:solidFill>
                      <a:schemeClr val="accent2">
                        <a:lumMod val="75000"/>
                      </a:schemeClr>
                    </a:solidFill>
                    <a:round/>
                  </a:ln>
                  <a:effectLst/>
                  <a:sp3d contourW="9525">
                    <a:contourClr>
                      <a:schemeClr val="accent2">
                        <a:lumMod val="75000"/>
                      </a:schemeClr>
                    </a:contourClr>
                  </a:sp3d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gapWidth val="65"/>
        <c:shape val="box"/>
        <c:axId val="141799808"/>
        <c:axId val="141801344"/>
        <c:axId val="0"/>
      </c:bar3DChart>
      <c:catAx>
        <c:axId val="141799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1801344"/>
        <c:crosses val="autoZero"/>
        <c:auto val="1"/>
        <c:lblAlgn val="ctr"/>
        <c:lblOffset val="100"/>
        <c:noMultiLvlLbl val="1"/>
      </c:catAx>
      <c:valAx>
        <c:axId val="141801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79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IN"/>
              <a:t>Post test</a:t>
            </a: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Experimental group</c:v>
                </c:pt>
              </c:strCache>
            </c:strRef>
          </c:tx>
          <c:spPr>
            <a:solidFill>
              <a:srgbClr val="4F81BD">
                <a:alpha val="84706"/>
              </a:srgb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e-learning susceptiblity</c:v>
                </c:pt>
                <c:pt idx="1">
                  <c:v>e-learning avoidance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0.68600000000000005</c:v>
                </c:pt>
                <c:pt idx="1">
                  <c:v>0.31400000000000061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 algn="ctr">
                    <a:solidFill>
                      <a:schemeClr val="accent1">
                        <a:lumMod val="75000"/>
                      </a:schemeClr>
                    </a:solidFill>
                    <a:round/>
                  </a:ln>
                  <a:effectLst/>
                  <a:sp3d contourW="9525">
                    <a:contourClr>
                      <a:schemeClr val="accent1">
                        <a:lumMod val="75000"/>
                      </a:schemeClr>
                    </a:contourClr>
                  </a:sp3d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spPr>
            <a:solidFill>
              <a:srgbClr val="C0504D">
                <a:alpha val="84706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e-learning susceptiblity</c:v>
                </c:pt>
                <c:pt idx="1">
                  <c:v>e-learning avoidance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0.58699999999999997</c:v>
                </c:pt>
                <c:pt idx="1">
                  <c:v>0.41300000000000031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 algn="ctr">
                    <a:solidFill>
                      <a:schemeClr val="accent2">
                        <a:lumMod val="75000"/>
                      </a:schemeClr>
                    </a:solidFill>
                    <a:round/>
                  </a:ln>
                  <a:effectLst/>
                  <a:sp3d contourW="9525">
                    <a:contourClr>
                      <a:schemeClr val="accent2">
                        <a:lumMod val="75000"/>
                      </a:schemeClr>
                    </a:contourClr>
                  </a:sp3d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gapWidth val="65"/>
        <c:shape val="box"/>
        <c:axId val="133804800"/>
        <c:axId val="133806336"/>
        <c:axId val="0"/>
      </c:bar3DChart>
      <c:catAx>
        <c:axId val="133804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3806336"/>
        <c:crosses val="autoZero"/>
        <c:auto val="1"/>
        <c:lblAlgn val="ctr"/>
        <c:lblOffset val="100"/>
        <c:noMultiLvlLbl val="1"/>
      </c:catAx>
      <c:valAx>
        <c:axId val="133806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380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umurzakovagauhar14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-9144"/>
            <a:ext cx="9144000" cy="6867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378080" cy="561662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OSH STATE UNIVERSITY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INTERNATIONAL MEDICAL FACULTY</a:t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Educational And Methodological Videoconference </a:t>
            </a:r>
            <a:b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"Modern Aspects Of Teaching Fundamental Disciplines To Students Of Medical Specialties"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63816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132"/>
            <a:ext cx="2088232" cy="1357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7132"/>
            <a:ext cx="2356884" cy="1449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683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conclusion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study, the influence of Kahoot and Mentimeter supported learning methods for 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e-learning students.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727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7727" y="1835696"/>
            <a:ext cx="8075240" cy="4525963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applications showed the high efficiency of using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Mentimeter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Kahoot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e-learning.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receptivity to new technologies was higher than to traditional teaching methods.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 the widespread introduction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Mentimeter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Kahoot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into the educational process.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dirty="0" smtClean="0"/>
              <a:t/>
            </a:r>
            <a:br>
              <a:rPr lang="ky-K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FOR ATTENTION!</a:t>
            </a:r>
          </a:p>
          <a:p>
            <a:pPr algn="ctr">
              <a:buNone/>
            </a:pPr>
            <a:endParaRPr lang="en-US" sz="6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</a:t>
            </a:r>
            <a:r>
              <a:rPr lang="ky-K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Osh State University, International Medical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</a:p>
          <a:p>
            <a:pPr marL="90170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</a:t>
            </a:r>
            <a:r>
              <a:rPr lang="ky-K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Vodozabornaya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str. b/n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ORCID</a:t>
            </a:r>
            <a:r>
              <a:rPr lang="ky-K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https://orcid.org/0000-0003-1580-1129</a:t>
            </a:r>
            <a:endParaRPr lang="ky-KG" sz="20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ky-KG" sz="20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Phone:</a:t>
            </a:r>
            <a:r>
              <a:rPr lang="ky-KG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ky-KG" sz="2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+996 558 558 734</a:t>
            </a:r>
            <a:endParaRPr lang="en-US" sz="2000" b="1" dirty="0" smtClean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90170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E-mail</a:t>
            </a:r>
            <a:r>
              <a:rPr lang="ky-KG" sz="20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hlinkClick r:id="rId3"/>
              </a:rPr>
              <a:t>umurzakovagauhar14@gmail.com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unnamed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229600" cy="5890666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Effectiveness Of The Application Of Mentimeter And Kahoot Applications In E-learning</a:t>
            </a: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Students Of Medical Universities</a:t>
            </a: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Umurzakova G.I.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424" y="692696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Relevance </a:t>
            </a:r>
            <a: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115328" cy="484030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Today, with the development of mobile technologies and the ubiquity of Internet connections, the e-learning environment is transforming towards mobile technologies.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2.0 game-based tools can be used by learners to use the eLearning environment, raise awareness, and grab attention.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these two Web 2.0 tools are used together, as student motivation increases, concepts can be more stable in the mind. They can also develop a positive attitude towards e-learning.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The Study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792088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Comparative analysis of the effectiveness of using the applications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Mentimeter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Kahoot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educational process</a:t>
            </a: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326" y="1052736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Research Objectives </a:t>
            </a:r>
            <a:r>
              <a:rPr lang="ky-KG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276872"/>
            <a:ext cx="7920880" cy="3143271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 the effectiveness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Mentimeter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Kahoot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the traditional Power Point method.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 pre-test and post-test analysis.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 the results into the educational process.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696320"/>
              </p:ext>
            </p:extLst>
          </p:nvPr>
        </p:nvGraphicFramePr>
        <p:xfrm>
          <a:off x="428597" y="2091729"/>
          <a:ext cx="8286807" cy="4337666"/>
        </p:xfrm>
        <a:graphic>
          <a:graphicData uri="http://schemas.openxmlformats.org/drawingml/2006/table">
            <a:tbl>
              <a:tblPr/>
              <a:tblGrid>
                <a:gridCol w="2153264"/>
                <a:gridCol w="3371274"/>
                <a:gridCol w="2762269"/>
              </a:tblGrid>
              <a:tr h="507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Groups</a:t>
                      </a:r>
                      <a:endParaRPr lang="ru-RU" sz="2000" b="1" u="none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Experimental group</a:t>
                      </a:r>
                      <a:endParaRPr lang="ru-RU" sz="2000" b="1" u="none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Control group</a:t>
                      </a:r>
                      <a:endParaRPr lang="ru-RU" sz="2000" b="1" u="none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887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Number of participants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Performance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Kahoot </a:t>
                      </a:r>
                      <a:r>
                        <a:rPr lang="ky-KG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Mentimeter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Traditional method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Power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point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Year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Pre-test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Attitude towards the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e-learning scale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Attitude towards the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e-learning scale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Post-test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Attitude towards the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e-learning scale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Attitude towards the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e-learning scale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4348" y="214291"/>
            <a:ext cx="750099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And Research Methods</a:t>
            </a:r>
            <a:endParaRPr lang="ky-KG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69" y="3021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 Research Results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45138"/>
            <a:ext cx="642938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part of the study answers the question 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"Do the Kahoot Web Tool and Mentimeter Learning Affect Students' Attitudes About E-Learning?"</a:t>
            </a:r>
            <a:endParaRPr lang="ky-K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y-K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5" name="Picture 1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7436" y="3212976"/>
            <a:ext cx="2365280" cy="36719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496" y="7234"/>
            <a:ext cx="795739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Comparison Of The Results Of Preliminary Testing Of The Experimental And Control Groups</a:t>
            </a:r>
            <a:r>
              <a:rPr lang="en-US" sz="1400" i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en-US" sz="800" i="1" u="sng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 results of the analysis of the t-test for independent groups in the relative average percentages of the preliminary test of students' susceptibility to e-learning and avoidance of e-learning are shown in Fig 1.</a:t>
            </a:r>
            <a:endParaRPr lang="en-US" b="1" u="sng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endParaRPr lang="en-US" sz="1400" b="1" u="sng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530225" lvl="0" indent="-530225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Fig 1: Dependent results of the sample t-test of the experimental and control groups of preliminary tests of susceptibility and avoidance of e-learning.</a:t>
            </a:r>
            <a:endParaRPr kumimoji="0" lang="ky-KG" sz="1600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3"/>
          <p:cNvGraphicFramePr/>
          <p:nvPr>
            <p:extLst>
              <p:ext uri="{D42A27DB-BD31-4B8C-83A1-F6EECF244321}">
                <p14:modId xmlns:p14="http://schemas.microsoft.com/office/powerpoint/2010/main" val="55573378"/>
              </p:ext>
            </p:extLst>
          </p:nvPr>
        </p:nvGraphicFramePr>
        <p:xfrm>
          <a:off x="611560" y="2564904"/>
          <a:ext cx="7744374" cy="4081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unnamed.jpg"/>
          <p:cNvPicPr>
            <a:picLocks noChangeAspect="1" noChangeArrowheads="1"/>
          </p:cNvPicPr>
          <p:nvPr/>
        </p:nvPicPr>
        <p:blipFill rotWithShape="1">
          <a:blip r:embed="rId2"/>
          <a:srcRect r="43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7504" y="-27248"/>
            <a:ext cx="7776864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Comparison Of Results After Testing The Experimental And Control Groups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en-US" sz="800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5738"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Results of t-test analysis for independent groups associated with post-test averages of e-learning susceptibility and e-learning avoidance are shown in Fig 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185738" lvl="0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85738"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Fig 2</a:t>
            </a:r>
            <a:r>
              <a:rPr lang="en-US" sz="1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Dependent results of the sample t-test of the experimental and control groups obtained after testing the susceptibility and avoidance of e-learning</a:t>
            </a:r>
            <a:endParaRPr kumimoji="0" lang="ru-RU" sz="1600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hart 4"/>
          <p:cNvGraphicFramePr/>
          <p:nvPr>
            <p:extLst>
              <p:ext uri="{D42A27DB-BD31-4B8C-83A1-F6EECF244321}">
                <p14:modId xmlns:p14="http://schemas.microsoft.com/office/powerpoint/2010/main" val="2052932394"/>
              </p:ext>
            </p:extLst>
          </p:nvPr>
        </p:nvGraphicFramePr>
        <p:xfrm>
          <a:off x="395536" y="2348880"/>
          <a:ext cx="7929617" cy="4357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454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OSH STATE UNIVERSITY   INTERNATIONAL MEDICAL FACULTY   International Educational And Methodological Videoconference   "Modern Aspects Of Teaching Fundamental Disciplines To Students Of Medical Specialties"</vt:lpstr>
      <vt:lpstr>      The Effectiveness Of The Application Of Mentimeter And Kahoot Applications In E-learning  For Students Of Medical Universities      Umurzakova G.I.      </vt:lpstr>
      <vt:lpstr>   Relevance   </vt:lpstr>
      <vt:lpstr>Purpose Of The Study</vt:lpstr>
      <vt:lpstr>        Research Objectives        </vt:lpstr>
      <vt:lpstr>Презентация PowerPoint</vt:lpstr>
      <vt:lpstr>Own Research Results</vt:lpstr>
      <vt:lpstr>Презентация PowerPoint</vt:lpstr>
      <vt:lpstr>Презентация PowerPoint</vt:lpstr>
      <vt:lpstr>Discussion and conclusion  </vt:lpstr>
      <vt:lpstr>Conclusions  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Ошский Государственный Университет Международный Медицинский Факультет Международная учебно-методическая видеоконференция «Современные аспекты преподавания фундаментальных дисциплин студентам медицинских специальностей»</dc:title>
  <dc:creator>User</dc:creator>
  <cp:lastModifiedBy>Пользователь</cp:lastModifiedBy>
  <cp:revision>27</cp:revision>
  <dcterms:created xsi:type="dcterms:W3CDTF">2021-05-24T10:26:34Z</dcterms:created>
  <dcterms:modified xsi:type="dcterms:W3CDTF">2021-05-25T12:04:59Z</dcterms:modified>
</cp:coreProperties>
</file>