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1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10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8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07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8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5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9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30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5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7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0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1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6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7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DEF07D-31D8-4E26-BF34-809F24385D0F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5724FF-8C83-482D-9743-B19ED2CD13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55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997" y="592429"/>
            <a:ext cx="7867361" cy="3902298"/>
          </a:xfrm>
        </p:spPr>
        <p:txBody>
          <a:bodyPr>
            <a:normAutofit fontScale="90000"/>
          </a:bodyPr>
          <a:lstStyle/>
          <a:p>
            <a:pPr algn="ctr"/>
            <a:r>
              <a:rPr lang="ky-KG" dirty="0" smtClean="0"/>
              <a:t>Подготовка к международной аккредитации, подготовка документов и самоотчета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795" y="178694"/>
            <a:ext cx="2143125" cy="2143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1" y="2543578"/>
            <a:ext cx="3663825" cy="17014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904" y="4688515"/>
            <a:ext cx="4346554" cy="159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571923" cy="56248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Международная аккредитация</a:t>
            </a:r>
            <a:r>
              <a:rPr lang="ru-RU" dirty="0"/>
              <a:t> - это наиболее распространенная и действенная в мире модель обеспечения качества образования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Международная аккредитация</a:t>
            </a:r>
            <a:r>
              <a:rPr lang="ru-RU" dirty="0"/>
              <a:t> - это процедура оценки соответствия образовательных программ международным и европейским стандартам качества, осуществляется </a:t>
            </a:r>
            <a:r>
              <a:rPr lang="ru-RU" dirty="0" err="1"/>
              <a:t>аккредитационными</a:t>
            </a:r>
            <a:r>
              <a:rPr lang="ru-RU" dirty="0"/>
              <a:t> агентствами, являющимися членами Европейской ассоциации гарантии качества высшего образования ENQA и зарегистрированными в Европейском реестре агентств по гарантиям качества образования EQAR.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Основные принципы международной аккредитации:</a:t>
            </a:r>
          </a:p>
          <a:p>
            <a:pPr algn="ctr"/>
            <a:r>
              <a:rPr lang="ru-RU" dirty="0"/>
              <a:t>- независимость, объективность и профессионализм</a:t>
            </a:r>
          </a:p>
          <a:p>
            <a:pPr algn="ctr"/>
            <a:r>
              <a:rPr lang="ru-RU" dirty="0"/>
              <a:t>- прозрачность, достоверность и актуальность информации о процедурах аккредитации</a:t>
            </a:r>
          </a:p>
          <a:p>
            <a:pPr algn="ctr"/>
            <a:r>
              <a:rPr lang="ru-RU" dirty="0"/>
              <a:t>- коллегиальность принятия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149867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520408" cy="57150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Конкурентные преимущества международной аккредитации</a:t>
            </a:r>
          </a:p>
          <a:p>
            <a:r>
              <a:rPr lang="ru-RU" sz="2900" dirty="0">
                <a:solidFill>
                  <a:srgbClr val="FF0000"/>
                </a:solidFill>
              </a:rPr>
              <a:t>Для вузов:</a:t>
            </a:r>
          </a:p>
          <a:p>
            <a:r>
              <a:rPr lang="ru-RU" sz="2900" dirty="0"/>
              <a:t>- международное признание, сопоставимость и конвертируемость присваиваемых ВУЗом квалификаций, подтверждение гарантий высокого качества образования и услуг, соответствия их международным требованиям</a:t>
            </a:r>
          </a:p>
          <a:p>
            <a:r>
              <a:rPr lang="ru-RU" sz="2900" dirty="0"/>
              <a:t>- повышение привлекательности ВУЗа и доверия со стороны основных </a:t>
            </a:r>
            <a:r>
              <a:rPr lang="ru-RU" sz="2900" dirty="0" err="1"/>
              <a:t>стейкхолдеров</a:t>
            </a:r>
            <a:r>
              <a:rPr lang="ru-RU" sz="2900" dirty="0"/>
              <a:t> к результативности и эффективности реализуемых образовательных программ</a:t>
            </a:r>
          </a:p>
          <a:p>
            <a:r>
              <a:rPr lang="ru-RU" sz="2900" dirty="0"/>
              <a:t>- качественно оценить уровень своей деятельности и реализуемых образовательных программ, получить объективную информацию о неиспользованных возможностях, потенциале и перспективах развития</a:t>
            </a:r>
          </a:p>
          <a:p>
            <a:r>
              <a:rPr lang="ru-RU" sz="2900" dirty="0"/>
              <a:t>- широкая интеграция в мировое образовательное пространство и выход на внешний рынок образовательных услуг</a:t>
            </a:r>
          </a:p>
          <a:p>
            <a:r>
              <a:rPr lang="ru-RU" sz="2900" dirty="0"/>
              <a:t>- рост имиджа и укрепление конкурентных позиций на национальном и международном рынке образовательных услуг</a:t>
            </a:r>
          </a:p>
          <a:p>
            <a:r>
              <a:rPr lang="ru-RU" sz="2900" dirty="0"/>
              <a:t>- поддержка институциональных изменений не только в отдельном ВУЗе, но и на уровне всей системы высшего образования страны</a:t>
            </a:r>
          </a:p>
          <a:p>
            <a:r>
              <a:rPr lang="ru-RU" sz="2900" dirty="0">
                <a:solidFill>
                  <a:srgbClr val="FF0000"/>
                </a:solidFill>
              </a:rPr>
              <a:t>Для обучающихся:</a:t>
            </a:r>
          </a:p>
          <a:p>
            <a:r>
              <a:rPr lang="ru-RU" sz="2900" dirty="0"/>
              <a:t>- участие в различных программах академической мобильности в зарубежные вузы-партнеры с зачетом имеющихся кредитов</a:t>
            </a:r>
          </a:p>
          <a:p>
            <a:r>
              <a:rPr lang="ru-RU" sz="2900" dirty="0"/>
              <a:t>- поступление в другие зарубежные вузы на программы магистратуры и докторантуры</a:t>
            </a:r>
          </a:p>
          <a:p>
            <a:r>
              <a:rPr lang="ru-RU" sz="2900" dirty="0"/>
              <a:t>- повышение конкурентоспособности выпускника как на национальном, так и международном рынке труда, трудоустройство по специальности в стране и за рубежом.</a:t>
            </a:r>
          </a:p>
        </p:txBody>
      </p:sp>
    </p:spTree>
    <p:extLst>
      <p:ext uri="{BB962C8B-B14F-4D97-AF65-F5344CB8AC3E}">
        <p14:creationId xmlns:p14="http://schemas.microsoft.com/office/powerpoint/2010/main" val="42579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979495" cy="59596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нужно подготовить? </a:t>
            </a:r>
          </a:p>
          <a:p>
            <a:r>
              <a:rPr lang="ru-RU" dirty="0"/>
              <a:t>Формирование плана проекта образовательных</a:t>
            </a:r>
          </a:p>
          <a:p>
            <a:r>
              <a:rPr lang="ru-RU" dirty="0"/>
              <a:t>программ к аккредитации в 2019-2020 учебном году и утверждение плана на Ученом Совете</a:t>
            </a:r>
          </a:p>
          <a:p>
            <a:r>
              <a:rPr lang="ru-RU" dirty="0" smtClean="0"/>
              <a:t>Издание </a:t>
            </a:r>
            <a:r>
              <a:rPr lang="ru-RU" dirty="0"/>
              <a:t>приказа о подготовке к </a:t>
            </a:r>
            <a:r>
              <a:rPr lang="ru-RU" dirty="0" err="1"/>
              <a:t>аккредитационной</a:t>
            </a:r>
            <a:r>
              <a:rPr lang="ru-RU" dirty="0"/>
              <a:t> </a:t>
            </a:r>
            <a:r>
              <a:rPr lang="ru-RU" dirty="0" smtClean="0"/>
              <a:t>экспертизе</a:t>
            </a:r>
          </a:p>
          <a:p>
            <a:r>
              <a:rPr lang="ru-RU" dirty="0"/>
              <a:t>Формирование перечня основных образовательных профессиональных программ представляемых к </a:t>
            </a:r>
            <a:r>
              <a:rPr lang="ru-RU" dirty="0" smtClean="0"/>
              <a:t>аккредитации</a:t>
            </a:r>
          </a:p>
          <a:p>
            <a:r>
              <a:rPr lang="ru-RU" dirty="0"/>
              <a:t>Формирование рабочих групп по подготовке к </a:t>
            </a:r>
            <a:r>
              <a:rPr lang="ru-RU" dirty="0" smtClean="0"/>
              <a:t>аккредитации</a:t>
            </a:r>
          </a:p>
          <a:p>
            <a:r>
              <a:rPr lang="ru-RU" dirty="0"/>
              <a:t>Назначение руководителей ООП и ответственных лиц (рабочие группы)  за подготовку к независимой аккредитации по каждой образовательной </a:t>
            </a:r>
            <a:r>
              <a:rPr lang="ru-RU" dirty="0" smtClean="0"/>
              <a:t>программе</a:t>
            </a:r>
          </a:p>
          <a:p>
            <a:r>
              <a:rPr lang="ru-RU" dirty="0"/>
              <a:t>Создание и поддержка раздела «подготовка к независимой аккредитации</a:t>
            </a:r>
            <a:r>
              <a:rPr lang="ru-RU" dirty="0" smtClean="0"/>
              <a:t>»</a:t>
            </a:r>
          </a:p>
          <a:p>
            <a:r>
              <a:rPr lang="ru-RU" dirty="0"/>
              <a:t>Проведение организационного совещания с рабочими группами и руководителями </a:t>
            </a:r>
            <a:r>
              <a:rPr lang="ru-RU" dirty="0" smtClean="0"/>
              <a:t>ООП</a:t>
            </a:r>
          </a:p>
          <a:p>
            <a:r>
              <a:rPr lang="ru-RU" dirty="0"/>
              <a:t>Организация и проведение методических семинаров по подготовке к </a:t>
            </a:r>
            <a:r>
              <a:rPr lang="ru-RU" dirty="0" smtClean="0"/>
              <a:t>аккредитации</a:t>
            </a:r>
          </a:p>
          <a:p>
            <a:r>
              <a:rPr lang="ru-RU" dirty="0"/>
              <a:t>Подготовка документов и материалов в электронном виде (сканы) перечней документов с реквизитами (реестры</a:t>
            </a:r>
            <a:r>
              <a:rPr lang="ru-RU" dirty="0" smtClean="0"/>
              <a:t>)</a:t>
            </a:r>
          </a:p>
          <a:p>
            <a:r>
              <a:rPr lang="ru-RU" dirty="0"/>
              <a:t>Проверка готовности структурных подразделений к независимой аккредитации, проведение внутренних аудитов (смотры кафедр, деканатов, отделов</a:t>
            </a:r>
            <a:r>
              <a:rPr lang="ru-RU" dirty="0" smtClean="0"/>
              <a:t>)</a:t>
            </a:r>
          </a:p>
          <a:p>
            <a:r>
              <a:rPr lang="ru-RU" dirty="0"/>
              <a:t>Проведение рабочих совещаний </a:t>
            </a:r>
            <a:r>
              <a:rPr lang="ru-RU" dirty="0" smtClean="0"/>
              <a:t>Комиссии</a:t>
            </a:r>
          </a:p>
          <a:p>
            <a:r>
              <a:rPr lang="ru-RU" dirty="0"/>
              <a:t>Принятие решения о готовности к прохождению процедуры независимой </a:t>
            </a:r>
            <a:r>
              <a:rPr lang="ru-RU" dirty="0" smtClean="0"/>
              <a:t>аккредитации</a:t>
            </a:r>
          </a:p>
          <a:p>
            <a:r>
              <a:rPr lang="ru-RU" dirty="0" err="1" smtClean="0"/>
              <a:t>И.т.д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68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1492" y="1341120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2788419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</TotalTime>
  <Words>236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Подготовка к международной аккредитации, подготовка документов и самоотчета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международной аккредитации, подготовка документов и самоотчета </dc:title>
  <dc:creator>2020</dc:creator>
  <cp:lastModifiedBy>2020</cp:lastModifiedBy>
  <cp:revision>5</cp:revision>
  <dcterms:created xsi:type="dcterms:W3CDTF">2021-05-31T05:41:26Z</dcterms:created>
  <dcterms:modified xsi:type="dcterms:W3CDTF">2021-05-31T07:32:53Z</dcterms:modified>
</cp:coreProperties>
</file>