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7" r:id="rId2"/>
    <p:sldId id="273" r:id="rId3"/>
    <p:sldId id="353" r:id="rId4"/>
    <p:sldId id="280" r:id="rId5"/>
    <p:sldId id="262" r:id="rId6"/>
    <p:sldId id="356" r:id="rId7"/>
    <p:sldId id="355" r:id="rId8"/>
    <p:sldId id="354" r:id="rId9"/>
    <p:sldId id="272" r:id="rId10"/>
    <p:sldId id="268" r:id="rId11"/>
    <p:sldId id="270" r:id="rId12"/>
    <p:sldId id="271" r:id="rId13"/>
    <p:sldId id="276" r:id="rId14"/>
    <p:sldId id="345" r:id="rId15"/>
    <p:sldId id="348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6" autoAdjust="0"/>
    <p:restoredTop sz="95349" autoAdjust="0"/>
  </p:normalViewPr>
  <p:slideViewPr>
    <p:cSldViewPr>
      <p:cViewPr>
        <p:scale>
          <a:sx n="91" d="100"/>
          <a:sy n="91" d="100"/>
        </p:scale>
        <p:origin x="-1066" y="-2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01F3B7A-F471-425D-8F1C-EB77A546CE15}" type="doc">
      <dgm:prSet loTypeId="urn:microsoft.com/office/officeart/2005/8/layout/gear1" loCatId="process" qsTypeId="urn:microsoft.com/office/officeart/2005/8/quickstyle/simple5" qsCatId="simple" csTypeId="urn:microsoft.com/office/officeart/2005/8/colors/colorful2" csCatId="colorful" phldr="1"/>
      <dgm:spPr/>
    </dgm:pt>
    <dgm:pt modelId="{9CCE6C96-37D6-4049-9E5F-A9596694F73B}">
      <dgm:prSet phldrT="[Text]" custT="1"/>
      <dgm:spPr/>
      <dgm:t>
        <a:bodyPr/>
        <a:lstStyle/>
        <a:p>
          <a:r>
            <a:rPr lang="ru-RU" sz="2800" dirty="0" smtClean="0"/>
            <a:t>Отношение</a:t>
          </a:r>
          <a:endParaRPr lang="et-EE" sz="2800" dirty="0"/>
        </a:p>
      </dgm:t>
    </dgm:pt>
    <dgm:pt modelId="{9B299976-8D38-4A29-8DA0-8A921C836F2F}" type="parTrans" cxnId="{C56CECDE-0D24-4EE7-8E4A-93FF131DEA8F}">
      <dgm:prSet/>
      <dgm:spPr/>
      <dgm:t>
        <a:bodyPr/>
        <a:lstStyle/>
        <a:p>
          <a:endParaRPr lang="et-EE"/>
        </a:p>
      </dgm:t>
    </dgm:pt>
    <dgm:pt modelId="{3581FFA6-6A97-4D1B-8F0F-9C9B52723E7C}" type="sibTrans" cxnId="{C56CECDE-0D24-4EE7-8E4A-93FF131DEA8F}">
      <dgm:prSet/>
      <dgm:spPr/>
      <dgm:t>
        <a:bodyPr/>
        <a:lstStyle/>
        <a:p>
          <a:endParaRPr lang="et-EE"/>
        </a:p>
      </dgm:t>
    </dgm:pt>
    <dgm:pt modelId="{77257291-E968-4DF1-A529-F487A5FBF619}">
      <dgm:prSet phldrT="[Text]" custT="1"/>
      <dgm:spPr>
        <a:solidFill>
          <a:srgbClr val="009900"/>
        </a:solidFill>
      </dgm:spPr>
      <dgm:t>
        <a:bodyPr/>
        <a:lstStyle/>
        <a:p>
          <a:r>
            <a:rPr lang="ru-RU" sz="2800" dirty="0" smtClean="0"/>
            <a:t>Навыки</a:t>
          </a:r>
          <a:endParaRPr lang="et-EE" sz="2800" dirty="0"/>
        </a:p>
      </dgm:t>
    </dgm:pt>
    <dgm:pt modelId="{AD61E6E6-8E7D-4E39-8279-D7E8EDF78847}" type="parTrans" cxnId="{98882BF4-4112-4ED9-8D39-1E89CB530BF8}">
      <dgm:prSet/>
      <dgm:spPr/>
      <dgm:t>
        <a:bodyPr/>
        <a:lstStyle/>
        <a:p>
          <a:endParaRPr lang="et-EE"/>
        </a:p>
      </dgm:t>
    </dgm:pt>
    <dgm:pt modelId="{88F55DAA-38F7-417A-B81F-298E493FFD94}" type="sibTrans" cxnId="{98882BF4-4112-4ED9-8D39-1E89CB530BF8}">
      <dgm:prSet/>
      <dgm:spPr>
        <a:solidFill>
          <a:srgbClr val="009900"/>
        </a:solidFill>
      </dgm:spPr>
      <dgm:t>
        <a:bodyPr/>
        <a:lstStyle/>
        <a:p>
          <a:endParaRPr lang="et-EE"/>
        </a:p>
      </dgm:t>
    </dgm:pt>
    <dgm:pt modelId="{02EC1FD3-E434-4224-A8DC-07BE0D7ADDAA}">
      <dgm:prSet phldrT="[Text]" custT="1"/>
      <dgm:spPr>
        <a:solidFill>
          <a:srgbClr val="FF0000"/>
        </a:solidFill>
      </dgm:spPr>
      <dgm:t>
        <a:bodyPr/>
        <a:lstStyle/>
        <a:p>
          <a:r>
            <a:rPr lang="ru-RU" sz="2800" dirty="0" smtClean="0"/>
            <a:t>Знания</a:t>
          </a:r>
          <a:endParaRPr lang="et-EE" sz="2800" dirty="0"/>
        </a:p>
      </dgm:t>
    </dgm:pt>
    <dgm:pt modelId="{58C9BF99-0DF5-4FF0-8F11-38C86AB544BC}" type="parTrans" cxnId="{E03F7A06-AB33-475C-AFE8-61C078B893AE}">
      <dgm:prSet/>
      <dgm:spPr/>
      <dgm:t>
        <a:bodyPr/>
        <a:lstStyle/>
        <a:p>
          <a:endParaRPr lang="et-EE"/>
        </a:p>
      </dgm:t>
    </dgm:pt>
    <dgm:pt modelId="{6E5CA7E5-0B39-4DED-8956-20BCD7B861F1}" type="sibTrans" cxnId="{E03F7A06-AB33-475C-AFE8-61C078B893AE}">
      <dgm:prSet/>
      <dgm:spPr>
        <a:solidFill>
          <a:srgbClr val="FF0000"/>
        </a:solidFill>
      </dgm:spPr>
      <dgm:t>
        <a:bodyPr/>
        <a:lstStyle/>
        <a:p>
          <a:endParaRPr lang="et-EE"/>
        </a:p>
      </dgm:t>
    </dgm:pt>
    <dgm:pt modelId="{8908CE48-536D-4ADC-9033-A8C27BC0371A}" type="pres">
      <dgm:prSet presAssocID="{601F3B7A-F471-425D-8F1C-EB77A546CE15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13389577-20B0-4B7C-BBA6-970F1DFF2D72}" type="pres">
      <dgm:prSet presAssocID="{9CCE6C96-37D6-4049-9E5F-A9596694F73B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t-EE"/>
        </a:p>
      </dgm:t>
    </dgm:pt>
    <dgm:pt modelId="{96B59E7D-CD33-4D96-99AB-84A5DECF3A1A}" type="pres">
      <dgm:prSet presAssocID="{9CCE6C96-37D6-4049-9E5F-A9596694F73B}" presName="gear1srcNode" presStyleLbl="node1" presStyleIdx="0" presStyleCnt="3"/>
      <dgm:spPr/>
      <dgm:t>
        <a:bodyPr/>
        <a:lstStyle/>
        <a:p>
          <a:endParaRPr lang="en-US"/>
        </a:p>
      </dgm:t>
    </dgm:pt>
    <dgm:pt modelId="{8850D4F3-D22F-46F2-ABE0-6022800DF635}" type="pres">
      <dgm:prSet presAssocID="{9CCE6C96-37D6-4049-9E5F-A9596694F73B}" presName="gear1dstNode" presStyleLbl="node1" presStyleIdx="0" presStyleCnt="3"/>
      <dgm:spPr/>
      <dgm:t>
        <a:bodyPr/>
        <a:lstStyle/>
        <a:p>
          <a:endParaRPr lang="en-US"/>
        </a:p>
      </dgm:t>
    </dgm:pt>
    <dgm:pt modelId="{49828B41-0E20-4689-B76C-D02802078D07}" type="pres">
      <dgm:prSet presAssocID="{77257291-E968-4DF1-A529-F487A5FBF619}" presName="gear2" presStyleLbl="node1" presStyleIdx="1" presStyleCnt="3" custScaleX="120682" custScaleY="120682" custLinFactNeighborX="-7955" custLinFactNeighborY="-1477">
        <dgm:presLayoutVars>
          <dgm:chMax val="1"/>
          <dgm:bulletEnabled val="1"/>
        </dgm:presLayoutVars>
      </dgm:prSet>
      <dgm:spPr/>
      <dgm:t>
        <a:bodyPr/>
        <a:lstStyle/>
        <a:p>
          <a:endParaRPr lang="et-EE"/>
        </a:p>
      </dgm:t>
    </dgm:pt>
    <dgm:pt modelId="{0617A8AB-B843-48B0-BB8C-099860DA3E11}" type="pres">
      <dgm:prSet presAssocID="{77257291-E968-4DF1-A529-F487A5FBF619}" presName="gear2srcNode" presStyleLbl="node1" presStyleIdx="1" presStyleCnt="3"/>
      <dgm:spPr/>
      <dgm:t>
        <a:bodyPr/>
        <a:lstStyle/>
        <a:p>
          <a:endParaRPr lang="en-US"/>
        </a:p>
      </dgm:t>
    </dgm:pt>
    <dgm:pt modelId="{D3EEB4A3-651D-4837-810C-A5E1D14FAC92}" type="pres">
      <dgm:prSet presAssocID="{77257291-E968-4DF1-A529-F487A5FBF619}" presName="gear2dstNode" presStyleLbl="node1" presStyleIdx="1" presStyleCnt="3"/>
      <dgm:spPr/>
      <dgm:t>
        <a:bodyPr/>
        <a:lstStyle/>
        <a:p>
          <a:endParaRPr lang="en-US"/>
        </a:p>
      </dgm:t>
    </dgm:pt>
    <dgm:pt modelId="{C21B0525-9C22-4388-88DD-E78043DAB600}" type="pres">
      <dgm:prSet presAssocID="{02EC1FD3-E434-4224-A8DC-07BE0D7ADDAA}" presName="gear3" presStyleLbl="node1" presStyleIdx="2" presStyleCnt="3"/>
      <dgm:spPr/>
      <dgm:t>
        <a:bodyPr/>
        <a:lstStyle/>
        <a:p>
          <a:endParaRPr lang="et-EE"/>
        </a:p>
      </dgm:t>
    </dgm:pt>
    <dgm:pt modelId="{67AB169D-55AC-4C82-AB6D-2727E0AABEE0}" type="pres">
      <dgm:prSet presAssocID="{02EC1FD3-E434-4224-A8DC-07BE0D7ADDAA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t-EE"/>
        </a:p>
      </dgm:t>
    </dgm:pt>
    <dgm:pt modelId="{EAA0C281-DC43-4766-A144-BF38A4C8DCCC}" type="pres">
      <dgm:prSet presAssocID="{02EC1FD3-E434-4224-A8DC-07BE0D7ADDAA}" presName="gear3srcNode" presStyleLbl="node1" presStyleIdx="2" presStyleCnt="3"/>
      <dgm:spPr/>
      <dgm:t>
        <a:bodyPr/>
        <a:lstStyle/>
        <a:p>
          <a:endParaRPr lang="en-US"/>
        </a:p>
      </dgm:t>
    </dgm:pt>
    <dgm:pt modelId="{E6140D47-5903-468D-9A3E-7533D9B7751A}" type="pres">
      <dgm:prSet presAssocID="{02EC1FD3-E434-4224-A8DC-07BE0D7ADDAA}" presName="gear3dstNode" presStyleLbl="node1" presStyleIdx="2" presStyleCnt="3"/>
      <dgm:spPr/>
      <dgm:t>
        <a:bodyPr/>
        <a:lstStyle/>
        <a:p>
          <a:endParaRPr lang="en-US"/>
        </a:p>
      </dgm:t>
    </dgm:pt>
    <dgm:pt modelId="{9A1CCA61-33BB-4732-BB8F-7B060E21C351}" type="pres">
      <dgm:prSet presAssocID="{3581FFA6-6A97-4D1B-8F0F-9C9B52723E7C}" presName="connector1" presStyleLbl="sibTrans2D1" presStyleIdx="0" presStyleCnt="3"/>
      <dgm:spPr/>
      <dgm:t>
        <a:bodyPr/>
        <a:lstStyle/>
        <a:p>
          <a:endParaRPr lang="en-US"/>
        </a:p>
      </dgm:t>
    </dgm:pt>
    <dgm:pt modelId="{F680C84A-0875-4409-97CB-561989C4F7B8}" type="pres">
      <dgm:prSet presAssocID="{88F55DAA-38F7-417A-B81F-298E493FFD94}" presName="connector2" presStyleLbl="sibTrans2D1" presStyleIdx="1" presStyleCnt="3" custLinFactNeighborX="-9345" custLinFactNeighborY="-7211"/>
      <dgm:spPr/>
      <dgm:t>
        <a:bodyPr/>
        <a:lstStyle/>
        <a:p>
          <a:endParaRPr lang="en-US"/>
        </a:p>
      </dgm:t>
    </dgm:pt>
    <dgm:pt modelId="{0A291881-D8CC-434A-B4D4-F18B6A2A74AE}" type="pres">
      <dgm:prSet presAssocID="{6E5CA7E5-0B39-4DED-8956-20BCD7B861F1}" presName="connector3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98882BF4-4112-4ED9-8D39-1E89CB530BF8}" srcId="{601F3B7A-F471-425D-8F1C-EB77A546CE15}" destId="{77257291-E968-4DF1-A529-F487A5FBF619}" srcOrd="1" destOrd="0" parTransId="{AD61E6E6-8E7D-4E39-8279-D7E8EDF78847}" sibTransId="{88F55DAA-38F7-417A-B81F-298E493FFD94}"/>
    <dgm:cxn modelId="{BD4E50CA-7062-4851-8A12-9FD70366D281}" type="presOf" srcId="{9CCE6C96-37D6-4049-9E5F-A9596694F73B}" destId="{8850D4F3-D22F-46F2-ABE0-6022800DF635}" srcOrd="2" destOrd="0" presId="urn:microsoft.com/office/officeart/2005/8/layout/gear1"/>
    <dgm:cxn modelId="{EFBAD8E6-D1FC-478C-AFEF-9703F8D2B527}" type="presOf" srcId="{02EC1FD3-E434-4224-A8DC-07BE0D7ADDAA}" destId="{EAA0C281-DC43-4766-A144-BF38A4C8DCCC}" srcOrd="2" destOrd="0" presId="urn:microsoft.com/office/officeart/2005/8/layout/gear1"/>
    <dgm:cxn modelId="{340C0C8C-4DA4-417D-9DB5-4DA0238CBCCB}" type="presOf" srcId="{9CCE6C96-37D6-4049-9E5F-A9596694F73B}" destId="{13389577-20B0-4B7C-BBA6-970F1DFF2D72}" srcOrd="0" destOrd="0" presId="urn:microsoft.com/office/officeart/2005/8/layout/gear1"/>
    <dgm:cxn modelId="{8524DED2-1261-4C86-8E9D-1964D33B8B30}" type="presOf" srcId="{6E5CA7E5-0B39-4DED-8956-20BCD7B861F1}" destId="{0A291881-D8CC-434A-B4D4-F18B6A2A74AE}" srcOrd="0" destOrd="0" presId="urn:microsoft.com/office/officeart/2005/8/layout/gear1"/>
    <dgm:cxn modelId="{E58D218D-981C-4857-9DEB-BC789BBDDE86}" type="presOf" srcId="{02EC1FD3-E434-4224-A8DC-07BE0D7ADDAA}" destId="{C21B0525-9C22-4388-88DD-E78043DAB600}" srcOrd="0" destOrd="0" presId="urn:microsoft.com/office/officeart/2005/8/layout/gear1"/>
    <dgm:cxn modelId="{503866F6-2654-4D5D-A532-B969E70D7C23}" type="presOf" srcId="{02EC1FD3-E434-4224-A8DC-07BE0D7ADDAA}" destId="{E6140D47-5903-468D-9A3E-7533D9B7751A}" srcOrd="3" destOrd="0" presId="urn:microsoft.com/office/officeart/2005/8/layout/gear1"/>
    <dgm:cxn modelId="{F3E69405-1113-4BDF-B745-5F544C7B9837}" type="presOf" srcId="{3581FFA6-6A97-4D1B-8F0F-9C9B52723E7C}" destId="{9A1CCA61-33BB-4732-BB8F-7B060E21C351}" srcOrd="0" destOrd="0" presId="urn:microsoft.com/office/officeart/2005/8/layout/gear1"/>
    <dgm:cxn modelId="{6E9C176B-FE0C-4C99-A43C-40538953E782}" type="presOf" srcId="{02EC1FD3-E434-4224-A8DC-07BE0D7ADDAA}" destId="{67AB169D-55AC-4C82-AB6D-2727E0AABEE0}" srcOrd="1" destOrd="0" presId="urn:microsoft.com/office/officeart/2005/8/layout/gear1"/>
    <dgm:cxn modelId="{F613A07F-ED58-46AA-9740-1989AE900A85}" type="presOf" srcId="{601F3B7A-F471-425D-8F1C-EB77A546CE15}" destId="{8908CE48-536D-4ADC-9033-A8C27BC0371A}" srcOrd="0" destOrd="0" presId="urn:microsoft.com/office/officeart/2005/8/layout/gear1"/>
    <dgm:cxn modelId="{C56CECDE-0D24-4EE7-8E4A-93FF131DEA8F}" srcId="{601F3B7A-F471-425D-8F1C-EB77A546CE15}" destId="{9CCE6C96-37D6-4049-9E5F-A9596694F73B}" srcOrd="0" destOrd="0" parTransId="{9B299976-8D38-4A29-8DA0-8A921C836F2F}" sibTransId="{3581FFA6-6A97-4D1B-8F0F-9C9B52723E7C}"/>
    <dgm:cxn modelId="{C6245F6E-87EB-41B6-AD3E-7A6ABDD66850}" type="presOf" srcId="{77257291-E968-4DF1-A529-F487A5FBF619}" destId="{0617A8AB-B843-48B0-BB8C-099860DA3E11}" srcOrd="1" destOrd="0" presId="urn:microsoft.com/office/officeart/2005/8/layout/gear1"/>
    <dgm:cxn modelId="{E03F7A06-AB33-475C-AFE8-61C078B893AE}" srcId="{601F3B7A-F471-425D-8F1C-EB77A546CE15}" destId="{02EC1FD3-E434-4224-A8DC-07BE0D7ADDAA}" srcOrd="2" destOrd="0" parTransId="{58C9BF99-0DF5-4FF0-8F11-38C86AB544BC}" sibTransId="{6E5CA7E5-0B39-4DED-8956-20BCD7B861F1}"/>
    <dgm:cxn modelId="{0B76452B-36E7-4282-A5B9-7548C69483FE}" type="presOf" srcId="{88F55DAA-38F7-417A-B81F-298E493FFD94}" destId="{F680C84A-0875-4409-97CB-561989C4F7B8}" srcOrd="0" destOrd="0" presId="urn:microsoft.com/office/officeart/2005/8/layout/gear1"/>
    <dgm:cxn modelId="{0F9457AB-8CD0-4D3B-BE49-AD76E10B16CA}" type="presOf" srcId="{77257291-E968-4DF1-A529-F487A5FBF619}" destId="{D3EEB4A3-651D-4837-810C-A5E1D14FAC92}" srcOrd="2" destOrd="0" presId="urn:microsoft.com/office/officeart/2005/8/layout/gear1"/>
    <dgm:cxn modelId="{B2BF53B2-6416-4612-B0A6-26F016548F5C}" type="presOf" srcId="{77257291-E968-4DF1-A529-F487A5FBF619}" destId="{49828B41-0E20-4689-B76C-D02802078D07}" srcOrd="0" destOrd="0" presId="urn:microsoft.com/office/officeart/2005/8/layout/gear1"/>
    <dgm:cxn modelId="{132CAA64-9F4C-4700-B7C5-07D22B59EE85}" type="presOf" srcId="{9CCE6C96-37D6-4049-9E5F-A9596694F73B}" destId="{96B59E7D-CD33-4D96-99AB-84A5DECF3A1A}" srcOrd="1" destOrd="0" presId="urn:microsoft.com/office/officeart/2005/8/layout/gear1"/>
    <dgm:cxn modelId="{D929B49E-9BD9-4CBC-B46F-B0AD3B8C795F}" type="presParOf" srcId="{8908CE48-536D-4ADC-9033-A8C27BC0371A}" destId="{13389577-20B0-4B7C-BBA6-970F1DFF2D72}" srcOrd="0" destOrd="0" presId="urn:microsoft.com/office/officeart/2005/8/layout/gear1"/>
    <dgm:cxn modelId="{9016724C-DE9A-4E67-BEDF-CDB940B7156A}" type="presParOf" srcId="{8908CE48-536D-4ADC-9033-A8C27BC0371A}" destId="{96B59E7D-CD33-4D96-99AB-84A5DECF3A1A}" srcOrd="1" destOrd="0" presId="urn:microsoft.com/office/officeart/2005/8/layout/gear1"/>
    <dgm:cxn modelId="{1017F13E-7A51-4CF2-9522-E316B96327BC}" type="presParOf" srcId="{8908CE48-536D-4ADC-9033-A8C27BC0371A}" destId="{8850D4F3-D22F-46F2-ABE0-6022800DF635}" srcOrd="2" destOrd="0" presId="urn:microsoft.com/office/officeart/2005/8/layout/gear1"/>
    <dgm:cxn modelId="{6D1DFEDC-7E67-46E2-8F66-C61CE3E5A059}" type="presParOf" srcId="{8908CE48-536D-4ADC-9033-A8C27BC0371A}" destId="{49828B41-0E20-4689-B76C-D02802078D07}" srcOrd="3" destOrd="0" presId="urn:microsoft.com/office/officeart/2005/8/layout/gear1"/>
    <dgm:cxn modelId="{3E106220-500E-4E12-B5DB-7C69D10CB8BF}" type="presParOf" srcId="{8908CE48-536D-4ADC-9033-A8C27BC0371A}" destId="{0617A8AB-B843-48B0-BB8C-099860DA3E11}" srcOrd="4" destOrd="0" presId="urn:microsoft.com/office/officeart/2005/8/layout/gear1"/>
    <dgm:cxn modelId="{D609492F-527B-42E0-B3FC-8B22F9DA0476}" type="presParOf" srcId="{8908CE48-536D-4ADC-9033-A8C27BC0371A}" destId="{D3EEB4A3-651D-4837-810C-A5E1D14FAC92}" srcOrd="5" destOrd="0" presId="urn:microsoft.com/office/officeart/2005/8/layout/gear1"/>
    <dgm:cxn modelId="{CCACC434-F65E-4546-85EF-1EBBDDA1E9D1}" type="presParOf" srcId="{8908CE48-536D-4ADC-9033-A8C27BC0371A}" destId="{C21B0525-9C22-4388-88DD-E78043DAB600}" srcOrd="6" destOrd="0" presId="urn:microsoft.com/office/officeart/2005/8/layout/gear1"/>
    <dgm:cxn modelId="{8DE75C38-570A-4351-8945-1A00646452FB}" type="presParOf" srcId="{8908CE48-536D-4ADC-9033-A8C27BC0371A}" destId="{67AB169D-55AC-4C82-AB6D-2727E0AABEE0}" srcOrd="7" destOrd="0" presId="urn:microsoft.com/office/officeart/2005/8/layout/gear1"/>
    <dgm:cxn modelId="{33AF8CB0-62CC-4099-A9BF-B1D8C4391CB0}" type="presParOf" srcId="{8908CE48-536D-4ADC-9033-A8C27BC0371A}" destId="{EAA0C281-DC43-4766-A144-BF38A4C8DCCC}" srcOrd="8" destOrd="0" presId="urn:microsoft.com/office/officeart/2005/8/layout/gear1"/>
    <dgm:cxn modelId="{3AE603C8-B7AF-4024-A951-3C496007F846}" type="presParOf" srcId="{8908CE48-536D-4ADC-9033-A8C27BC0371A}" destId="{E6140D47-5903-468D-9A3E-7533D9B7751A}" srcOrd="9" destOrd="0" presId="urn:microsoft.com/office/officeart/2005/8/layout/gear1"/>
    <dgm:cxn modelId="{357AF839-9855-451B-8151-93A5CDB49410}" type="presParOf" srcId="{8908CE48-536D-4ADC-9033-A8C27BC0371A}" destId="{9A1CCA61-33BB-4732-BB8F-7B060E21C351}" srcOrd="10" destOrd="0" presId="urn:microsoft.com/office/officeart/2005/8/layout/gear1"/>
    <dgm:cxn modelId="{69AE1BC0-7033-4C4C-BA29-87FEC1B49287}" type="presParOf" srcId="{8908CE48-536D-4ADC-9033-A8C27BC0371A}" destId="{F680C84A-0875-4409-97CB-561989C4F7B8}" srcOrd="11" destOrd="0" presId="urn:microsoft.com/office/officeart/2005/8/layout/gear1"/>
    <dgm:cxn modelId="{42A5B116-91DA-429A-9E55-364051B7C318}" type="presParOf" srcId="{8908CE48-536D-4ADC-9033-A8C27BC0371A}" destId="{0A291881-D8CC-434A-B4D4-F18B6A2A74AE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C5CF313-368B-402C-9020-AD9A5F4922E3}" type="datetimeFigureOut">
              <a:rPr lang="en-US"/>
              <a:pPr>
                <a:defRPr/>
              </a:pPr>
              <a:t>5/20/2021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D2316BF-D5D7-478E-BFCB-EBA0B5EE2B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4615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9350" y="692150"/>
            <a:ext cx="2628900" cy="197167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655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B6E874F-088D-4476-AD56-E9FC6A6ED5F8}" type="slidenum">
              <a:rPr lang="en-US" b="1" smtClean="0">
                <a:solidFill>
                  <a:srgbClr val="000000"/>
                </a:solidFill>
                <a:latin typeface="Geometr415 Md BT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b="1" smtClean="0">
              <a:solidFill>
                <a:srgbClr val="000000"/>
              </a:solidFill>
              <a:latin typeface="Geometr415 Md B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11547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9350" y="692150"/>
            <a:ext cx="2628900" cy="197167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t-EE" dirty="0" smtClean="0"/>
          </a:p>
        </p:txBody>
      </p:sp>
      <p:sp>
        <p:nvSpPr>
          <p:cNvPr id="788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93BDC70-D846-4637-B010-4B6C48972C58}" type="slidenum">
              <a:rPr lang="en-US" b="1" smtClean="0">
                <a:solidFill>
                  <a:srgbClr val="000000"/>
                </a:solidFill>
                <a:latin typeface="Geometr415 Md BT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 b="1" smtClean="0">
              <a:solidFill>
                <a:srgbClr val="000000"/>
              </a:solidFill>
              <a:latin typeface="Geometr415 Md B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04642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9350" y="692150"/>
            <a:ext cx="2628900" cy="197167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39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t-EE" dirty="0" smtClean="0"/>
          </a:p>
        </p:txBody>
      </p:sp>
      <p:sp>
        <p:nvSpPr>
          <p:cNvPr id="839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6D7C8C3-66DB-4520-8B6E-22857A0BF7C6}" type="slidenum">
              <a:rPr lang="en-US" b="1" smtClean="0">
                <a:solidFill>
                  <a:srgbClr val="000000"/>
                </a:solidFill>
                <a:latin typeface="Geometr415 Md BT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 b="1" smtClean="0">
              <a:solidFill>
                <a:srgbClr val="000000"/>
              </a:solidFill>
              <a:latin typeface="Geometr415 Md B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34665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9350" y="692150"/>
            <a:ext cx="2628900" cy="1971675"/>
          </a:xfrm>
          <a:ln/>
        </p:spPr>
      </p:sp>
      <p:sp>
        <p:nvSpPr>
          <p:cNvPr id="860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dirty="0" smtClean="0"/>
          </a:p>
        </p:txBody>
      </p:sp>
      <p:sp>
        <p:nvSpPr>
          <p:cNvPr id="860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00F480-FF5D-45EE-9F2F-02AB5935B5C8}" type="slidenum">
              <a:rPr lang="en-US" smtClean="0"/>
              <a:pPr/>
              <a:t>14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8705474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A09E3A2-08B0-447C-9CCF-BC0CAF82BF25}" type="slidenum">
              <a:rPr lang="en-US" b="1" smtClean="0">
                <a:solidFill>
                  <a:srgbClr val="000000"/>
                </a:solidFill>
                <a:latin typeface="Geometr415 Md BT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b="1" smtClean="0">
              <a:solidFill>
                <a:srgbClr val="000000"/>
              </a:solidFill>
              <a:latin typeface="Geometr415 Md BT" charset="0"/>
            </a:endParaRPr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9350" y="692150"/>
            <a:ext cx="2628900" cy="197167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t-EE" dirty="0" smtClean="0"/>
          </a:p>
        </p:txBody>
      </p:sp>
    </p:spTree>
    <p:extLst>
      <p:ext uri="{BB962C8B-B14F-4D97-AF65-F5344CB8AC3E}">
        <p14:creationId xmlns:p14="http://schemas.microsoft.com/office/powerpoint/2010/main" val="19731807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9350" y="692150"/>
            <a:ext cx="2628900" cy="197167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t-EE" dirty="0" smtClean="0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AE8A46D-1268-4DBD-8C72-E22563961C2E}" type="slidenum">
              <a:rPr lang="en-US" b="1" smtClean="0">
                <a:solidFill>
                  <a:srgbClr val="000000"/>
                </a:solidFill>
                <a:latin typeface="Geometr415 Md BT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b="1" smtClean="0">
              <a:solidFill>
                <a:srgbClr val="000000"/>
              </a:solidFill>
              <a:latin typeface="Geometr415 Md B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16683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t-EE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D2316BF-D5D7-478E-BFCB-EBA0B5EE2BA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859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9350" y="692150"/>
            <a:ext cx="2628900" cy="197167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t-EE" dirty="0" smtClean="0"/>
          </a:p>
        </p:txBody>
      </p:sp>
      <p:sp>
        <p:nvSpPr>
          <p:cNvPr id="686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7921F61-998F-4646-A924-617C6E3497D4}" type="slidenum">
              <a:rPr lang="en-US" b="1" smtClean="0">
                <a:solidFill>
                  <a:srgbClr val="000000"/>
                </a:solidFill>
                <a:latin typeface="Geometr415 Md BT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 b="1" smtClean="0">
              <a:solidFill>
                <a:srgbClr val="000000"/>
              </a:solidFill>
              <a:latin typeface="Geometr415 Md B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47166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D2316BF-D5D7-478E-BFCB-EBA0B5EE2BA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1862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C44B072-C43B-4E99-9650-90AF2AFE6AB5}" type="slidenum">
              <a:rPr lang="en-US" b="1" smtClean="0">
                <a:solidFill>
                  <a:srgbClr val="000000"/>
                </a:solidFill>
                <a:latin typeface="Geometr415 Md BT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 b="1" smtClean="0">
              <a:solidFill>
                <a:srgbClr val="000000"/>
              </a:solidFill>
              <a:latin typeface="Geometr415 Md BT" charset="0"/>
            </a:endParaRPr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9350" y="692150"/>
            <a:ext cx="2628900" cy="197167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t-EE" dirty="0" smtClean="0"/>
          </a:p>
        </p:txBody>
      </p:sp>
    </p:spTree>
    <p:extLst>
      <p:ext uri="{BB962C8B-B14F-4D97-AF65-F5344CB8AC3E}">
        <p14:creationId xmlns:p14="http://schemas.microsoft.com/office/powerpoint/2010/main" val="40057601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9350" y="692150"/>
            <a:ext cx="2628900" cy="197167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t-EE" dirty="0" smtClean="0"/>
          </a:p>
        </p:txBody>
      </p:sp>
      <p:sp>
        <p:nvSpPr>
          <p:cNvPr id="757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99DD1E8-B577-4882-A505-A10E8C06CB3A}" type="slidenum">
              <a:rPr lang="en-US" b="1" smtClean="0">
                <a:solidFill>
                  <a:srgbClr val="000000"/>
                </a:solidFill>
                <a:latin typeface="Geometr415 Md BT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 b="1" smtClean="0">
              <a:solidFill>
                <a:srgbClr val="000000"/>
              </a:solidFill>
              <a:latin typeface="Geometr415 Md B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97103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9350" y="692150"/>
            <a:ext cx="2628900" cy="197167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t-EE" dirty="0" smtClean="0"/>
          </a:p>
        </p:txBody>
      </p:sp>
      <p:sp>
        <p:nvSpPr>
          <p:cNvPr id="778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5598592-43A3-4377-A12F-823A2EE646F1}" type="slidenum">
              <a:rPr lang="en-US" b="1" smtClean="0">
                <a:solidFill>
                  <a:srgbClr val="000000"/>
                </a:solidFill>
                <a:latin typeface="Geometr415 Md BT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 b="1" smtClean="0">
              <a:solidFill>
                <a:srgbClr val="000000"/>
              </a:solidFill>
              <a:latin typeface="Geometr415 Md B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21316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2"/>
          <p:cNvGraphicFramePr>
            <a:graphicFrameLocks noChangeAspect="1"/>
          </p:cNvGraphicFramePr>
          <p:nvPr/>
        </p:nvGraphicFramePr>
        <p:xfrm>
          <a:off x="0" y="0"/>
          <a:ext cx="4673600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987" name="CorelDRAW" r:id="rId3" imgW="2587752" imgH="3797808" progId="CorelDraw.Graphic.8">
                  <p:embed/>
                </p:oleObj>
              </mc:Choice>
              <mc:Fallback>
                <p:oleObj name="CorelDRAW" r:id="rId3" imgW="2587752" imgH="3797808" progId="CorelDraw.Graphic.8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4673600" cy="685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0"/>
            <a:ext cx="457200" cy="4648200"/>
          </a:xfrm>
          <a:prstGeom prst="rect">
            <a:avLst/>
          </a:prstGeom>
          <a:gradFill rotWithShape="0">
            <a:gsLst>
              <a:gs pos="0">
                <a:srgbClr val="0066CC"/>
              </a:gs>
              <a:gs pos="100000">
                <a:srgbClr val="FFFF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t-EE" sz="2800" b="1">
              <a:solidFill>
                <a:srgbClr val="000000"/>
              </a:solidFill>
              <a:latin typeface="+mn-lt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590800" y="6400800"/>
            <a:ext cx="6553200" cy="4572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990000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t-EE" sz="2800" b="1">
              <a:solidFill>
                <a:srgbClr val="000000"/>
              </a:solidFill>
              <a:latin typeface="+mn-lt"/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 rot="16200000">
            <a:off x="-609600" y="838200"/>
            <a:ext cx="1828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endParaRPr lang="et-EE" sz="1400" b="1">
              <a:solidFill>
                <a:srgbClr val="FFFFFF"/>
              </a:solidFill>
              <a:latin typeface="Dutch801 Rm BT" pitchFamily="18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 userDrawn="1"/>
        </p:nvSpPr>
        <p:spPr bwMode="auto">
          <a:xfrm rot="16200000">
            <a:off x="-686594" y="838994"/>
            <a:ext cx="18303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ru-RU" sz="1400" b="1">
                <a:solidFill>
                  <a:srgbClr val="FFFFFF"/>
                </a:solidFill>
                <a:latin typeface="Dutch801 Rm BT" pitchFamily="18" charset="0"/>
              </a:rPr>
              <a:t>АНДРАГОГИКА</a:t>
            </a:r>
            <a:endParaRPr lang="et-EE" sz="1400" b="1">
              <a:solidFill>
                <a:srgbClr val="FFFFFF"/>
              </a:solidFill>
              <a:latin typeface="Dutch801 Rm BT" pitchFamily="18" charset="0"/>
            </a:endParaRPr>
          </a:p>
        </p:txBody>
      </p:sp>
      <p:sp>
        <p:nvSpPr>
          <p:cNvPr id="9" name="Text Box 14"/>
          <p:cNvSpPr txBox="1">
            <a:spLocks noChangeArrowheads="1"/>
          </p:cNvSpPr>
          <p:nvPr userDrawn="1"/>
        </p:nvSpPr>
        <p:spPr bwMode="auto">
          <a:xfrm rot="2312">
            <a:off x="7600950" y="6553200"/>
            <a:ext cx="1543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400">
                <a:solidFill>
                  <a:srgbClr val="FFFFFF"/>
                </a:solidFill>
                <a:latin typeface="Brush Script MT" pitchFamily="66" charset="0"/>
              </a:rPr>
              <a:t>Arkadi Bojarsinov</a:t>
            </a:r>
            <a:endParaRPr lang="et-EE" sz="1400" b="1">
              <a:solidFill>
                <a:srgbClr val="FFFFFF"/>
              </a:solidFill>
              <a:latin typeface="Dutch801 Rm BT" pitchFamily="18" charset="0"/>
            </a:endParaRPr>
          </a:p>
        </p:txBody>
      </p:sp>
      <p:sp>
        <p:nvSpPr>
          <p:cNvPr id="410632" name="Rectangle 8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 sz="4000">
                <a:latin typeface="Verdana" pitchFamily="34" charset="0"/>
              </a:defRPr>
            </a:lvl1pPr>
          </a:lstStyle>
          <a:p>
            <a:r>
              <a:rPr lang="et-EE"/>
              <a:t>Click to edit Master title style</a:t>
            </a:r>
          </a:p>
        </p:txBody>
      </p:sp>
      <p:sp>
        <p:nvSpPr>
          <p:cNvPr id="410633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 sz="2800"/>
            </a:lvl1pPr>
          </a:lstStyle>
          <a:p>
            <a:r>
              <a:rPr lang="et-EE"/>
              <a:t>Click to edit Master subtitle style</a:t>
            </a:r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10400" y="6019800"/>
            <a:ext cx="2133600" cy="476250"/>
          </a:xfrm>
        </p:spPr>
        <p:txBody>
          <a:bodyPr wrap="square" lIns="91440" tIns="45720" rIns="91440" bIns="45720" anchor="t"/>
          <a:lstStyle>
            <a:lvl1pPr defTabSz="914400" eaLnBrk="1" hangingPunct="1"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4636C4A3-3C96-4BE1-981C-2A418A2B2B3C}" type="slidenum">
              <a:rPr lang="et-EE"/>
              <a:pPr>
                <a:defRPr/>
              </a:pPr>
              <a:t>‹#›</a:t>
            </a:fld>
            <a:endParaRPr lang="et-EE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28751F-3E0D-4B04-9E4F-FCC2D650EF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3" y="274638"/>
            <a:ext cx="1951037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6450" y="274638"/>
            <a:ext cx="5700713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A0AAAA-398D-4314-9055-1A601D8651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6450" y="274638"/>
            <a:ext cx="7804150" cy="7921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600200"/>
            <a:ext cx="38100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00600" y="1600200"/>
            <a:ext cx="38100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1F57BE-CE88-4343-8AD5-3B029C9707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D94CA1-367B-45FB-BFBC-82395C4ECF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8E35BB-2AE1-42C7-AFFA-14EA291A92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600200"/>
            <a:ext cx="3810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600200"/>
            <a:ext cx="3810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3E59A6-6C53-41AD-84D9-A862EB6A9F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9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56E30C-10C3-4A9C-B98A-A0EE6E8C58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4106D9-4E0B-4F92-9A15-38B13423C7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12713C-32A8-410C-9814-F4652D8D35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C31F5C-E14B-421A-B3EC-1F0D62BCF5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t-EE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8B4A05-89A4-4DF8-8BB3-69ED8840CE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02" name="Rectangle 2"/>
          <p:cNvSpPr>
            <a:spLocks noChangeArrowheads="1"/>
          </p:cNvSpPr>
          <p:nvPr/>
        </p:nvSpPr>
        <p:spPr bwMode="auto">
          <a:xfrm>
            <a:off x="0" y="0"/>
            <a:ext cx="457200" cy="4648200"/>
          </a:xfrm>
          <a:prstGeom prst="rect">
            <a:avLst/>
          </a:prstGeom>
          <a:gradFill rotWithShape="0">
            <a:gsLst>
              <a:gs pos="0">
                <a:srgbClr val="0066CC"/>
              </a:gs>
              <a:gs pos="100000">
                <a:srgbClr val="FFFF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t-EE" sz="2800" b="1">
              <a:solidFill>
                <a:srgbClr val="000000"/>
              </a:solidFill>
              <a:latin typeface="+mn-lt"/>
            </a:endParaRPr>
          </a:p>
        </p:txBody>
      </p:sp>
      <p:sp>
        <p:nvSpPr>
          <p:cNvPr id="409604" name="Rectangle 4"/>
          <p:cNvSpPr>
            <a:spLocks noChangeArrowheads="1"/>
          </p:cNvSpPr>
          <p:nvPr/>
        </p:nvSpPr>
        <p:spPr bwMode="auto">
          <a:xfrm>
            <a:off x="2590800" y="6400800"/>
            <a:ext cx="6553200" cy="4572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990000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t-EE" sz="2800" b="1">
              <a:solidFill>
                <a:srgbClr val="000000"/>
              </a:solidFill>
              <a:latin typeface="+mn-lt"/>
            </a:endParaRPr>
          </a:p>
        </p:txBody>
      </p:sp>
      <p:sp>
        <p:nvSpPr>
          <p:cNvPr id="3076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806450" y="274638"/>
            <a:ext cx="780415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t-EE" smtClean="0"/>
              <a:t>Click to edit Master title style</a:t>
            </a:r>
          </a:p>
        </p:txBody>
      </p:sp>
      <p:sp>
        <p:nvSpPr>
          <p:cNvPr id="3077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600200"/>
            <a:ext cx="7772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t-EE" smtClean="0"/>
              <a:t>Click to edit Master text styles</a:t>
            </a:r>
          </a:p>
          <a:p>
            <a:pPr lvl="1"/>
            <a:r>
              <a:rPr lang="et-EE" smtClean="0"/>
              <a:t>Second level</a:t>
            </a:r>
          </a:p>
          <a:p>
            <a:pPr lvl="2"/>
            <a:r>
              <a:rPr lang="et-EE" smtClean="0"/>
              <a:t>Third level</a:t>
            </a:r>
          </a:p>
          <a:p>
            <a:pPr lvl="3"/>
            <a:r>
              <a:rPr lang="et-EE" smtClean="0"/>
              <a:t>Fourth level</a:t>
            </a:r>
          </a:p>
          <a:p>
            <a:pPr lvl="4"/>
            <a:r>
              <a:rPr lang="et-EE" smtClean="0"/>
              <a:t>Fifth level</a:t>
            </a:r>
          </a:p>
        </p:txBody>
      </p:sp>
      <p:sp>
        <p:nvSpPr>
          <p:cNvPr id="40960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rgbClr val="000000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40961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rgbClr val="000000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409612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10600" y="6477000"/>
            <a:ext cx="533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400" b="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2CBCD2CD-D8A2-4EB0-9207-4886A9ECC5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09613" name="Text Box 13"/>
          <p:cNvSpPr txBox="1">
            <a:spLocks noChangeArrowheads="1"/>
          </p:cNvSpPr>
          <p:nvPr/>
        </p:nvSpPr>
        <p:spPr bwMode="auto">
          <a:xfrm rot="-5400000">
            <a:off x="-686594" y="838994"/>
            <a:ext cx="18303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ru-RU" sz="1400" b="1">
                <a:solidFill>
                  <a:srgbClr val="FFFFFF"/>
                </a:solidFill>
                <a:latin typeface="Dutch801 Rm BT" pitchFamily="18" charset="0"/>
              </a:rPr>
              <a:t>АНДРАГОГИКА</a:t>
            </a:r>
            <a:endParaRPr lang="et-EE" sz="1400" b="1">
              <a:solidFill>
                <a:srgbClr val="FFFFFF"/>
              </a:solidFill>
              <a:latin typeface="Dutch801 Rm BT" pitchFamily="18" charset="0"/>
            </a:endParaRPr>
          </a:p>
        </p:txBody>
      </p:sp>
      <p:sp>
        <p:nvSpPr>
          <p:cNvPr id="409614" name="Text Box 14"/>
          <p:cNvSpPr txBox="1">
            <a:spLocks noChangeArrowheads="1"/>
          </p:cNvSpPr>
          <p:nvPr/>
        </p:nvSpPr>
        <p:spPr bwMode="auto">
          <a:xfrm rot="2312">
            <a:off x="7600950" y="6553200"/>
            <a:ext cx="1543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400">
                <a:solidFill>
                  <a:srgbClr val="FFFFFF"/>
                </a:solidFill>
                <a:latin typeface="Brush Script MT" pitchFamily="66" charset="0"/>
              </a:rPr>
              <a:t>Arkadi Bojarsinov</a:t>
            </a:r>
            <a:endParaRPr lang="et-EE" sz="1400" b="1">
              <a:solidFill>
                <a:srgbClr val="FFFFFF"/>
              </a:solidFill>
              <a:latin typeface="Dutch801 Rm BT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</p:sldLayoutIdLst>
  <p:transition spd="med"/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CC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CC0000"/>
          </a:solidFill>
          <a:latin typeface="Geometr415 Blk B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CC0000"/>
          </a:solidFill>
          <a:latin typeface="Geometr415 Blk B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CC0000"/>
          </a:solidFill>
          <a:latin typeface="Geometr415 Blk B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CC0000"/>
          </a:solidFill>
          <a:latin typeface="Geometr415 Blk B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CC0000"/>
          </a:solidFill>
          <a:latin typeface="Geometr415 Blk B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CC0000"/>
          </a:solidFill>
          <a:latin typeface="Geometr415 Blk B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CC0000"/>
          </a:solidFill>
          <a:latin typeface="Geometr415 Blk B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CC0000"/>
          </a:solidFill>
          <a:latin typeface="Geometr415 Blk B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0000"/>
        </a:buClr>
        <a:buFont typeface="Monotype Sorts" pitchFamily="2" charset="2"/>
        <a:buChar char="F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0000"/>
        </a:buClr>
        <a:buFont typeface="Monotype Sorts" pitchFamily="2" charset="2"/>
        <a:buChar char="4"/>
        <a:defRPr sz="2000"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0000"/>
        </a:buClr>
        <a:buFont typeface="Wingdings" pitchFamily="2" charset="2"/>
        <a:buChar char="§"/>
        <a:defRPr sz="20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0000"/>
        </a:buClr>
        <a:buFont typeface="Wingdings" pitchFamily="2" charset="2"/>
        <a:buChar char="§"/>
        <a:defRPr sz="2000" b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0000"/>
        </a:buClr>
        <a:buFont typeface="Wingdings" pitchFamily="2" charset="2"/>
        <a:buChar char="§"/>
        <a:defRPr sz="2000" b="1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Font typeface="Wingdings" pitchFamily="2" charset="2"/>
        <a:buChar char="§"/>
        <a:defRPr sz="2000" b="1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Font typeface="Wingdings" pitchFamily="2" charset="2"/>
        <a:buChar char="§"/>
        <a:defRPr sz="2000" b="1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Font typeface="Wingdings" pitchFamily="2" charset="2"/>
        <a:buChar char="§"/>
        <a:defRPr sz="2000" b="1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Font typeface="Wingdings" pitchFamily="2" charset="2"/>
        <a:buChar char="§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714375" y="1714500"/>
            <a:ext cx="7772400" cy="1643063"/>
          </a:xfrm>
        </p:spPr>
        <p:txBody>
          <a:bodyPr/>
          <a:lstStyle/>
          <a:p>
            <a:pPr eaLnBrk="1" hangingPunct="1"/>
            <a:r>
              <a:rPr lang="ru-RU" sz="6600" dirty="0">
                <a:latin typeface="Garamond" pitchFamily="18" charset="0"/>
              </a:rPr>
              <a:t>АНДРАГОГИКА</a:t>
            </a:r>
            <a:endParaRPr lang="en-US" sz="6600" dirty="0" smtClean="0">
              <a:latin typeface="Garamond" pitchFamily="18" charset="0"/>
            </a:endParaRPr>
          </a:p>
        </p:txBody>
      </p:sp>
      <p:sp>
        <p:nvSpPr>
          <p:cNvPr id="4099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571625" y="3214688"/>
            <a:ext cx="6400800" cy="1357312"/>
          </a:xfrm>
        </p:spPr>
        <p:txBody>
          <a:bodyPr/>
          <a:lstStyle/>
          <a:p>
            <a:pPr eaLnBrk="1" hangingPunct="1"/>
            <a:r>
              <a:rPr lang="ru-RU" dirty="0" smtClean="0"/>
              <a:t>наука о современном обучении взрослых</a:t>
            </a:r>
          </a:p>
          <a:p>
            <a:pPr eaLnBrk="1" hangingPunct="1"/>
            <a:endParaRPr lang="ky-KG" dirty="0"/>
          </a:p>
          <a:p>
            <a:pPr eaLnBrk="1" hangingPunct="1"/>
            <a:endParaRPr lang="ky-KG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 idx="4294967295"/>
          </p:nvPr>
        </p:nvSpPr>
        <p:spPr>
          <a:xfrm>
            <a:off x="785813" y="428625"/>
            <a:ext cx="7804150" cy="792163"/>
          </a:xfrm>
        </p:spPr>
        <p:txBody>
          <a:bodyPr/>
          <a:lstStyle/>
          <a:p>
            <a:pPr eaLnBrk="1" hangingPunct="1"/>
            <a:r>
              <a:rPr lang="ru-RU" smtClean="0"/>
              <a:t>Возраст и Обучение. Взрослость</a:t>
            </a:r>
            <a:endParaRPr lang="et-EE" smtClean="0"/>
          </a:p>
        </p:txBody>
      </p:sp>
      <p:sp>
        <p:nvSpPr>
          <p:cNvPr id="17411" name="Content Placeholder 2"/>
          <p:cNvSpPr>
            <a:spLocks noGrp="1"/>
          </p:cNvSpPr>
          <p:nvPr>
            <p:ph idx="4294967295"/>
          </p:nvPr>
        </p:nvSpPr>
        <p:spPr>
          <a:xfrm>
            <a:off x="928688" y="1571625"/>
            <a:ext cx="7772400" cy="4286250"/>
          </a:xfrm>
        </p:spPr>
        <p:txBody>
          <a:bodyPr/>
          <a:lstStyle/>
          <a:p>
            <a:pPr eaLnBrk="1" hangingPunct="1"/>
            <a:r>
              <a:rPr lang="ru-RU" sz="2800" dirty="0" smtClean="0"/>
              <a:t>Опосредованная память</a:t>
            </a:r>
            <a:endParaRPr lang="et-EE" sz="2800" dirty="0" smtClean="0"/>
          </a:p>
          <a:p>
            <a:pPr eaLnBrk="1" hangingPunct="1"/>
            <a:r>
              <a:rPr lang="ru-RU" sz="2800" dirty="0" smtClean="0"/>
              <a:t>Зрелое мышление</a:t>
            </a:r>
            <a:endParaRPr lang="et-EE" sz="2800" dirty="0" smtClean="0"/>
          </a:p>
          <a:p>
            <a:pPr eaLnBrk="1" hangingPunct="1"/>
            <a:r>
              <a:rPr lang="ru-RU" sz="2800" dirty="0" smtClean="0"/>
              <a:t>Ясные цели</a:t>
            </a:r>
            <a:endParaRPr lang="et-EE" sz="2800" dirty="0" smtClean="0"/>
          </a:p>
          <a:p>
            <a:pPr eaLnBrk="1" hangingPunct="1"/>
            <a:r>
              <a:rPr lang="ru-RU" sz="2800" dirty="0" smtClean="0"/>
              <a:t>Внутренняя мотивация</a:t>
            </a:r>
            <a:endParaRPr lang="et-EE" sz="2800" dirty="0" smtClean="0"/>
          </a:p>
          <a:p>
            <a:pPr eaLnBrk="1" hangingPunct="1"/>
            <a:r>
              <a:rPr lang="ru-RU" sz="2800" dirty="0" smtClean="0"/>
              <a:t>Дисциплинированность</a:t>
            </a:r>
            <a:endParaRPr lang="et-EE" sz="2800" dirty="0" smtClean="0"/>
          </a:p>
          <a:p>
            <a:pPr eaLnBrk="1" hangingPunct="1"/>
            <a:r>
              <a:rPr lang="ru-RU" sz="2800" dirty="0" smtClean="0"/>
              <a:t>Высокая трудоспособность</a:t>
            </a:r>
            <a:endParaRPr lang="et-EE" sz="2800" dirty="0" smtClean="0"/>
          </a:p>
          <a:p>
            <a:pPr eaLnBrk="1" hangingPunct="1"/>
            <a:r>
              <a:rPr lang="ru-RU" sz="2800" dirty="0" smtClean="0"/>
              <a:t>Адекватная самооценка</a:t>
            </a:r>
          </a:p>
          <a:p>
            <a:pPr eaLnBrk="1" hangingPunct="1"/>
            <a:r>
              <a:rPr lang="ru-RU" sz="2800" dirty="0" smtClean="0"/>
              <a:t>Кругозор и жизненный опыт</a:t>
            </a:r>
          </a:p>
          <a:p>
            <a:pPr eaLnBrk="1" hangingPunct="1"/>
            <a:r>
              <a:rPr lang="ru-RU" sz="2800" dirty="0" smtClean="0"/>
              <a:t>…</a:t>
            </a:r>
            <a:endParaRPr lang="et-EE" sz="2800" dirty="0" smtClean="0"/>
          </a:p>
          <a:p>
            <a:pPr eaLnBrk="1" hangingPunct="1">
              <a:buFont typeface="Monotype Sorts" pitchFamily="2" charset="2"/>
              <a:buNone/>
            </a:pPr>
            <a:endParaRPr lang="et-EE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Основные виды интеллекта</a:t>
            </a:r>
            <a:endParaRPr lang="et-EE" smtClean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857250" y="1357313"/>
            <a:ext cx="7772400" cy="4525962"/>
          </a:xfrm>
        </p:spPr>
        <p:txBody>
          <a:bodyPr/>
          <a:lstStyle/>
          <a:p>
            <a:r>
              <a:rPr lang="ru-RU" sz="2800" dirty="0" smtClean="0"/>
              <a:t>логико-математический  (</a:t>
            </a:r>
            <a:r>
              <a:rPr lang="et-EE" sz="2800" dirty="0" smtClean="0"/>
              <a:t>IQ)</a:t>
            </a:r>
            <a:endParaRPr lang="ru-RU" sz="2800" dirty="0" smtClean="0"/>
          </a:p>
          <a:p>
            <a:r>
              <a:rPr lang="ru-RU" sz="2800" dirty="0" smtClean="0"/>
              <a:t>телесно-кинестетический</a:t>
            </a:r>
          </a:p>
          <a:p>
            <a:pPr>
              <a:buFont typeface="Monotype Sorts" pitchFamily="2" charset="2"/>
              <a:buNone/>
            </a:pPr>
            <a:endParaRPr lang="ru-RU" sz="2800" dirty="0" smtClean="0"/>
          </a:p>
          <a:p>
            <a:r>
              <a:rPr lang="ru-RU" sz="2800" dirty="0" smtClean="0"/>
              <a:t>эмоциональный (</a:t>
            </a:r>
            <a:r>
              <a:rPr lang="et-EE" sz="2800" dirty="0" smtClean="0"/>
              <a:t>EQ)</a:t>
            </a:r>
            <a:endParaRPr lang="ru-RU" sz="2800" dirty="0" smtClean="0"/>
          </a:p>
          <a:p>
            <a:r>
              <a:rPr lang="ru-RU" sz="2800" dirty="0" smtClean="0"/>
              <a:t>практический</a:t>
            </a:r>
          </a:p>
          <a:p>
            <a:r>
              <a:rPr lang="ru-RU" sz="2800" dirty="0" smtClean="0"/>
              <a:t>социальный</a:t>
            </a:r>
          </a:p>
          <a:p>
            <a:r>
              <a:rPr lang="ru-RU" sz="2800" dirty="0" smtClean="0"/>
              <a:t>творческий</a:t>
            </a:r>
            <a:endParaRPr lang="et-EE" sz="2800" dirty="0" smtClean="0"/>
          </a:p>
          <a:p>
            <a:r>
              <a:rPr lang="ru-RU" sz="2800" dirty="0" smtClean="0"/>
              <a:t>вербальный</a:t>
            </a:r>
          </a:p>
          <a:p>
            <a:r>
              <a:rPr lang="ru-RU" sz="2800" dirty="0" smtClean="0"/>
              <a:t>музыкальный</a:t>
            </a:r>
          </a:p>
        </p:txBody>
      </p:sp>
      <p:cxnSp>
        <p:nvCxnSpPr>
          <p:cNvPr id="21508" name="Straight Connector 4"/>
          <p:cNvCxnSpPr>
            <a:cxnSpLocks noChangeShapeType="1"/>
          </p:cNvCxnSpPr>
          <p:nvPr/>
        </p:nvCxnSpPr>
        <p:spPr bwMode="auto">
          <a:xfrm>
            <a:off x="785813" y="2643188"/>
            <a:ext cx="6286500" cy="1587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7" descr="eq_iceber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63" y="785813"/>
            <a:ext cx="7608887" cy="5072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5" name="TextBox 4"/>
          <p:cNvSpPr txBox="1">
            <a:spLocks noChangeArrowheads="1"/>
          </p:cNvSpPr>
          <p:nvPr/>
        </p:nvSpPr>
        <p:spPr bwMode="auto">
          <a:xfrm>
            <a:off x="8286750" y="1500188"/>
            <a:ext cx="9048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t-EE" sz="2800" b="1">
                <a:solidFill>
                  <a:srgbClr val="000000"/>
                </a:solidFill>
                <a:latin typeface="Geometr415 Md BT" charset="0"/>
              </a:rPr>
              <a:t>15%</a:t>
            </a:r>
          </a:p>
        </p:txBody>
      </p:sp>
      <p:sp>
        <p:nvSpPr>
          <p:cNvPr id="18436" name="TextBox 5"/>
          <p:cNvSpPr txBox="1">
            <a:spLocks noChangeArrowheads="1"/>
          </p:cNvSpPr>
          <p:nvPr/>
        </p:nvSpPr>
        <p:spPr bwMode="auto">
          <a:xfrm>
            <a:off x="8239125" y="2857500"/>
            <a:ext cx="9048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t-EE" sz="2800" b="1">
                <a:solidFill>
                  <a:srgbClr val="000000"/>
                </a:solidFill>
                <a:latin typeface="Geometr415 Md BT" charset="0"/>
              </a:rPr>
              <a:t>85%</a:t>
            </a:r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8215313" y="2357438"/>
            <a:ext cx="928687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/>
      <p:bldP spid="1843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Три уровня обучения взрослых</a:t>
            </a:r>
            <a:endParaRPr lang="en-US" smtClean="0"/>
          </a:p>
        </p:txBody>
      </p:sp>
      <p:pic>
        <p:nvPicPr>
          <p:cNvPr id="27651" name="Picture 4" descr="bd05515_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827088" y="1773238"/>
            <a:ext cx="3181350" cy="3419475"/>
          </a:xfrm>
        </p:spPr>
      </p:pic>
      <p:sp>
        <p:nvSpPr>
          <p:cNvPr id="27652" name="Text Box 5"/>
          <p:cNvSpPr txBox="1">
            <a:spLocks noChangeArrowheads="1"/>
          </p:cNvSpPr>
          <p:nvPr/>
        </p:nvSpPr>
        <p:spPr bwMode="auto">
          <a:xfrm>
            <a:off x="4786314" y="4286256"/>
            <a:ext cx="273685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dirty="0">
                <a:solidFill>
                  <a:srgbClr val="000000"/>
                </a:solidFill>
                <a:latin typeface="Geometr415 Md BT" charset="0"/>
              </a:rPr>
              <a:t>личность</a:t>
            </a:r>
            <a:endParaRPr lang="en-US" sz="2400" b="1" dirty="0">
              <a:solidFill>
                <a:srgbClr val="000000"/>
              </a:solidFill>
              <a:latin typeface="Geometr415 Md BT" charset="0"/>
            </a:endParaRPr>
          </a:p>
        </p:txBody>
      </p:sp>
      <p:sp>
        <p:nvSpPr>
          <p:cNvPr id="27653" name="Text Box 6"/>
          <p:cNvSpPr txBox="1">
            <a:spLocks noChangeArrowheads="1"/>
          </p:cNvSpPr>
          <p:nvPr/>
        </p:nvSpPr>
        <p:spPr bwMode="auto">
          <a:xfrm>
            <a:off x="4286250" y="3143248"/>
            <a:ext cx="273685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solidFill>
                  <a:srgbClr val="000000"/>
                </a:solidFill>
                <a:latin typeface="Geometr415 Md BT" charset="0"/>
              </a:rPr>
              <a:t>предприятие</a:t>
            </a:r>
            <a:endParaRPr lang="en-US" sz="2400" b="1">
              <a:solidFill>
                <a:srgbClr val="000000"/>
              </a:solidFill>
              <a:latin typeface="Geometr415 Md BT" charset="0"/>
            </a:endParaRPr>
          </a:p>
        </p:txBody>
      </p:sp>
      <p:sp>
        <p:nvSpPr>
          <p:cNvPr id="27654" name="Text Box 7"/>
          <p:cNvSpPr txBox="1">
            <a:spLocks noChangeArrowheads="1"/>
          </p:cNvSpPr>
          <p:nvPr/>
        </p:nvSpPr>
        <p:spPr bwMode="auto">
          <a:xfrm>
            <a:off x="3929058" y="2000240"/>
            <a:ext cx="273685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dirty="0">
                <a:solidFill>
                  <a:srgbClr val="000000"/>
                </a:solidFill>
                <a:latin typeface="Geometr415 Md BT" charset="0"/>
              </a:rPr>
              <a:t>государство</a:t>
            </a:r>
            <a:endParaRPr lang="en-US" sz="2400" b="1" dirty="0">
              <a:solidFill>
                <a:srgbClr val="000000"/>
              </a:solidFill>
              <a:latin typeface="Geometr415 Md BT" charset="0"/>
            </a:endParaRPr>
          </a:p>
        </p:txBody>
      </p:sp>
      <p:sp>
        <p:nvSpPr>
          <p:cNvPr id="27655" name="Line 8"/>
          <p:cNvSpPr>
            <a:spLocks noChangeShapeType="1"/>
          </p:cNvSpPr>
          <p:nvPr/>
        </p:nvSpPr>
        <p:spPr bwMode="auto">
          <a:xfrm flipV="1">
            <a:off x="4284663" y="3935410"/>
            <a:ext cx="32400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ru-RU"/>
          </a:p>
        </p:txBody>
      </p:sp>
      <p:sp>
        <p:nvSpPr>
          <p:cNvPr id="27656" name="Line 9"/>
          <p:cNvSpPr>
            <a:spLocks noChangeShapeType="1"/>
          </p:cNvSpPr>
          <p:nvPr/>
        </p:nvSpPr>
        <p:spPr bwMode="auto">
          <a:xfrm>
            <a:off x="3708400" y="2855910"/>
            <a:ext cx="37433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-357222" y="571480"/>
          <a:ext cx="9501222" cy="6286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3315" name="TextBox 2"/>
          <p:cNvSpPr txBox="1">
            <a:spLocks noChangeArrowheads="1"/>
          </p:cNvSpPr>
          <p:nvPr/>
        </p:nvSpPr>
        <p:spPr bwMode="auto">
          <a:xfrm>
            <a:off x="1043608" y="214290"/>
            <a:ext cx="734481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400" b="1" dirty="0" smtClean="0"/>
              <a:t>Хотим чтобы человек действовал по-новому!?</a:t>
            </a:r>
            <a:endParaRPr lang="en-US" sz="2400" b="1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А ВЫ ГОТОВЫ </a:t>
            </a:r>
            <a:r>
              <a:rPr lang="ru-RU" smtClean="0"/>
              <a:t>ОБУЧАТЬСЯ САМОСТОЯТЕЛЬНО ?</a:t>
            </a:r>
            <a:br>
              <a:rPr lang="ru-RU" smtClean="0"/>
            </a:br>
            <a:r>
              <a:rPr lang="ru-RU"/>
              <a:t/>
            </a:r>
            <a:br>
              <a:rPr lang="ru-RU"/>
            </a:br>
            <a:r>
              <a:rPr lang="ru-RU" smtClean="0"/>
              <a:t/>
            </a:r>
            <a:br>
              <a:rPr lang="ru-RU" smtClean="0"/>
            </a:br>
            <a:r>
              <a:rPr lang="ru-RU" dirty="0" smtClean="0"/>
              <a:t>Спасибо за внимание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вопросы ?</a:t>
            </a:r>
            <a:endParaRPr lang="ru-RU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5"/>
          <p:cNvSpPr txBox="1">
            <a:spLocks noChangeArrowheads="1"/>
          </p:cNvSpPr>
          <p:nvPr/>
        </p:nvSpPr>
        <p:spPr bwMode="auto">
          <a:xfrm>
            <a:off x="539750" y="2276475"/>
            <a:ext cx="2592388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>
                <a:solidFill>
                  <a:srgbClr val="00B050"/>
                </a:solidFill>
                <a:latin typeface="Geometr415 Md BT" charset="0"/>
              </a:rPr>
              <a:t>педагогика</a:t>
            </a:r>
            <a:endParaRPr lang="en-US" sz="2800" b="1">
              <a:solidFill>
                <a:srgbClr val="00B050"/>
              </a:solidFill>
              <a:latin typeface="Geometr415 Md BT" charset="0"/>
            </a:endParaRPr>
          </a:p>
        </p:txBody>
      </p:sp>
      <p:sp>
        <p:nvSpPr>
          <p:cNvPr id="24579" name="Text Box 6"/>
          <p:cNvSpPr txBox="1">
            <a:spLocks noChangeArrowheads="1"/>
          </p:cNvSpPr>
          <p:nvPr/>
        </p:nvSpPr>
        <p:spPr bwMode="auto">
          <a:xfrm>
            <a:off x="3348038" y="2276475"/>
            <a:ext cx="2592387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>
                <a:solidFill>
                  <a:srgbClr val="FF0000"/>
                </a:solidFill>
                <a:latin typeface="Geometr415 Md BT" charset="0"/>
              </a:rPr>
              <a:t>андрагогика</a:t>
            </a:r>
            <a:endParaRPr lang="en-US" sz="2800" b="1">
              <a:solidFill>
                <a:srgbClr val="FF0000"/>
              </a:solidFill>
              <a:latin typeface="Geometr415 Md BT" charset="0"/>
            </a:endParaRPr>
          </a:p>
        </p:txBody>
      </p:sp>
      <p:sp>
        <p:nvSpPr>
          <p:cNvPr id="24580" name="Text Box 7"/>
          <p:cNvSpPr txBox="1">
            <a:spLocks noChangeArrowheads="1"/>
          </p:cNvSpPr>
          <p:nvPr/>
        </p:nvSpPr>
        <p:spPr bwMode="auto">
          <a:xfrm>
            <a:off x="6227763" y="2276475"/>
            <a:ext cx="2736850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>
                <a:solidFill>
                  <a:srgbClr val="0000FF"/>
                </a:solidFill>
                <a:latin typeface="Geometr415 Md BT" charset="0"/>
              </a:rPr>
              <a:t>геронтогогика</a:t>
            </a:r>
            <a:endParaRPr lang="en-US" sz="2800" b="1">
              <a:solidFill>
                <a:srgbClr val="0000FF"/>
              </a:solidFill>
              <a:latin typeface="Geometr415 Md BT" charset="0"/>
            </a:endParaRPr>
          </a:p>
        </p:txBody>
      </p:sp>
      <p:sp>
        <p:nvSpPr>
          <p:cNvPr id="24581" name="AutoShape 8"/>
          <p:cNvSpPr>
            <a:spLocks noChangeArrowheads="1"/>
          </p:cNvSpPr>
          <p:nvPr/>
        </p:nvSpPr>
        <p:spPr bwMode="auto">
          <a:xfrm>
            <a:off x="1403350" y="908050"/>
            <a:ext cx="2952750" cy="865188"/>
          </a:xfrm>
          <a:prstGeom prst="curvedDownArrow">
            <a:avLst>
              <a:gd name="adj1" fmla="val 68257"/>
              <a:gd name="adj2" fmla="val 136514"/>
              <a:gd name="adj3" fmla="val 33333"/>
            </a:avLst>
          </a:prstGeom>
          <a:solidFill>
            <a:srgbClr val="CCC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et-EE" sz="2800" b="1">
              <a:solidFill>
                <a:srgbClr val="FF0000"/>
              </a:solidFill>
              <a:latin typeface="Geometr415 Md BT" charset="0"/>
            </a:endParaRPr>
          </a:p>
        </p:txBody>
      </p:sp>
      <p:sp>
        <p:nvSpPr>
          <p:cNvPr id="24582" name="AutoShape 9"/>
          <p:cNvSpPr>
            <a:spLocks noChangeArrowheads="1"/>
          </p:cNvSpPr>
          <p:nvPr/>
        </p:nvSpPr>
        <p:spPr bwMode="auto">
          <a:xfrm>
            <a:off x="5003800" y="765175"/>
            <a:ext cx="3097213" cy="935038"/>
          </a:xfrm>
          <a:prstGeom prst="curvedDownArrow">
            <a:avLst>
              <a:gd name="adj1" fmla="val 66248"/>
              <a:gd name="adj2" fmla="val 132496"/>
              <a:gd name="adj3" fmla="val 33333"/>
            </a:avLst>
          </a:prstGeom>
          <a:solidFill>
            <a:srgbClr val="CCC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t-EE" sz="2800" b="1">
              <a:solidFill>
                <a:srgbClr val="000000"/>
              </a:solidFill>
              <a:latin typeface="Geometr415 Md BT" charset="0"/>
            </a:endParaRPr>
          </a:p>
        </p:txBody>
      </p:sp>
      <p:pic>
        <p:nvPicPr>
          <p:cNvPr id="24583" name="Picture 14" descr="5997_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00113" y="2924175"/>
            <a:ext cx="7561262" cy="3167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вопросы андрагогики</a:t>
            </a:r>
            <a:endParaRPr lang="en-US" dirty="0" smtClean="0"/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857224" y="1357298"/>
            <a:ext cx="7772400" cy="4214842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ru-RU" sz="2800" dirty="0" smtClean="0">
                <a:cs typeface="Arial" pitchFamily="34" charset="0"/>
              </a:rPr>
              <a:t>Чем взрослые ученики отличаются от детей –когнитивные и психологические особенности взрослых?</a:t>
            </a:r>
            <a:endParaRPr lang="et-EE" sz="2800" dirty="0" smtClean="0">
              <a:cs typeface="Arial" pitchFamily="34" charset="0"/>
            </a:endParaRPr>
          </a:p>
          <a:p>
            <a:pPr>
              <a:spcAft>
                <a:spcPts val="600"/>
              </a:spcAft>
            </a:pPr>
            <a:r>
              <a:rPr lang="ru-RU" sz="2800" dirty="0" smtClean="0">
                <a:cs typeface="Arial" pitchFamily="34" charset="0"/>
              </a:rPr>
              <a:t>Как сделать обучение взрослых максимально эффективным? </a:t>
            </a:r>
          </a:p>
          <a:p>
            <a:pPr>
              <a:spcAft>
                <a:spcPts val="600"/>
              </a:spcAft>
            </a:pPr>
            <a:r>
              <a:rPr lang="ru-RU" sz="2800" dirty="0" smtClean="0">
                <a:cs typeface="Arial" pitchFamily="34" charset="0"/>
              </a:rPr>
              <a:t>Какие методы  использовать в обучении взрослых?</a:t>
            </a:r>
            <a:endParaRPr lang="et-EE" sz="2800" dirty="0" smtClean="0">
              <a:cs typeface="Arial" pitchFamily="34" charset="0"/>
            </a:endParaRPr>
          </a:p>
          <a:p>
            <a:pPr>
              <a:spcAft>
                <a:spcPts val="600"/>
              </a:spcAft>
            </a:pPr>
            <a:r>
              <a:rPr lang="ru-RU" sz="2800" dirty="0" smtClean="0">
                <a:cs typeface="Arial" pitchFamily="34" charset="0"/>
              </a:rPr>
              <a:t>Как строить отношения и общение со взрослыми учениками?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Мини-урок 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838200" y="1285860"/>
            <a:ext cx="7772400" cy="4840303"/>
          </a:xfrm>
        </p:spPr>
        <p:txBody>
          <a:bodyPr/>
          <a:lstStyle/>
          <a:p>
            <a:pPr>
              <a:buNone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Желательно…</a:t>
            </a:r>
          </a:p>
          <a:p>
            <a:r>
              <a:rPr lang="ru-RU" sz="2800" b="0" dirty="0" smtClean="0">
                <a:latin typeface="Arial" pitchFamily="34" charset="0"/>
                <a:cs typeface="Arial" pitchFamily="34" charset="0"/>
              </a:rPr>
              <a:t>Чтобы тема была простой и интересной.</a:t>
            </a:r>
          </a:p>
          <a:p>
            <a:r>
              <a:rPr lang="ru-RU" sz="2800" b="0" dirty="0" smtClean="0">
                <a:latin typeface="Arial" pitchFamily="34" charset="0"/>
                <a:cs typeface="Arial" pitchFamily="34" charset="0"/>
              </a:rPr>
              <a:t>Хорошо, если вы сможете не только рассказать, но и показать!</a:t>
            </a:r>
          </a:p>
          <a:p>
            <a:r>
              <a:rPr lang="ru-RU" sz="2800" b="0" dirty="0" smtClean="0">
                <a:latin typeface="Arial" pitchFamily="34" charset="0"/>
                <a:cs typeface="Arial" pitchFamily="34" charset="0"/>
              </a:rPr>
              <a:t>Ещё лучше, если остальные смогут это сделать вместе с вами!</a:t>
            </a:r>
          </a:p>
          <a:p>
            <a:r>
              <a:rPr lang="ru-RU" sz="2800" b="0" dirty="0" smtClean="0">
                <a:latin typeface="Arial" pitchFamily="34" charset="0"/>
                <a:cs typeface="Arial" pitchFamily="34" charset="0"/>
              </a:rPr>
              <a:t>Подойти к заданию творчески</a:t>
            </a:r>
            <a:r>
              <a:rPr lang="et-EE" sz="2800" b="0" dirty="0" smtClean="0">
                <a:latin typeface="Arial" pitchFamily="34" charset="0"/>
                <a:cs typeface="Arial" pitchFamily="34" charset="0"/>
              </a:rPr>
              <a:t>!</a:t>
            </a:r>
            <a:endParaRPr lang="ru-RU" sz="280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dirty="0" smtClean="0"/>
              <a:t>Определение </a:t>
            </a:r>
            <a:r>
              <a:rPr lang="ru-RU" dirty="0" err="1" smtClean="0"/>
              <a:t>андрагогики</a:t>
            </a:r>
            <a:endParaRPr lang="en-US" dirty="0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85813" y="2000250"/>
            <a:ext cx="7772400" cy="3877022"/>
          </a:xfrm>
        </p:spPr>
        <p:txBody>
          <a:bodyPr/>
          <a:lstStyle/>
          <a:p>
            <a:pPr marL="2333625" indent="-2333625" eaLnBrk="1" hangingPunct="1">
              <a:buFont typeface="Monotype Sorts" pitchFamily="2" charset="2"/>
              <a:buNone/>
              <a:tabLst>
                <a:tab pos="2598738" algn="l"/>
              </a:tabLst>
            </a:pPr>
            <a:r>
              <a:rPr lang="ru-RU" dirty="0" smtClean="0">
                <a:solidFill>
                  <a:schemeClr val="accent2"/>
                </a:solidFill>
              </a:rPr>
              <a:t>АНДРАГОГИКА</a:t>
            </a:r>
            <a:r>
              <a:rPr lang="ru-RU" dirty="0" smtClean="0"/>
              <a:t> - наука и искусство помощи </a:t>
            </a:r>
            <a:r>
              <a:rPr lang="et-EE" dirty="0" smtClean="0"/>
              <a:t> </a:t>
            </a:r>
            <a:r>
              <a:rPr lang="ru-RU" dirty="0" smtClean="0"/>
              <a:t>взрослым в самообучении.</a:t>
            </a:r>
          </a:p>
          <a:p>
            <a:pPr marL="2333625" indent="-2333625" eaLnBrk="1" hangingPunct="1">
              <a:buNone/>
              <a:tabLst>
                <a:tab pos="2598738" algn="l"/>
              </a:tabLst>
            </a:pPr>
            <a:r>
              <a:rPr lang="ru-RU" sz="2000" i="1" dirty="0"/>
              <a:t>АНДРАГОГИКА - раздел теории обучения, раскрывающий специфические закономерности освоения знаний и умений взрослым субъектом.</a:t>
            </a:r>
          </a:p>
          <a:p>
            <a:pPr marL="2333625" indent="-2333625" eaLnBrk="1" hangingPunct="1">
              <a:buNone/>
              <a:tabLst>
                <a:tab pos="2598738" algn="l"/>
              </a:tabLst>
            </a:pPr>
            <a:r>
              <a:rPr lang="ru-RU" sz="2000" i="1" dirty="0"/>
              <a:t>АНДРАГОГИКА - наука, охватывающая теоретические и практические проблемы образования, обучения и воспитания взрослых.</a:t>
            </a:r>
          </a:p>
          <a:p>
            <a:pPr marL="2333625" indent="-2333625" eaLnBrk="1" hangingPunct="1">
              <a:buFont typeface="Monotype Sorts" pitchFamily="2" charset="2"/>
              <a:buNone/>
              <a:tabLst>
                <a:tab pos="2598738" algn="l"/>
              </a:tabLst>
            </a:pPr>
            <a:endParaRPr lang="en-US" sz="2000" i="1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04664"/>
            <a:ext cx="7772400" cy="5721499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        МЕТОДЫ ОБУЧЕНИЯ ВЗРОСЛЫХ</a:t>
            </a:r>
          </a:p>
          <a:p>
            <a:pPr marL="0" indent="0" algn="ctr">
              <a:buNone/>
            </a:pPr>
            <a:r>
              <a:rPr lang="ru-RU" dirty="0" smtClean="0"/>
              <a:t>имитационные </a:t>
            </a:r>
            <a:r>
              <a:rPr lang="ru-RU" dirty="0"/>
              <a:t>методы </a:t>
            </a:r>
            <a:endParaRPr lang="ru-RU" dirty="0" smtClean="0"/>
          </a:p>
          <a:p>
            <a:pPr marL="0" indent="0" algn="ctr">
              <a:buNone/>
            </a:pPr>
            <a:endParaRPr lang="ru-RU" dirty="0" smtClean="0"/>
          </a:p>
          <a:p>
            <a:r>
              <a:rPr lang="ru-RU" dirty="0" smtClean="0"/>
              <a:t>анализ </a:t>
            </a:r>
            <a:r>
              <a:rPr lang="ru-RU" dirty="0"/>
              <a:t>конкретных </a:t>
            </a:r>
            <a:r>
              <a:rPr lang="ru-RU" dirty="0" smtClean="0"/>
              <a:t>ситуаций </a:t>
            </a:r>
          </a:p>
          <a:p>
            <a:r>
              <a:rPr lang="ru-RU" dirty="0" smtClean="0"/>
              <a:t>деловые игры </a:t>
            </a:r>
          </a:p>
          <a:p>
            <a:r>
              <a:rPr lang="ru-RU" dirty="0" smtClean="0"/>
              <a:t>учебные игры</a:t>
            </a:r>
          </a:p>
          <a:p>
            <a:r>
              <a:rPr lang="ru-RU" dirty="0" smtClean="0"/>
              <a:t> </a:t>
            </a:r>
            <a:r>
              <a:rPr lang="ru-RU" dirty="0"/>
              <a:t>игровое </a:t>
            </a:r>
            <a:r>
              <a:rPr lang="ru-RU" dirty="0" smtClean="0"/>
              <a:t>проектирование </a:t>
            </a:r>
          </a:p>
          <a:p>
            <a:r>
              <a:rPr lang="ru-RU" dirty="0" smtClean="0"/>
              <a:t>имитационные упражнения </a:t>
            </a:r>
          </a:p>
          <a:p>
            <a:r>
              <a:rPr lang="ru-RU" dirty="0" smtClean="0"/>
              <a:t>инсценировка </a:t>
            </a:r>
          </a:p>
          <a:p>
            <a:r>
              <a:rPr lang="ru-RU" dirty="0" smtClean="0"/>
              <a:t>тренинг  </a:t>
            </a:r>
          </a:p>
          <a:p>
            <a:pPr marL="0" indent="0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898298652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764704"/>
            <a:ext cx="7772400" cy="5361459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МЕТОДЫ </a:t>
            </a:r>
            <a:r>
              <a:rPr lang="ru-RU" dirty="0"/>
              <a:t>ОБУЧЕНИЯ ВЗРОСЛЫХ</a:t>
            </a:r>
          </a:p>
          <a:p>
            <a:pPr marL="0" indent="0" algn="ctr">
              <a:buNone/>
            </a:pPr>
            <a:r>
              <a:rPr lang="ru-RU" dirty="0"/>
              <a:t>  </a:t>
            </a:r>
            <a:r>
              <a:rPr lang="ru-RU" dirty="0" err="1" smtClean="0"/>
              <a:t>неимитационные</a:t>
            </a:r>
            <a:r>
              <a:rPr lang="ru-RU" dirty="0" smtClean="0"/>
              <a:t> </a:t>
            </a:r>
            <a:r>
              <a:rPr lang="ru-RU" dirty="0"/>
              <a:t>методы </a:t>
            </a:r>
            <a:endParaRPr lang="ru-RU" dirty="0" smtClean="0"/>
          </a:p>
          <a:p>
            <a:pPr marL="0" indent="0" algn="ctr">
              <a:buNone/>
            </a:pPr>
            <a:endParaRPr lang="ru-RU" dirty="0"/>
          </a:p>
          <a:p>
            <a:r>
              <a:rPr lang="ru-RU" dirty="0" smtClean="0"/>
              <a:t>проблемные </a:t>
            </a:r>
            <a:r>
              <a:rPr lang="ru-RU" dirty="0"/>
              <a:t>лекции, </a:t>
            </a:r>
            <a:endParaRPr lang="ru-RU" dirty="0" smtClean="0"/>
          </a:p>
          <a:p>
            <a:r>
              <a:rPr lang="ru-RU" dirty="0" smtClean="0"/>
              <a:t>проблемные </a:t>
            </a:r>
            <a:r>
              <a:rPr lang="ru-RU" dirty="0"/>
              <a:t>семинары, </a:t>
            </a:r>
            <a:endParaRPr lang="ru-RU" dirty="0" smtClean="0"/>
          </a:p>
          <a:p>
            <a:r>
              <a:rPr lang="ru-RU" dirty="0" smtClean="0"/>
              <a:t>тематические </a:t>
            </a:r>
            <a:r>
              <a:rPr lang="ru-RU" dirty="0"/>
              <a:t>дискуссии, </a:t>
            </a:r>
            <a:endParaRPr lang="ru-RU" dirty="0" smtClean="0"/>
          </a:p>
          <a:p>
            <a:r>
              <a:rPr lang="ru-RU" dirty="0" smtClean="0"/>
              <a:t>дебаты</a:t>
            </a:r>
            <a:r>
              <a:rPr lang="ru-RU" dirty="0"/>
              <a:t>, </a:t>
            </a:r>
            <a:endParaRPr lang="ru-RU" dirty="0" smtClean="0"/>
          </a:p>
          <a:p>
            <a:r>
              <a:rPr lang="ru-RU" dirty="0" smtClean="0"/>
              <a:t>мозговая </a:t>
            </a:r>
            <a:r>
              <a:rPr lang="ru-RU" dirty="0"/>
              <a:t>атака, </a:t>
            </a:r>
            <a:endParaRPr lang="ru-RU" dirty="0" smtClean="0"/>
          </a:p>
          <a:p>
            <a:r>
              <a:rPr lang="ru-RU" dirty="0" smtClean="0"/>
              <a:t>круглый </a:t>
            </a:r>
            <a:r>
              <a:rPr lang="ru-RU" dirty="0"/>
              <a:t>стол, </a:t>
            </a:r>
            <a:endParaRPr lang="ru-RU" dirty="0" smtClean="0"/>
          </a:p>
          <a:p>
            <a:r>
              <a:rPr lang="ru-RU" dirty="0" smtClean="0"/>
              <a:t>стажировка</a:t>
            </a:r>
          </a:p>
        </p:txBody>
      </p:sp>
    </p:spTree>
    <p:extLst>
      <p:ext uri="{BB962C8B-B14F-4D97-AF65-F5344CB8AC3E}">
        <p14:creationId xmlns:p14="http://schemas.microsoft.com/office/powerpoint/2010/main" val="719325616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Андрагогика</a:t>
            </a:r>
            <a:r>
              <a:rPr lang="ru-RU" dirty="0" smtClean="0"/>
              <a:t> против Педагогики</a:t>
            </a:r>
            <a:endParaRPr lang="ru-RU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9985206"/>
              </p:ext>
            </p:extLst>
          </p:nvPr>
        </p:nvGraphicFramePr>
        <p:xfrm>
          <a:off x="571471" y="1214422"/>
          <a:ext cx="8286808" cy="518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08815"/>
                <a:gridCol w="2894310"/>
                <a:gridCol w="3183683"/>
              </a:tblGrid>
              <a:tr h="370840">
                <a:tc>
                  <a:txBody>
                    <a:bodyPr/>
                    <a:lstStyle/>
                    <a:p>
                      <a:endParaRPr lang="ru-RU" sz="22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200" b="1" dirty="0" smtClean="0"/>
                        <a:t>АНДРАГОГИКА</a:t>
                      </a:r>
                      <a:endParaRPr lang="ru-RU" sz="2200" b="1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200" b="1" dirty="0" smtClean="0"/>
                        <a:t>ПЕДАГОГИКА</a:t>
                      </a:r>
                      <a:endParaRPr lang="ru-RU" sz="2200" b="1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200" b="0" dirty="0" smtClean="0"/>
                        <a:t>Знания</a:t>
                      </a:r>
                      <a:endParaRPr lang="ru-RU" sz="2200" b="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200" dirty="0" smtClean="0"/>
                        <a:t>Практические,</a:t>
                      </a:r>
                      <a:r>
                        <a:rPr lang="ru-RU" sz="2200" baseline="0" dirty="0" smtClean="0"/>
                        <a:t> </a:t>
                      </a:r>
                      <a:r>
                        <a:rPr lang="ru-RU" sz="2200" dirty="0" smtClean="0"/>
                        <a:t>жизненно важные</a:t>
                      </a:r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dirty="0" smtClean="0"/>
                        <a:t>Абстрактные, теоретические, учебники</a:t>
                      </a:r>
                      <a:endParaRPr lang="ru-RU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200" b="0" dirty="0" smtClean="0"/>
                        <a:t>Их применение</a:t>
                      </a:r>
                      <a:endParaRPr lang="ru-RU" sz="2200" b="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200" dirty="0" smtClean="0"/>
                        <a:t>Сразу</a:t>
                      </a:r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dirty="0" smtClean="0"/>
                        <a:t>В будущем</a:t>
                      </a:r>
                      <a:endParaRPr lang="ru-RU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200" b="0" dirty="0" smtClean="0"/>
                        <a:t>Мотивация</a:t>
                      </a:r>
                      <a:endParaRPr lang="ru-RU" sz="2200" b="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200" dirty="0" smtClean="0"/>
                        <a:t>Улучшение жизни</a:t>
                      </a:r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dirty="0" smtClean="0"/>
                        <a:t>Оценки</a:t>
                      </a:r>
                      <a:endParaRPr lang="ru-RU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200" b="0" dirty="0" smtClean="0"/>
                        <a:t>Содержание определяет</a:t>
                      </a:r>
                      <a:endParaRPr lang="ru-RU" sz="2200" b="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200" dirty="0" smtClean="0"/>
                        <a:t>Учащийся</a:t>
                      </a:r>
                      <a:r>
                        <a:rPr lang="ru-RU" sz="2200" baseline="0" dirty="0" smtClean="0"/>
                        <a:t> с учителем</a:t>
                      </a:r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dirty="0" smtClean="0"/>
                        <a:t>Учитель</a:t>
                      </a:r>
                      <a:endParaRPr lang="ru-RU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200" b="0" dirty="0" smtClean="0"/>
                        <a:t>Роль учителя</a:t>
                      </a:r>
                      <a:endParaRPr lang="ru-RU" sz="2200" b="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200" dirty="0" err="1" smtClean="0"/>
                        <a:t>Мотиватор</a:t>
                      </a:r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dirty="0" smtClean="0"/>
                        <a:t>Источник информации</a:t>
                      </a:r>
                      <a:endParaRPr lang="ru-RU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200" b="0" dirty="0" smtClean="0"/>
                        <a:t>Общение</a:t>
                      </a:r>
                      <a:endParaRPr lang="ru-RU" sz="2200" b="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200" dirty="0" smtClean="0"/>
                        <a:t>Горизонтальное</a:t>
                      </a:r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dirty="0" smtClean="0"/>
                        <a:t>Вертикальное</a:t>
                      </a:r>
                      <a:endParaRPr lang="ru-RU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200" b="0" dirty="0" smtClean="0"/>
                        <a:t>Программа обучения</a:t>
                      </a:r>
                      <a:endParaRPr lang="ru-RU" sz="2200" b="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200" dirty="0" smtClean="0"/>
                        <a:t>Гибкая</a:t>
                      </a:r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dirty="0" smtClean="0"/>
                        <a:t>Заранее</a:t>
                      </a:r>
                      <a:r>
                        <a:rPr lang="ru-RU" sz="2200" baseline="0" dirty="0" smtClean="0"/>
                        <a:t> определённая</a:t>
                      </a:r>
                      <a:endParaRPr lang="ru-RU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200" b="0" dirty="0" smtClean="0"/>
                        <a:t>Авторитет</a:t>
                      </a:r>
                      <a:endParaRPr lang="ru-RU" sz="2200" b="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200" dirty="0" smtClean="0"/>
                        <a:t>Свой опыт</a:t>
                      </a:r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dirty="0" smtClean="0"/>
                        <a:t>Учитель,</a:t>
                      </a:r>
                      <a:r>
                        <a:rPr lang="ru-RU" sz="2200" baseline="0" dirty="0" smtClean="0"/>
                        <a:t> книги</a:t>
                      </a:r>
                      <a:endParaRPr lang="ru-RU" sz="2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75" y="500063"/>
            <a:ext cx="7804150" cy="792162"/>
          </a:xfrm>
        </p:spPr>
        <p:txBody>
          <a:bodyPr/>
          <a:lstStyle/>
          <a:p>
            <a:pPr eaLnBrk="1" hangingPunct="1"/>
            <a:r>
              <a:rPr lang="en-US" sz="2800" smtClean="0"/>
              <a:t>Особенности взрослого как ученика</a:t>
            </a:r>
            <a:r>
              <a:rPr lang="ru-RU" sz="2800" smtClean="0"/>
              <a:t/>
            </a:r>
            <a:br>
              <a:rPr lang="ru-RU" sz="2800" smtClean="0"/>
            </a:br>
            <a:r>
              <a:rPr lang="et-EE" sz="1600" smtClean="0"/>
              <a:t>(</a:t>
            </a:r>
            <a:r>
              <a:rPr lang="en-US" sz="1600" smtClean="0"/>
              <a:t>M. Knowles The modern practice of adult education 1970)</a:t>
            </a:r>
            <a:r>
              <a:rPr lang="en-US" sz="2800" smtClean="0"/>
              <a:t> </a:t>
            </a:r>
          </a:p>
        </p:txBody>
      </p:sp>
      <p:sp>
        <p:nvSpPr>
          <p:cNvPr id="999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eaLnBrk="1" hangingPunct="1">
              <a:buFont typeface="Monotype Sorts" pitchFamily="2" charset="2"/>
              <a:buAutoNum type="arabicPeriod"/>
            </a:pPr>
            <a:r>
              <a:rPr lang="ru-RU" dirty="0" smtClean="0"/>
              <a:t>Богатый жизненный опыт</a:t>
            </a:r>
          </a:p>
          <a:p>
            <a:pPr marL="457200" indent="-457200" eaLnBrk="1" hangingPunct="1">
              <a:buFont typeface="Monotype Sorts" pitchFamily="2" charset="2"/>
              <a:buAutoNum type="arabicPeriod"/>
            </a:pPr>
            <a:r>
              <a:rPr lang="ru-RU" dirty="0" smtClean="0"/>
              <a:t>Стремление к независимости  </a:t>
            </a:r>
          </a:p>
          <a:p>
            <a:pPr marL="457200" indent="-457200" eaLnBrk="1" hangingPunct="1">
              <a:buFont typeface="Monotype Sorts" pitchFamily="2" charset="2"/>
              <a:buAutoNum type="arabicPeriod"/>
            </a:pPr>
            <a:r>
              <a:rPr lang="ru-RU" dirty="0" smtClean="0"/>
              <a:t>Ориентация на решения проблем</a:t>
            </a:r>
          </a:p>
          <a:p>
            <a:pPr marL="457200" indent="-457200" eaLnBrk="1" hangingPunct="1">
              <a:buFont typeface="Monotype Sorts" pitchFamily="2" charset="2"/>
              <a:buAutoNum type="arabicPeriod"/>
            </a:pPr>
            <a:r>
              <a:rPr lang="ru-RU" dirty="0" smtClean="0"/>
              <a:t>Стремление к безотлагательному   применению полученных знаний </a:t>
            </a:r>
          </a:p>
          <a:p>
            <a:pPr marL="457200" indent="-457200" eaLnBrk="1" hangingPunct="1">
              <a:buFont typeface="Monotype Sorts" pitchFamily="2" charset="2"/>
              <a:buAutoNum type="arabicPeriod"/>
            </a:pPr>
            <a:r>
              <a:rPr lang="ru-RU" dirty="0" smtClean="0"/>
              <a:t>Статус относительно учителя</a:t>
            </a:r>
          </a:p>
          <a:p>
            <a:pPr marL="457200" indent="-457200" eaLnBrk="1" hangingPunct="1">
              <a:buFont typeface="Monotype Sorts" pitchFamily="2" charset="2"/>
              <a:buAutoNum type="arabicPeriod"/>
            </a:pPr>
            <a:r>
              <a:rPr lang="ru-RU" dirty="0" smtClean="0"/>
              <a:t>Обучение параллельно работе и другим социальным обязанностям</a:t>
            </a:r>
          </a:p>
          <a:p>
            <a:pPr marL="457200" indent="-457200" eaLnBrk="1" hangingPunct="1">
              <a:buFont typeface="Monotype Sorts" pitchFamily="2" charset="2"/>
              <a:buAutoNum type="arabicPeriod"/>
            </a:pPr>
            <a:r>
              <a:rPr lang="ru-RU" dirty="0" smtClean="0"/>
              <a:t>Снижение когнитивных способностей в старшем возрасте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9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999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9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999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9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999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9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999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9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999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94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9994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94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9994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9427" grpId="0" build="p"/>
    </p:bldLst>
  </p:timing>
</p:sld>
</file>

<file path=ppt/theme/theme1.xml><?xml version="1.0" encoding="utf-8"?>
<a:theme xmlns:a="http://schemas.openxmlformats.org/drawingml/2006/main" name="ariko">
  <a:themeElements>
    <a:clrScheme name="arik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iko">
      <a:majorFont>
        <a:latin typeface="Geometr415 Blk BT"/>
        <a:ea typeface=""/>
        <a:cs typeface=""/>
      </a:majorFont>
      <a:minorFont>
        <a:latin typeface="Geometr415 Md B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eometr415 Md BT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eometr415 Md BT" charset="0"/>
          </a:defRPr>
        </a:defPPr>
      </a:lstStyle>
    </a:lnDef>
  </a:objectDefaults>
  <a:extraClrSchemeLst>
    <a:extraClrScheme>
      <a:clrScheme name="arik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ik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ik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ik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ik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ik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ik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ik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ik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ik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ik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ik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774</TotalTime>
  <Words>339</Words>
  <Application>Microsoft Office PowerPoint</Application>
  <PresentationFormat>Экран (4:3)</PresentationFormat>
  <Paragraphs>118</Paragraphs>
  <Slides>15</Slides>
  <Notes>12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7" baseType="lpstr">
      <vt:lpstr>ariko</vt:lpstr>
      <vt:lpstr>CorelDRAW</vt:lpstr>
      <vt:lpstr>АНДРАГОГИКА</vt:lpstr>
      <vt:lpstr>Презентация PowerPoint</vt:lpstr>
      <vt:lpstr>Основные вопросы андрагогики</vt:lpstr>
      <vt:lpstr>Мини-урок </vt:lpstr>
      <vt:lpstr>Определение андрагогики</vt:lpstr>
      <vt:lpstr>Презентация PowerPoint</vt:lpstr>
      <vt:lpstr>Презентация PowerPoint</vt:lpstr>
      <vt:lpstr>Андрагогика против Педагогики</vt:lpstr>
      <vt:lpstr>Особенности взрослого как ученика (M. Knowles The modern practice of adult education 1970) </vt:lpstr>
      <vt:lpstr>Возраст и Обучение. Взрослость</vt:lpstr>
      <vt:lpstr>Основные виды интеллекта</vt:lpstr>
      <vt:lpstr>Презентация PowerPoint</vt:lpstr>
      <vt:lpstr>Три уровня обучения взрослых</vt:lpstr>
      <vt:lpstr>Презентация PowerPoint</vt:lpstr>
      <vt:lpstr>А ВЫ ГОТОВЫ ОБУЧАТЬСЯ САМОСТОЯТЕЛЬНО ?   Спасибо за внимание  вопросы ?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Андрагогика</dc:title>
  <dc:creator>Arkadi</dc:creator>
  <cp:lastModifiedBy>Пользователь</cp:lastModifiedBy>
  <cp:revision>234</cp:revision>
  <dcterms:created xsi:type="dcterms:W3CDTF">2010-10-08T17:48:55Z</dcterms:created>
  <dcterms:modified xsi:type="dcterms:W3CDTF">2021-05-20T10:16:58Z</dcterms:modified>
</cp:coreProperties>
</file>