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Economica"/>
      <p:regular r:id="rId10"/>
      <p:bold r:id="rId11"/>
      <p:italic r:id="rId12"/>
      <p:boldItalic r:id="rId13"/>
    </p:embeddedFont>
    <p:embeddedFont>
      <p:font typeface="Open Sans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Economica-bold.fntdata"/><Relationship Id="rId10" Type="http://schemas.openxmlformats.org/officeDocument/2006/relationships/font" Target="fonts/Economica-regular.fntdata"/><Relationship Id="rId13" Type="http://schemas.openxmlformats.org/officeDocument/2006/relationships/font" Target="fonts/Economica-boldItalic.fntdata"/><Relationship Id="rId12" Type="http://schemas.openxmlformats.org/officeDocument/2006/relationships/font" Target="fonts/Economica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OpenSans-bold.fntdata"/><Relationship Id="rId14" Type="http://schemas.openxmlformats.org/officeDocument/2006/relationships/font" Target="fonts/OpenSans-regular.fntdata"/><Relationship Id="rId17" Type="http://schemas.openxmlformats.org/officeDocument/2006/relationships/font" Target="fonts/OpenSans-boldItalic.fntdata"/><Relationship Id="rId16" Type="http://schemas.openxmlformats.org/officeDocument/2006/relationships/font" Target="fonts/OpenSans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3d9450403c3deb02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3d9450403c3deb02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3e06c0188ecc2bd8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3e06c0188ecc2bd8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3e06c0188ecc2bd8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3e06c0188ecc2bd8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744013" y="756700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5318350" y="32667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11"/>
          <p:cNvSpPr txBox="1"/>
          <p:nvPr>
            <p:ph hasCustomPrompt="1" type="title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/>
          <p:nvPr>
            <p:ph idx="1" type="body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flipH="1">
            <a:off x="7595938" y="4602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7" name="Google Shape;17;p3"/>
          <p:cNvSpPr/>
          <p:nvPr/>
        </p:nvSpPr>
        <p:spPr>
          <a:xfrm flipH="1" rot="10800000">
            <a:off x="466425" y="35583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8" name="Google Shape;18;p3"/>
          <p:cNvSpPr txBox="1"/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p4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2" type="body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311700" y="1399400"/>
            <a:ext cx="2808000" cy="278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6" name="Google Shape;36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8"/>
          <p:cNvSpPr txBox="1"/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0" name="Google Shape;4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4" name="Google Shape;44;p9"/>
          <p:cNvSpPr txBox="1"/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" type="subTitle"/>
          </p:nvPr>
        </p:nvSpPr>
        <p:spPr>
          <a:xfrm>
            <a:off x="265500" y="2769001"/>
            <a:ext cx="4045200" cy="157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46" name="Google Shape;46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/>
          <p:nvPr>
            <p:ph idx="1" type="body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/>
        </p:txBody>
      </p:sp>
      <p:sp>
        <p:nvSpPr>
          <p:cNvPr id="50" name="Google Shape;50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lux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/>
          <p:nvPr>
            <p:ph type="ctrTitle"/>
          </p:nvPr>
        </p:nvSpPr>
        <p:spPr>
          <a:xfrm>
            <a:off x="695375" y="807275"/>
            <a:ext cx="7988700" cy="301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This</a:t>
            </a:r>
            <a:r>
              <a:rPr lang="ru"/>
              <a:t> part of presentation is designed to present  some important points of survey on online teaching practice ….</a:t>
            </a:r>
            <a:endParaRPr/>
          </a:p>
        </p:txBody>
      </p:sp>
      <p:cxnSp>
        <p:nvCxnSpPr>
          <p:cNvPr id="63" name="Google Shape;63;p13"/>
          <p:cNvCxnSpPr/>
          <p:nvPr/>
        </p:nvCxnSpPr>
        <p:spPr>
          <a:xfrm>
            <a:off x="360700" y="379801"/>
            <a:ext cx="8095500" cy="9720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4" name="Google Shape;64;p13"/>
          <p:cNvCxnSpPr/>
          <p:nvPr/>
        </p:nvCxnSpPr>
        <p:spPr>
          <a:xfrm flipH="1" rot="-5400000">
            <a:off x="6534546" y="2578110"/>
            <a:ext cx="4192500" cy="349200"/>
          </a:xfrm>
          <a:prstGeom prst="curvedConnector3">
            <a:avLst>
              <a:gd fmla="val 50000" name="adj1"/>
            </a:avLst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>
            <p:ph type="title"/>
          </p:nvPr>
        </p:nvSpPr>
        <p:spPr>
          <a:xfrm>
            <a:off x="311700" y="1154249"/>
            <a:ext cx="8520600" cy="2517900"/>
          </a:xfrm>
          <a:prstGeom prst="rect">
            <a:avLst/>
          </a:prstGeom>
          <a:noFill/>
          <a:ln cap="flat" cmpd="sng" w="762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This survey explore opinions on online school internship and attracted a record number of 180 students 66% were students from regions.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5" name="Google Shape;75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0"/>
            <a:ext cx="8520600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/>
          <p:nvPr>
            <p:ph type="title"/>
          </p:nvPr>
        </p:nvSpPr>
        <p:spPr>
          <a:xfrm>
            <a:off x="311700" y="315925"/>
            <a:ext cx="8520600" cy="559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/>
              <a:t>Online school internship 20 20 pedagogical practice</a:t>
            </a:r>
            <a:endParaRPr sz="3000"/>
          </a:p>
        </p:txBody>
      </p:sp>
      <p:pic>
        <p:nvPicPr>
          <p:cNvPr id="81" name="Google Shape;81;p16"/>
          <p:cNvPicPr preferRelativeResize="0"/>
          <p:nvPr/>
        </p:nvPicPr>
        <p:blipFill rotWithShape="1">
          <a:blip r:embed="rId3">
            <a:alphaModFix/>
          </a:blip>
          <a:srcRect b="8062" l="4159" r="0" t="9073"/>
          <a:stretch/>
        </p:blipFill>
        <p:spPr>
          <a:xfrm>
            <a:off x="465563" y="1028931"/>
            <a:ext cx="8212872" cy="39761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607D8B"/>
      </a:accent3>
      <a:accent4>
        <a:srgbClr val="78909C"/>
      </a:accent4>
      <a:accent5>
        <a:srgbClr val="57BB8A"/>
      </a:accent5>
      <a:accent6>
        <a:srgbClr val="DCE755"/>
      </a:accent6>
      <a:hlink>
        <a:srgbClr val="57BB8A"/>
      </a:hlink>
      <a:folHlink>
        <a:srgbClr val="57BB8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