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8" r:id="rId3"/>
    <p:sldId id="259" r:id="rId4"/>
    <p:sldId id="260" r:id="rId5"/>
    <p:sldId id="267" r:id="rId6"/>
    <p:sldId id="268" r:id="rId7"/>
    <p:sldId id="261" r:id="rId8"/>
    <p:sldId id="262" r:id="rId9"/>
    <p:sldId id="263" r:id="rId10"/>
    <p:sldId id="264" r:id="rId11"/>
    <p:sldId id="265" r:id="rId12"/>
    <p:sldId id="269" r:id="rId13"/>
    <p:sldId id="26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970DB8C-7BD8-49F3-82A7-13A38BBF44F1}" type="datetimeFigureOut">
              <a:rPr lang="ru-RU" smtClean="0"/>
              <a:t>26.08.2022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4CE85A12-BF46-4DB0-B4D8-30A6FF1D0D3B}"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970DB8C-7BD8-49F3-82A7-13A38BBF44F1}" type="datetimeFigureOut">
              <a:rPr lang="ru-RU" smtClean="0"/>
              <a:t>26.08.2022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E85A12-BF46-4DB0-B4D8-30A6FF1D0D3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970DB8C-7BD8-49F3-82A7-13A38BBF44F1}" type="datetimeFigureOut">
              <a:rPr lang="ru-RU" smtClean="0"/>
              <a:t>26.08.2022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E85A12-BF46-4DB0-B4D8-30A6FF1D0D3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970DB8C-7BD8-49F3-82A7-13A38BBF44F1}" type="datetimeFigureOut">
              <a:rPr lang="ru-RU" smtClean="0"/>
              <a:t>26.08.2022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E85A12-BF46-4DB0-B4D8-30A6FF1D0D3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970DB8C-7BD8-49F3-82A7-13A38BBF44F1}" type="datetimeFigureOut">
              <a:rPr lang="ru-RU" smtClean="0"/>
              <a:t>26.08.2022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E85A12-BF46-4DB0-B4D8-30A6FF1D0D3B}"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970DB8C-7BD8-49F3-82A7-13A38BBF44F1}" type="datetimeFigureOut">
              <a:rPr lang="ru-RU" smtClean="0"/>
              <a:t>26.08.2022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E85A12-BF46-4DB0-B4D8-30A6FF1D0D3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970DB8C-7BD8-49F3-82A7-13A38BBF44F1}" type="datetimeFigureOut">
              <a:rPr lang="ru-RU" smtClean="0"/>
              <a:t>26.08.2022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CE85A12-BF46-4DB0-B4D8-30A6FF1D0D3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970DB8C-7BD8-49F3-82A7-13A38BBF44F1}" type="datetimeFigureOut">
              <a:rPr lang="ru-RU" smtClean="0"/>
              <a:t>26.08.2022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CE85A12-BF46-4DB0-B4D8-30A6FF1D0D3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70DB8C-7BD8-49F3-82A7-13A38BBF44F1}" type="datetimeFigureOut">
              <a:rPr lang="ru-RU" smtClean="0"/>
              <a:t>26.08.2022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CE85A12-BF46-4DB0-B4D8-30A6FF1D0D3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970DB8C-7BD8-49F3-82A7-13A38BBF44F1}" type="datetimeFigureOut">
              <a:rPr lang="ru-RU" smtClean="0"/>
              <a:t>26.08.2022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E85A12-BF46-4DB0-B4D8-30A6FF1D0D3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970DB8C-7BD8-49F3-82A7-13A38BBF44F1}" type="datetimeFigureOut">
              <a:rPr lang="ru-RU" smtClean="0"/>
              <a:t>26.08.2022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4CE85A12-BF46-4DB0-B4D8-30A6FF1D0D3B}"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970DB8C-7BD8-49F3-82A7-13A38BBF44F1}" type="datetimeFigureOut">
              <a:rPr lang="ru-RU" smtClean="0"/>
              <a:t>26.08.2022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CE85A12-BF46-4DB0-B4D8-30A6FF1D0D3B}"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1214422"/>
            <a:ext cx="7772400" cy="1752600"/>
          </a:xfrm>
        </p:spPr>
        <p:txBody>
          <a:bodyPr>
            <a:normAutofit fontScale="90000"/>
          </a:bodyPr>
          <a:lstStyle/>
          <a:p>
            <a:pPr algn="ctr"/>
            <a:r>
              <a:rPr lang="ky-KG" b="1" dirty="0" smtClean="0"/>
              <a:t>Субанова </a:t>
            </a:r>
            <a:r>
              <a:rPr lang="ky-KG" b="1" dirty="0" err="1" smtClean="0"/>
              <a:t>Гулжамал</a:t>
            </a:r>
            <a:r>
              <a:rPr lang="ky-KG" b="1" dirty="0" smtClean="0"/>
              <a:t> Арстаналиевна </a:t>
            </a:r>
            <a:r>
              <a:rPr lang="en-US" b="1" dirty="0" smtClean="0"/>
              <a:t/>
            </a:r>
            <a:br>
              <a:rPr lang="en-US" b="1" dirty="0" smtClean="0"/>
            </a:br>
            <a:r>
              <a:rPr lang="en-US" b="1" dirty="0" err="1" smtClean="0"/>
              <a:t>Subanova</a:t>
            </a:r>
            <a:r>
              <a:rPr lang="en-US" b="1" dirty="0" smtClean="0"/>
              <a:t> </a:t>
            </a:r>
            <a:r>
              <a:rPr lang="en-US" b="1" dirty="0" err="1" smtClean="0"/>
              <a:t>Guljamal</a:t>
            </a:r>
            <a:r>
              <a:rPr lang="en-US" b="1" dirty="0" smtClean="0"/>
              <a:t> </a:t>
            </a:r>
            <a:r>
              <a:rPr lang="en-US" b="1" dirty="0" err="1" smtClean="0"/>
              <a:t>Arstanalievna</a:t>
            </a:r>
            <a:r>
              <a:rPr lang="en-US" b="1" dirty="0" smtClean="0"/>
              <a:t> </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202be9ab-c9dd-4be0-a589-cc6721c785d6"/>
          <p:cNvPicPr>
            <a:picLocks noChangeAspect="1" noChangeArrowheads="1"/>
          </p:cNvPicPr>
          <p:nvPr/>
        </p:nvPicPr>
        <p:blipFill>
          <a:blip r:embed="rId2"/>
          <a:srcRect/>
          <a:stretch>
            <a:fillRect/>
          </a:stretch>
        </p:blipFill>
        <p:spPr bwMode="auto">
          <a:xfrm>
            <a:off x="2857488" y="3214686"/>
            <a:ext cx="2500330" cy="3330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Autofit/>
          </a:bodyPr>
          <a:lstStyle/>
          <a:p>
            <a:r>
              <a:rPr lang="en-US" sz="2800" dirty="0" smtClean="0"/>
              <a:t>WORK WITH STUDENTS</a:t>
            </a:r>
            <a:r>
              <a:rPr lang="ky-KG" sz="2800" dirty="0" smtClean="0"/>
              <a:t>                       РАБОТА СО СТУДЕНТАМИ    </a:t>
            </a:r>
            <a:endParaRPr lang="ru-RU" sz="2800" dirty="0"/>
          </a:p>
        </p:txBody>
      </p:sp>
      <p:pic>
        <p:nvPicPr>
          <p:cNvPr id="12" name="Содержимое 11" descr="f61357b8-7176-4fc0-95bb-0562ce679e2a.jpg"/>
          <p:cNvPicPr>
            <a:picLocks noGrp="1" noChangeAspect="1"/>
          </p:cNvPicPr>
          <p:nvPr>
            <p:ph idx="1"/>
          </p:nvPr>
        </p:nvPicPr>
        <p:blipFill>
          <a:blip r:embed="rId2"/>
          <a:stretch>
            <a:fillRect/>
          </a:stretch>
        </p:blipFill>
        <p:spPr>
          <a:xfrm>
            <a:off x="0" y="1142984"/>
            <a:ext cx="5715008" cy="3107528"/>
          </a:xfrm>
        </p:spPr>
      </p:pic>
      <p:sp>
        <p:nvSpPr>
          <p:cNvPr id="6146" name="AutoShape 2" descr="blob:https://web.whatsapp.com/f61357b8-7176-4fc0-95bb-0562ce679e2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48" name="AutoShape 4" descr="blob:https://web.whatsapp.com/f61357b8-7176-4fc0-95bb-0562ce679e2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50" name="AutoShape 6" descr="blob:https://web.whatsapp.com/f61357b8-7176-4fc0-95bb-0562ce679e2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52" name="AutoShape 8" descr="blob:https://web.whatsapp.com/f61357b8-7176-4fc0-95bb-0562ce679e2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54" name="AutoShape 10" descr="blob:https://web.whatsapp.com/f61357b8-7176-4fc0-95bb-0562ce679e2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56" name="AutoShape 12" descr="blob:https://web.whatsapp.com/f61357b8-7176-4fc0-95bb-0562ce679e2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58" name="AutoShape 14" descr="blob:https://web.whatsapp.com/f61357b8-7176-4fc0-95bb-0562ce679e2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60" name="AutoShape 16" descr="blob:https://web.whatsapp.com/f61357b8-7176-4fc0-95bb-0562ce679e2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64" name="AutoShape 20" descr="blob:https://web.whatsapp.com/a625b5c2-9900-4665-994d-49615b4e149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 name="Содержимое 4" descr="a625b5c2-9900-4665-994d-49615b4e149e.jpg"/>
          <p:cNvPicPr>
            <a:picLocks noChangeAspect="1"/>
          </p:cNvPicPr>
          <p:nvPr/>
        </p:nvPicPr>
        <p:blipFill>
          <a:blip r:embed="rId3"/>
          <a:stretch>
            <a:fillRect/>
          </a:stretch>
        </p:blipFill>
        <p:spPr>
          <a:xfrm>
            <a:off x="6286512" y="1142984"/>
            <a:ext cx="2396187" cy="3214710"/>
          </a:xfrm>
          <a:prstGeom prst="rect">
            <a:avLst/>
          </a:prstGeom>
        </p:spPr>
      </p:pic>
      <p:sp>
        <p:nvSpPr>
          <p:cNvPr id="6166" name="AutoShape 22" descr="blob:https://web.whatsapp.com/e62fd138-6a35-4838-8515-79662567306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 name="Содержимое 17" descr="20a5479b-2b15-4b76-8ada-0ff6d3076468.jpg"/>
          <p:cNvPicPr>
            <a:picLocks noChangeAspect="1"/>
          </p:cNvPicPr>
          <p:nvPr/>
        </p:nvPicPr>
        <p:blipFill>
          <a:blip r:embed="rId4" cstate="print"/>
          <a:stretch>
            <a:fillRect/>
          </a:stretch>
        </p:blipFill>
        <p:spPr>
          <a:xfrm>
            <a:off x="0" y="4105276"/>
            <a:ext cx="3670299" cy="2752724"/>
          </a:xfrm>
          <a:prstGeom prst="rect">
            <a:avLst/>
          </a:prstGeom>
        </p:spPr>
      </p:pic>
      <p:pic>
        <p:nvPicPr>
          <p:cNvPr id="18" name="Содержимое 19" descr="a38a73f8-46b4-474f-a964-3bf146a35258.jpg"/>
          <p:cNvPicPr>
            <a:picLocks noChangeAspect="1"/>
          </p:cNvPicPr>
          <p:nvPr/>
        </p:nvPicPr>
        <p:blipFill>
          <a:blip r:embed="rId5"/>
          <a:stretch>
            <a:fillRect/>
          </a:stretch>
        </p:blipFill>
        <p:spPr>
          <a:xfrm>
            <a:off x="4214810" y="4071918"/>
            <a:ext cx="4500594" cy="278608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122" name="AutoShape 2" descr="blob:https://web.whatsapp.com/a625b5c2-9900-4665-994d-49615b4e149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 name="Содержимое 21" descr="df94fa32-7378-4b33-968b-6d4f1ddd73a8.jpg"/>
          <p:cNvPicPr>
            <a:picLocks noGrp="1" noChangeAspect="1"/>
          </p:cNvPicPr>
          <p:nvPr>
            <p:ph idx="1"/>
          </p:nvPr>
        </p:nvPicPr>
        <p:blipFill>
          <a:blip r:embed="rId2"/>
          <a:stretch>
            <a:fillRect/>
          </a:stretch>
        </p:blipFill>
        <p:spPr>
          <a:xfrm>
            <a:off x="1" y="500042"/>
            <a:ext cx="4714876" cy="3536157"/>
          </a:xfrm>
        </p:spPr>
      </p:pic>
      <p:sp>
        <p:nvSpPr>
          <p:cNvPr id="5124" name="AutoShape 4" descr="blob:https://web.whatsapp.com/f39ce1e0-50d1-4239-b6f6-64e0593982e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5" name="Содержимое 3" descr="f39ce1e0-50d1-4239-b6f6-64e0593982e5.jpg"/>
          <p:cNvPicPr>
            <a:picLocks noChangeAspect="1"/>
          </p:cNvPicPr>
          <p:nvPr/>
        </p:nvPicPr>
        <p:blipFill>
          <a:blip r:embed="rId3"/>
          <a:stretch>
            <a:fillRect/>
          </a:stretch>
        </p:blipFill>
        <p:spPr>
          <a:xfrm>
            <a:off x="4714876" y="0"/>
            <a:ext cx="4429124" cy="4389437"/>
          </a:xfrm>
          <a:prstGeom prst="rect">
            <a:avLst/>
          </a:prstGeom>
        </p:spPr>
      </p:pic>
      <p:pic>
        <p:nvPicPr>
          <p:cNvPr id="26" name="Содержимое 5" descr="e62fd138-6a35-4838-8515-796625673068.jpg"/>
          <p:cNvPicPr>
            <a:picLocks noChangeAspect="1"/>
          </p:cNvPicPr>
          <p:nvPr/>
        </p:nvPicPr>
        <p:blipFill>
          <a:blip r:embed="rId4"/>
          <a:stretch>
            <a:fillRect/>
          </a:stretch>
        </p:blipFill>
        <p:spPr>
          <a:xfrm>
            <a:off x="1" y="3857628"/>
            <a:ext cx="4000496" cy="3000372"/>
          </a:xfrm>
          <a:prstGeom prst="rect">
            <a:avLst/>
          </a:prstGeom>
        </p:spPr>
      </p:pic>
      <p:pic>
        <p:nvPicPr>
          <p:cNvPr id="27" name="Содержимое 7" descr="5761f8b7-5e6e-4d65-a711-b786bca8d066.jpg"/>
          <p:cNvPicPr>
            <a:picLocks noChangeAspect="1"/>
          </p:cNvPicPr>
          <p:nvPr/>
        </p:nvPicPr>
        <p:blipFill>
          <a:blip r:embed="rId5"/>
          <a:stretch>
            <a:fillRect/>
          </a:stretch>
        </p:blipFill>
        <p:spPr>
          <a:xfrm>
            <a:off x="4357686" y="3268265"/>
            <a:ext cx="4786314" cy="358973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creenshot_20210108-150548_Facebook (2).jpg"/>
          <p:cNvPicPr>
            <a:picLocks noGrp="1" noChangeAspect="1"/>
          </p:cNvPicPr>
          <p:nvPr>
            <p:ph idx="1"/>
          </p:nvPr>
        </p:nvPicPr>
        <p:blipFill>
          <a:blip r:embed="rId2" cstate="print"/>
          <a:stretch>
            <a:fillRect/>
          </a:stretch>
        </p:blipFill>
        <p:spPr>
          <a:xfrm>
            <a:off x="0" y="0"/>
            <a:ext cx="3775974" cy="4389437"/>
          </a:xfrm>
        </p:spPr>
      </p:pic>
      <p:pic>
        <p:nvPicPr>
          <p:cNvPr id="25602" name="Picture 2" descr="C:\Users\User\Desktop\9c10e1a0-ffa4-410e-b29e-be61e15bf030.jpg"/>
          <p:cNvPicPr>
            <a:picLocks noChangeAspect="1" noChangeArrowheads="1"/>
          </p:cNvPicPr>
          <p:nvPr/>
        </p:nvPicPr>
        <p:blipFill>
          <a:blip r:embed="rId3"/>
          <a:srcRect/>
          <a:stretch>
            <a:fillRect/>
          </a:stretch>
        </p:blipFill>
        <p:spPr bwMode="auto">
          <a:xfrm>
            <a:off x="3786182" y="0"/>
            <a:ext cx="5307491" cy="6286520"/>
          </a:xfrm>
          <a:prstGeom prst="rect">
            <a:avLst/>
          </a:prstGeom>
          <a:noFill/>
        </p:spPr>
      </p:pic>
      <p:sp>
        <p:nvSpPr>
          <p:cNvPr id="25604" name="AutoShape 4" descr="blob:https://web.whatsapp.com/12942224-31eb-416d-b6b3-07c558d4bd5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Содержимое 3" descr="12942224-31eb-416d-b6b3-07c558d4bd5a.jpg"/>
          <p:cNvPicPr>
            <a:picLocks noChangeAspect="1"/>
          </p:cNvPicPr>
          <p:nvPr/>
        </p:nvPicPr>
        <p:blipFill>
          <a:blip r:embed="rId4"/>
          <a:stretch>
            <a:fillRect/>
          </a:stretch>
        </p:blipFill>
        <p:spPr>
          <a:xfrm>
            <a:off x="0" y="3714751"/>
            <a:ext cx="4143372" cy="314324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285860"/>
            <a:ext cx="8229600" cy="346914"/>
          </a:xfrm>
        </p:spPr>
        <p:txBody>
          <a:bodyPr>
            <a:noAutofit/>
          </a:bodyPr>
          <a:lstStyle/>
          <a:p>
            <a:r>
              <a:rPr lang="en-US" sz="3600" b="1" dirty="0" smtClean="0"/>
              <a:t>CONTACTS</a:t>
            </a:r>
            <a:r>
              <a:rPr lang="ky-KG" sz="3600" b="1" dirty="0" smtClean="0"/>
              <a:t>                КОНТАКТНЫЕ ДАННЫЕ</a:t>
            </a:r>
            <a:endParaRPr lang="ru-RU" sz="3600" b="1" dirty="0"/>
          </a:p>
        </p:txBody>
      </p:sp>
      <p:sp>
        <p:nvSpPr>
          <p:cNvPr id="3" name="Содержимое 2"/>
          <p:cNvSpPr>
            <a:spLocks noGrp="1"/>
          </p:cNvSpPr>
          <p:nvPr>
            <p:ph sz="half" idx="1"/>
          </p:nvPr>
        </p:nvSpPr>
        <p:spPr/>
        <p:txBody>
          <a:bodyPr/>
          <a:lstStyle/>
          <a:p>
            <a:r>
              <a:rPr lang="en-US" dirty="0" smtClean="0"/>
              <a:t>CELL PHONE:</a:t>
            </a:r>
          </a:p>
          <a:p>
            <a:r>
              <a:rPr lang="en-US" dirty="0" smtClean="0"/>
              <a:t>996(772)23-05-19</a:t>
            </a:r>
          </a:p>
          <a:p>
            <a:r>
              <a:rPr lang="en-US" dirty="0" smtClean="0"/>
              <a:t>E-mail:</a:t>
            </a:r>
          </a:p>
          <a:p>
            <a:r>
              <a:rPr lang="en-US" dirty="0" smtClean="0"/>
              <a:t>guljamal67@mail.ru</a:t>
            </a:r>
            <a:endParaRPr lang="ru-RU" dirty="0"/>
          </a:p>
        </p:txBody>
      </p:sp>
      <p:sp>
        <p:nvSpPr>
          <p:cNvPr id="4" name="Содержимое 3"/>
          <p:cNvSpPr>
            <a:spLocks noGrp="1"/>
          </p:cNvSpPr>
          <p:nvPr>
            <p:ph sz="half" idx="2"/>
          </p:nvPr>
        </p:nvSpPr>
        <p:spPr/>
        <p:txBody>
          <a:bodyPr/>
          <a:lstStyle/>
          <a:p>
            <a:r>
              <a:rPr lang="ky-KG" dirty="0" smtClean="0"/>
              <a:t>Телефон:</a:t>
            </a:r>
          </a:p>
          <a:p>
            <a:r>
              <a:rPr lang="en-US" dirty="0" smtClean="0"/>
              <a:t>996(772)23-05-19</a:t>
            </a:r>
          </a:p>
          <a:p>
            <a:r>
              <a:rPr lang="ky-KG" dirty="0" smtClean="0"/>
              <a:t>Почта </a:t>
            </a:r>
          </a:p>
          <a:p>
            <a:r>
              <a:rPr lang="en-US" dirty="0" smtClean="0"/>
              <a:t>guljamal67@mail.ru</a:t>
            </a:r>
            <a:endParaRPr lang="ru-RU" dirty="0" smtClean="0"/>
          </a:p>
          <a:p>
            <a:endParaRPr lang="ky-KG" dirty="0" smtClean="0"/>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428644"/>
          </a:xfrm>
        </p:spPr>
        <p:txBody>
          <a:bodyPr>
            <a:noAutofit/>
          </a:bodyPr>
          <a:lstStyle/>
          <a:p>
            <a:r>
              <a:rPr lang="en-US" sz="2000" b="1" dirty="0" smtClean="0">
                <a:solidFill>
                  <a:schemeClr val="bg2">
                    <a:lumMod val="10000"/>
                  </a:schemeClr>
                </a:solidFill>
              </a:rPr>
              <a:t>PERSONAL INFORMATION                                  </a:t>
            </a:r>
            <a:r>
              <a:rPr lang="ru-RU" sz="2000" b="1" cap="all" dirty="0" smtClean="0">
                <a:solidFill>
                  <a:schemeClr val="bg2">
                    <a:lumMod val="10000"/>
                  </a:schemeClr>
                </a:solidFill>
              </a:rPr>
              <a:t>Персональная информация</a:t>
            </a:r>
            <a:endParaRPr lang="ru-RU" sz="2000" b="1" dirty="0">
              <a:solidFill>
                <a:schemeClr val="bg2">
                  <a:lumMod val="10000"/>
                </a:schemeClr>
              </a:solidFill>
            </a:endParaRPr>
          </a:p>
        </p:txBody>
      </p:sp>
      <p:sp>
        <p:nvSpPr>
          <p:cNvPr id="3" name="Содержимое 2"/>
          <p:cNvSpPr>
            <a:spLocks noGrp="1"/>
          </p:cNvSpPr>
          <p:nvPr>
            <p:ph sz="half" idx="1"/>
          </p:nvPr>
        </p:nvSpPr>
        <p:spPr>
          <a:xfrm>
            <a:off x="0" y="500042"/>
            <a:ext cx="4500562" cy="5572140"/>
          </a:xfrm>
        </p:spPr>
        <p:txBody>
          <a:bodyPr>
            <a:noAutofit/>
          </a:bodyPr>
          <a:lstStyle/>
          <a:p>
            <a:pPr algn="just"/>
            <a:r>
              <a:rPr lang="en-US" sz="1600" dirty="0" smtClean="0"/>
              <a:t>1. </a:t>
            </a:r>
            <a:r>
              <a:rPr lang="en-US" sz="1600" dirty="0" err="1" smtClean="0"/>
              <a:t>Subanova</a:t>
            </a:r>
            <a:r>
              <a:rPr lang="en-US" sz="1600" dirty="0" smtClean="0"/>
              <a:t> </a:t>
            </a:r>
            <a:r>
              <a:rPr lang="en-US" sz="1600" dirty="0" err="1" smtClean="0"/>
              <a:t>Guljamal</a:t>
            </a:r>
            <a:r>
              <a:rPr lang="en-US" sz="1600" dirty="0" smtClean="0"/>
              <a:t> </a:t>
            </a:r>
            <a:r>
              <a:rPr lang="en-US" sz="1600" dirty="0" err="1" smtClean="0"/>
              <a:t>Arstanalievna</a:t>
            </a:r>
            <a:r>
              <a:rPr lang="en-US" sz="1600" dirty="0" smtClean="0"/>
              <a:t>, born in 1967, Kyrgyz.</a:t>
            </a:r>
          </a:p>
          <a:p>
            <a:pPr algn="just"/>
            <a:r>
              <a:rPr lang="en-US" sz="1600" dirty="0" smtClean="0"/>
              <a:t>2. In 1994, she graduated with honors from the KSMU in the specialty "medical business".</a:t>
            </a:r>
          </a:p>
          <a:p>
            <a:pPr algn="just"/>
            <a:r>
              <a:rPr lang="en-US" sz="1600" dirty="0" smtClean="0"/>
              <a:t>3. Candidate of Medical Sciences since 2010. The dissertation on the topic "The use of </a:t>
            </a:r>
            <a:r>
              <a:rPr lang="en-US" sz="1600" dirty="0" err="1" smtClean="0"/>
              <a:t>microhydrin</a:t>
            </a:r>
            <a:r>
              <a:rPr lang="en-US" sz="1600" dirty="0" smtClean="0"/>
              <a:t> and carbonated mineral water (Kara-</a:t>
            </a:r>
            <a:r>
              <a:rPr lang="en-US" sz="1600" dirty="0" err="1" smtClean="0"/>
              <a:t>Shoro</a:t>
            </a:r>
            <a:r>
              <a:rPr lang="en-US" sz="1600" dirty="0" smtClean="0"/>
              <a:t>) in the rehabilitation treatment of cervical </a:t>
            </a:r>
            <a:r>
              <a:rPr lang="en-US" sz="1600" dirty="0" err="1" smtClean="0"/>
              <a:t>ectopia</a:t>
            </a:r>
            <a:r>
              <a:rPr lang="en-US" sz="1600" dirty="0" smtClean="0"/>
              <a:t> in women of reproductive age" was defended on July 10, 2010 in the dissertation Council of K. 14.05.275 at KRSU</a:t>
            </a:r>
          </a:p>
          <a:p>
            <a:pPr algn="just"/>
            <a:r>
              <a:rPr lang="en-US" sz="1600" dirty="0" smtClean="0"/>
              <a:t>4. Experience of teaching work in universities – 15 years, including at Osh State University – 15 years. The total scientific and pedagogical experience is 18 full years.</a:t>
            </a:r>
          </a:p>
          <a:p>
            <a:pPr algn="just"/>
            <a:r>
              <a:rPr lang="en-US" sz="1600" dirty="0" smtClean="0"/>
              <a:t>5. The experience of the Law Firm KGMIP and PC is 6 years.</a:t>
            </a:r>
          </a:p>
          <a:p>
            <a:pPr algn="just"/>
            <a:r>
              <a:rPr lang="en-US" sz="1600" dirty="0" smtClean="0"/>
              <a:t>6. Field of professional activity: obstetrics and gynecology – 26 years of experience.</a:t>
            </a:r>
            <a:endParaRPr lang="ru-RU" sz="1600" dirty="0"/>
          </a:p>
        </p:txBody>
      </p:sp>
      <p:sp>
        <p:nvSpPr>
          <p:cNvPr id="4" name="Содержимое 3"/>
          <p:cNvSpPr>
            <a:spLocks noGrp="1"/>
          </p:cNvSpPr>
          <p:nvPr>
            <p:ph sz="half" idx="2"/>
          </p:nvPr>
        </p:nvSpPr>
        <p:spPr>
          <a:xfrm>
            <a:off x="4714876" y="571480"/>
            <a:ext cx="4429124" cy="5572140"/>
          </a:xfrm>
        </p:spPr>
        <p:txBody>
          <a:bodyPr>
            <a:noAutofit/>
          </a:bodyPr>
          <a:lstStyle/>
          <a:p>
            <a:pPr algn="just"/>
            <a:r>
              <a:rPr lang="ru-RU" sz="1600" dirty="0" smtClean="0"/>
              <a:t>1.	</a:t>
            </a:r>
            <a:r>
              <a:rPr lang="ru-RU" sz="1600" dirty="0" err="1" smtClean="0"/>
              <a:t>Субанова</a:t>
            </a:r>
            <a:r>
              <a:rPr lang="ru-RU" sz="1600" dirty="0" smtClean="0"/>
              <a:t> </a:t>
            </a:r>
            <a:r>
              <a:rPr lang="ru-RU" sz="1600" dirty="0" err="1" smtClean="0"/>
              <a:t>Гулжамал</a:t>
            </a:r>
            <a:r>
              <a:rPr lang="ru-RU" sz="1600" dirty="0" smtClean="0"/>
              <a:t> </a:t>
            </a:r>
            <a:r>
              <a:rPr lang="ru-RU" sz="1600" dirty="0" err="1" smtClean="0"/>
              <a:t>Арстаналиевна</a:t>
            </a:r>
            <a:r>
              <a:rPr lang="ru-RU" sz="1600" dirty="0" smtClean="0"/>
              <a:t>, 1967 года рождения, </a:t>
            </a:r>
            <a:r>
              <a:rPr lang="ru-RU" sz="1600" dirty="0" err="1" smtClean="0"/>
              <a:t>кыргызка</a:t>
            </a:r>
            <a:r>
              <a:rPr lang="ru-RU" sz="1600" dirty="0" smtClean="0"/>
              <a:t>. </a:t>
            </a:r>
          </a:p>
          <a:p>
            <a:pPr algn="just"/>
            <a:r>
              <a:rPr lang="ru-RU" sz="1600" dirty="0" smtClean="0"/>
              <a:t>2.	В 1994 году окончила с отличием КГМИ по специальности «лечебное дело». </a:t>
            </a:r>
          </a:p>
          <a:p>
            <a:pPr algn="just"/>
            <a:r>
              <a:rPr lang="ru-RU" sz="1600" dirty="0" smtClean="0"/>
              <a:t>3.	Кандидат медицинских наук с 2010 года. Диссертацию на тему «Использование  </a:t>
            </a:r>
            <a:r>
              <a:rPr lang="ru-RU" sz="1600" dirty="0" err="1" smtClean="0"/>
              <a:t>микрогидрина</a:t>
            </a:r>
            <a:r>
              <a:rPr lang="ru-RU" sz="1600" dirty="0" smtClean="0"/>
              <a:t> и </a:t>
            </a:r>
            <a:r>
              <a:rPr lang="ru-RU" sz="1600" dirty="0" err="1" smtClean="0"/>
              <a:t>угликислой</a:t>
            </a:r>
            <a:r>
              <a:rPr lang="ru-RU" sz="1600" dirty="0" smtClean="0"/>
              <a:t> минеральной воды (</a:t>
            </a:r>
            <a:r>
              <a:rPr lang="ru-RU" sz="1600" dirty="0" err="1" smtClean="0"/>
              <a:t>Кара-Шоро</a:t>
            </a:r>
            <a:r>
              <a:rPr lang="ru-RU" sz="1600" dirty="0" smtClean="0"/>
              <a:t>) в </a:t>
            </a:r>
            <a:r>
              <a:rPr lang="ru-RU" sz="1600" dirty="0" err="1" smtClean="0"/>
              <a:t>востановительном</a:t>
            </a:r>
            <a:r>
              <a:rPr lang="ru-RU" sz="1600" dirty="0" smtClean="0"/>
              <a:t> лечении эктопии шейки матки у женщин репродуктивного возраста » защитила 10 июля 2010 года в диссертационном совете К. 14.05.275 при КРСУ</a:t>
            </a:r>
          </a:p>
          <a:p>
            <a:pPr algn="just"/>
            <a:r>
              <a:rPr lang="ru-RU" sz="1600" dirty="0" smtClean="0"/>
              <a:t>4.	Стаж педагогической работы в ВУЗах – 15 лет, в том числе в </a:t>
            </a:r>
            <a:r>
              <a:rPr lang="ru-RU" sz="1600" dirty="0" err="1" smtClean="0"/>
              <a:t>Ошском</a:t>
            </a:r>
            <a:r>
              <a:rPr lang="ru-RU" sz="1600" dirty="0" smtClean="0"/>
              <a:t> государственном университете – 15 лет. Общий научно-педагогический стаж – 18 полных лет.</a:t>
            </a:r>
          </a:p>
          <a:p>
            <a:pPr algn="just"/>
            <a:r>
              <a:rPr lang="ru-RU" sz="1600" dirty="0" smtClean="0"/>
              <a:t>5.	Стаж ЮФ КГМИП и ПК – 6 лет.</a:t>
            </a:r>
          </a:p>
          <a:p>
            <a:pPr algn="just"/>
            <a:r>
              <a:rPr lang="ru-RU" sz="1600" dirty="0" smtClean="0"/>
              <a:t>6.	Сфера профессиональной деятельности: акушерство и гинекология – стаж 26 лет.</a:t>
            </a:r>
            <a:endParaRPr lang="ru-RU"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428644"/>
          </a:xfrm>
        </p:spPr>
        <p:txBody>
          <a:bodyPr>
            <a:normAutofit fontScale="90000"/>
          </a:bodyPr>
          <a:lstStyle/>
          <a:p>
            <a:r>
              <a:rPr lang="en-US" sz="2800" b="1" dirty="0" smtClean="0"/>
              <a:t>PUBLICATIONS</a:t>
            </a:r>
            <a:r>
              <a:rPr lang="en-US" sz="2800" dirty="0" smtClean="0"/>
              <a:t>                                                </a:t>
            </a:r>
            <a:r>
              <a:rPr lang="ru-RU" sz="2800" b="1" dirty="0" smtClean="0"/>
              <a:t>ПУБЛИКАЦИИ </a:t>
            </a:r>
            <a:endParaRPr lang="ru-RU" sz="2800" dirty="0"/>
          </a:p>
        </p:txBody>
      </p:sp>
      <p:sp>
        <p:nvSpPr>
          <p:cNvPr id="3" name="Содержимое 2"/>
          <p:cNvSpPr>
            <a:spLocks noGrp="1"/>
          </p:cNvSpPr>
          <p:nvPr>
            <p:ph sz="half" idx="1"/>
          </p:nvPr>
        </p:nvSpPr>
        <p:spPr>
          <a:xfrm>
            <a:off x="0" y="571480"/>
            <a:ext cx="4572000" cy="6286520"/>
          </a:xfrm>
        </p:spPr>
        <p:txBody>
          <a:bodyPr>
            <a:normAutofit fontScale="55000" lnSpcReduction="20000"/>
          </a:bodyPr>
          <a:lstStyle/>
          <a:p>
            <a:r>
              <a:rPr lang="en-US" b="1" dirty="0" smtClean="0"/>
              <a:t>He has over 50 publications, 44 of them scientific and 6 of an educational and methodological nature</a:t>
            </a:r>
          </a:p>
          <a:p>
            <a:r>
              <a:rPr lang="en-US" b="1" dirty="0" smtClean="0"/>
              <a:t>Main works:</a:t>
            </a:r>
          </a:p>
          <a:p>
            <a:r>
              <a:rPr lang="en-US" dirty="0" smtClean="0"/>
              <a:t>Complex treatment of cervical hyperplasia with </a:t>
            </a:r>
            <a:r>
              <a:rPr lang="en-US" dirty="0" err="1" smtClean="0"/>
              <a:t>microhydrin</a:t>
            </a:r>
            <a:r>
              <a:rPr lang="en-US" dirty="0" smtClean="0"/>
              <a:t> and carbonated mineral water "Kara-</a:t>
            </a:r>
            <a:r>
              <a:rPr lang="en-US" dirty="0" err="1" smtClean="0"/>
              <a:t>Shoro</a:t>
            </a:r>
            <a:r>
              <a:rPr lang="en-US" dirty="0" smtClean="0"/>
              <a:t>". Modern aspects of rehabilitation in medicine/Proceedings of the IV International Conference, Yerevan, 2009.-pp. 264-267.</a:t>
            </a:r>
          </a:p>
          <a:p>
            <a:r>
              <a:rPr lang="en-US" dirty="0" smtClean="0"/>
              <a:t>The frequency of fetal abnormalities in pregnant women with anemia in an ecologically disadvantaged region (article). Bulletin of </a:t>
            </a:r>
            <a:r>
              <a:rPr lang="en-US" dirty="0" err="1" smtClean="0"/>
              <a:t>OsSU</a:t>
            </a:r>
            <a:r>
              <a:rPr lang="en-US" dirty="0" smtClean="0"/>
              <a:t>.-Osh 2009.-No6.-p.187-190</a:t>
            </a:r>
          </a:p>
          <a:p>
            <a:r>
              <a:rPr lang="en-US" dirty="0" smtClean="0"/>
              <a:t>The prevalence of fetal pathology in conditions of environmental distress with increased radiation background (article). Bulletin of </a:t>
            </a:r>
            <a:r>
              <a:rPr lang="en-US" dirty="0" err="1" smtClean="0"/>
              <a:t>OshSU</a:t>
            </a:r>
            <a:r>
              <a:rPr lang="en-US" dirty="0" smtClean="0"/>
              <a:t>.-Osh 2009.-pp. 15-19</a:t>
            </a:r>
          </a:p>
          <a:p>
            <a:r>
              <a:rPr lang="en-US" dirty="0" smtClean="0"/>
              <a:t>Clinical and microscopic characteristics of background diseases of the cervix. Central Asian Medical Journal. Volume 16, Appendix 3.-2010.pp.168-170.</a:t>
            </a:r>
          </a:p>
          <a:p>
            <a:r>
              <a:rPr lang="en-US" dirty="0" smtClean="0"/>
              <a:t>The structure of diseases of persons who died from </a:t>
            </a:r>
            <a:r>
              <a:rPr lang="en-US" dirty="0" err="1" smtClean="0"/>
              <a:t>neoplasms</a:t>
            </a:r>
            <a:r>
              <a:rPr lang="en-US" dirty="0" smtClean="0"/>
              <a:t> in ecologically different regions of southern Kyrgyzstan (article). Medicine of Kyrgyzstan.-2010.-No7.-pp.44-49</a:t>
            </a:r>
          </a:p>
          <a:p>
            <a:r>
              <a:rPr lang="en-US" dirty="0" smtClean="0"/>
              <a:t>Pathology of the cervix. The possibilities of </a:t>
            </a:r>
            <a:r>
              <a:rPr lang="en-US" dirty="0" err="1" smtClean="0"/>
              <a:t>colposcopy</a:t>
            </a:r>
            <a:r>
              <a:rPr lang="en-US" dirty="0" smtClean="0"/>
              <a:t> (methodological recommendations) –Osh. Ed. "effekt"2010.-p.58.</a:t>
            </a:r>
          </a:p>
          <a:p>
            <a:r>
              <a:rPr lang="en-US" dirty="0" smtClean="0"/>
              <a:t>Outcomes of ARVI and their complications in pregnant women (article). Medicine of Kyrgyzstan -2011.-No7. pp.58-60.</a:t>
            </a:r>
            <a:endParaRPr lang="ru-RU" dirty="0"/>
          </a:p>
        </p:txBody>
      </p:sp>
      <p:sp>
        <p:nvSpPr>
          <p:cNvPr id="4" name="Содержимое 3"/>
          <p:cNvSpPr>
            <a:spLocks noGrp="1"/>
          </p:cNvSpPr>
          <p:nvPr>
            <p:ph sz="half" idx="2"/>
          </p:nvPr>
        </p:nvSpPr>
        <p:spPr>
          <a:xfrm>
            <a:off x="4643438" y="500042"/>
            <a:ext cx="4500562" cy="6357958"/>
          </a:xfrm>
        </p:spPr>
        <p:txBody>
          <a:bodyPr>
            <a:normAutofit fontScale="55000" lnSpcReduction="20000"/>
          </a:bodyPr>
          <a:lstStyle/>
          <a:p>
            <a:r>
              <a:rPr lang="ru-RU" b="1" dirty="0" smtClean="0"/>
              <a:t>Имеет свыше 50публикаций, из них 44 научного и 6 учебно-методического характера</a:t>
            </a:r>
            <a:endParaRPr lang="en-US" b="1" dirty="0" smtClean="0"/>
          </a:p>
          <a:p>
            <a:r>
              <a:rPr lang="ru-RU" b="1" dirty="0" smtClean="0"/>
              <a:t>Основные работы</a:t>
            </a:r>
            <a:r>
              <a:rPr lang="ru-RU" dirty="0" smtClean="0"/>
              <a:t>:  </a:t>
            </a:r>
          </a:p>
          <a:p>
            <a:pPr lvl="0"/>
            <a:r>
              <a:rPr lang="ru-RU" dirty="0" smtClean="0"/>
              <a:t>Ком</a:t>
            </a:r>
            <a:r>
              <a:rPr lang="ky-KG" dirty="0" err="1" smtClean="0"/>
              <a:t>плексное</a:t>
            </a:r>
            <a:r>
              <a:rPr lang="ky-KG" dirty="0" smtClean="0"/>
              <a:t> </a:t>
            </a:r>
            <a:r>
              <a:rPr lang="ky-KG" dirty="0" err="1" smtClean="0"/>
              <a:t>лечение</a:t>
            </a:r>
            <a:r>
              <a:rPr lang="ky-KG" dirty="0" smtClean="0"/>
              <a:t> </a:t>
            </a:r>
            <a:r>
              <a:rPr lang="ky-KG" dirty="0" err="1" smtClean="0"/>
              <a:t>гиперплазии</a:t>
            </a:r>
            <a:r>
              <a:rPr lang="ky-KG" dirty="0" smtClean="0"/>
              <a:t> </a:t>
            </a:r>
            <a:r>
              <a:rPr lang="ky-KG" dirty="0" err="1" smtClean="0"/>
              <a:t>шейки</a:t>
            </a:r>
            <a:r>
              <a:rPr lang="ky-KG" dirty="0" smtClean="0"/>
              <a:t> </a:t>
            </a:r>
            <a:r>
              <a:rPr lang="ky-KG" dirty="0" err="1" smtClean="0"/>
              <a:t>матки</a:t>
            </a:r>
            <a:r>
              <a:rPr lang="ky-KG" dirty="0" smtClean="0"/>
              <a:t> </a:t>
            </a:r>
            <a:r>
              <a:rPr lang="ky-KG" dirty="0" err="1" smtClean="0"/>
              <a:t>микрогидрином</a:t>
            </a:r>
            <a:r>
              <a:rPr lang="ky-KG" dirty="0" smtClean="0"/>
              <a:t> </a:t>
            </a:r>
            <a:r>
              <a:rPr lang="ky-KG" dirty="0" err="1" smtClean="0"/>
              <a:t>и</a:t>
            </a:r>
            <a:r>
              <a:rPr lang="ky-KG" dirty="0" smtClean="0"/>
              <a:t> </a:t>
            </a:r>
            <a:r>
              <a:rPr lang="ky-KG" dirty="0" err="1" smtClean="0"/>
              <a:t>углекислой</a:t>
            </a:r>
            <a:r>
              <a:rPr lang="ky-KG" dirty="0" smtClean="0"/>
              <a:t> </a:t>
            </a:r>
            <a:r>
              <a:rPr lang="ky-KG" dirty="0" err="1" smtClean="0"/>
              <a:t>минеральной</a:t>
            </a:r>
            <a:r>
              <a:rPr lang="ky-KG" dirty="0" smtClean="0"/>
              <a:t> </a:t>
            </a:r>
            <a:r>
              <a:rPr lang="ky-KG" dirty="0" err="1" smtClean="0"/>
              <a:t>водой</a:t>
            </a:r>
            <a:r>
              <a:rPr lang="ky-KG" dirty="0" smtClean="0"/>
              <a:t> </a:t>
            </a:r>
            <a:r>
              <a:rPr lang="ky-KG" dirty="0" err="1" smtClean="0"/>
              <a:t>”Кара-Шоро</a:t>
            </a:r>
            <a:r>
              <a:rPr lang="ky-KG" dirty="0" smtClean="0"/>
              <a:t>”. </a:t>
            </a:r>
            <a:r>
              <a:rPr lang="ky-KG" dirty="0" err="1" smtClean="0"/>
              <a:t>Современные</a:t>
            </a:r>
            <a:r>
              <a:rPr lang="ky-KG" dirty="0" smtClean="0"/>
              <a:t> </a:t>
            </a:r>
            <a:r>
              <a:rPr lang="ky-KG" dirty="0" err="1" smtClean="0"/>
              <a:t>аспекты</a:t>
            </a:r>
            <a:r>
              <a:rPr lang="ky-KG" dirty="0" smtClean="0"/>
              <a:t> </a:t>
            </a:r>
            <a:r>
              <a:rPr lang="ky-KG" dirty="0" err="1" smtClean="0"/>
              <a:t>реабилитации</a:t>
            </a:r>
            <a:r>
              <a:rPr lang="ky-KG" dirty="0" smtClean="0"/>
              <a:t> </a:t>
            </a:r>
            <a:r>
              <a:rPr lang="ky-KG" dirty="0" err="1" smtClean="0"/>
              <a:t>в</a:t>
            </a:r>
            <a:r>
              <a:rPr lang="ky-KG" dirty="0" smtClean="0"/>
              <a:t> </a:t>
            </a:r>
            <a:r>
              <a:rPr lang="ky-KG" dirty="0" err="1" smtClean="0"/>
              <a:t>медицине/Материалы</a:t>
            </a:r>
            <a:r>
              <a:rPr lang="ky-KG" dirty="0" smtClean="0"/>
              <a:t>  </a:t>
            </a:r>
            <a:r>
              <a:rPr lang="en-US" dirty="0" smtClean="0"/>
              <a:t>IV </a:t>
            </a:r>
            <a:r>
              <a:rPr lang="ky-KG" dirty="0" err="1" smtClean="0"/>
              <a:t>международной</a:t>
            </a:r>
            <a:r>
              <a:rPr lang="ky-KG" dirty="0" smtClean="0"/>
              <a:t> </a:t>
            </a:r>
            <a:r>
              <a:rPr lang="ky-KG" dirty="0" err="1" smtClean="0"/>
              <a:t>конференции</a:t>
            </a:r>
            <a:r>
              <a:rPr lang="ky-KG" dirty="0" smtClean="0"/>
              <a:t> , </a:t>
            </a:r>
            <a:r>
              <a:rPr lang="ky-KG" dirty="0" err="1" smtClean="0"/>
              <a:t>Ереван</a:t>
            </a:r>
            <a:r>
              <a:rPr lang="ky-KG" dirty="0" smtClean="0"/>
              <a:t>, 2009.-С 264-267.</a:t>
            </a:r>
            <a:endParaRPr lang="ru-RU" dirty="0" smtClean="0"/>
          </a:p>
          <a:p>
            <a:pPr lvl="0"/>
            <a:r>
              <a:rPr lang="ru-RU" dirty="0" err="1" smtClean="0"/>
              <a:t>Ча</a:t>
            </a:r>
            <a:r>
              <a:rPr lang="ky-KG" dirty="0" err="1" smtClean="0"/>
              <a:t>с</a:t>
            </a:r>
            <a:r>
              <a:rPr lang="ru-RU" dirty="0" err="1" smtClean="0"/>
              <a:t>тота</a:t>
            </a:r>
            <a:r>
              <a:rPr lang="ru-RU" dirty="0" smtClean="0"/>
              <a:t>  </a:t>
            </a:r>
            <a:r>
              <a:rPr lang="ky-KG" dirty="0" err="1" smtClean="0"/>
              <a:t>аномалий</a:t>
            </a:r>
            <a:r>
              <a:rPr lang="ky-KG" dirty="0" smtClean="0"/>
              <a:t> </a:t>
            </a:r>
            <a:r>
              <a:rPr lang="ky-KG" dirty="0" err="1" smtClean="0"/>
              <a:t>плода</a:t>
            </a:r>
            <a:r>
              <a:rPr lang="ky-KG" dirty="0" smtClean="0"/>
              <a:t> </a:t>
            </a:r>
            <a:r>
              <a:rPr lang="ky-KG" dirty="0" err="1" smtClean="0"/>
              <a:t>у</a:t>
            </a:r>
            <a:r>
              <a:rPr lang="ky-KG" dirty="0" smtClean="0"/>
              <a:t> </a:t>
            </a:r>
            <a:r>
              <a:rPr lang="ky-KG" dirty="0" err="1" smtClean="0"/>
              <a:t>беременных</a:t>
            </a:r>
            <a:r>
              <a:rPr lang="ky-KG" dirty="0" smtClean="0"/>
              <a:t> </a:t>
            </a:r>
            <a:r>
              <a:rPr lang="ky-KG" dirty="0" err="1" smtClean="0"/>
              <a:t>женщтн</a:t>
            </a:r>
            <a:r>
              <a:rPr lang="ky-KG" dirty="0" smtClean="0"/>
              <a:t> </a:t>
            </a:r>
            <a:r>
              <a:rPr lang="ky-KG" dirty="0" err="1" smtClean="0"/>
              <a:t>с</a:t>
            </a:r>
            <a:r>
              <a:rPr lang="ky-KG" dirty="0" smtClean="0"/>
              <a:t> </a:t>
            </a:r>
            <a:r>
              <a:rPr lang="ky-KG" dirty="0" err="1" smtClean="0"/>
              <a:t>анемией</a:t>
            </a:r>
            <a:r>
              <a:rPr lang="ky-KG" dirty="0" smtClean="0"/>
              <a:t> </a:t>
            </a:r>
            <a:r>
              <a:rPr lang="ky-KG" dirty="0" err="1" smtClean="0"/>
              <a:t>в</a:t>
            </a:r>
            <a:r>
              <a:rPr lang="ky-KG" dirty="0" smtClean="0"/>
              <a:t> </a:t>
            </a:r>
            <a:r>
              <a:rPr lang="ky-KG" dirty="0" err="1" smtClean="0"/>
              <a:t>экологически</a:t>
            </a:r>
            <a:r>
              <a:rPr lang="ky-KG" dirty="0" smtClean="0"/>
              <a:t> </a:t>
            </a:r>
            <a:r>
              <a:rPr lang="ky-KG" dirty="0" err="1" smtClean="0"/>
              <a:t>неблагополучном</a:t>
            </a:r>
            <a:r>
              <a:rPr lang="ky-KG" dirty="0" smtClean="0"/>
              <a:t> </a:t>
            </a:r>
            <a:r>
              <a:rPr lang="ky-KG" dirty="0" err="1" smtClean="0"/>
              <a:t>регионе</a:t>
            </a:r>
            <a:r>
              <a:rPr lang="ky-KG" dirty="0" smtClean="0"/>
              <a:t> (статья)</a:t>
            </a:r>
            <a:r>
              <a:rPr lang="ru-RU" dirty="0" smtClean="0"/>
              <a:t>.</a:t>
            </a:r>
            <a:r>
              <a:rPr lang="ky-KG" dirty="0" smtClean="0"/>
              <a:t> </a:t>
            </a:r>
            <a:r>
              <a:rPr lang="ky-KG" dirty="0" err="1" smtClean="0"/>
              <a:t>Вестник</a:t>
            </a:r>
            <a:r>
              <a:rPr lang="ky-KG" dirty="0" smtClean="0"/>
              <a:t>  </a:t>
            </a:r>
            <a:r>
              <a:rPr lang="ky-KG" dirty="0" err="1" smtClean="0"/>
              <a:t>ОшГУ.-Ош</a:t>
            </a:r>
            <a:r>
              <a:rPr lang="ky-KG" dirty="0" smtClean="0"/>
              <a:t> 2009.-</a:t>
            </a:r>
            <a:r>
              <a:rPr lang="en-US" dirty="0" smtClean="0"/>
              <a:t>No</a:t>
            </a:r>
            <a:r>
              <a:rPr lang="ru-RU" dirty="0" smtClean="0"/>
              <a:t>6.-С.187-190</a:t>
            </a:r>
          </a:p>
          <a:p>
            <a:pPr lvl="0"/>
            <a:r>
              <a:rPr lang="ru-RU" dirty="0" smtClean="0"/>
              <a:t>Распространённость патологии плода в условиях экологического неблагополучия с повышенным радиационным фоном (статья ). Вестник </a:t>
            </a:r>
            <a:r>
              <a:rPr lang="ru-RU" dirty="0" err="1" smtClean="0"/>
              <a:t>ОшГУ.-Ош</a:t>
            </a:r>
            <a:r>
              <a:rPr lang="ru-RU" dirty="0" smtClean="0"/>
              <a:t> 2009.-С. 15-19 </a:t>
            </a:r>
          </a:p>
          <a:p>
            <a:pPr lvl="0"/>
            <a:r>
              <a:rPr lang="ru-RU" dirty="0" smtClean="0"/>
              <a:t>Клинико-микроскопическая характеристика фоновых заболеваний шейки матки. Центрально-Азиатский медицинский журнал. Том 16, приложение 3.-2010.С.168-170.</a:t>
            </a:r>
          </a:p>
          <a:p>
            <a:pPr lvl="0"/>
            <a:r>
              <a:rPr lang="ru-RU" dirty="0" smtClean="0"/>
              <a:t>Структура заболеваний лиц, умерших от новообразований в экологически разных регионах юга Кыргызстана( статья). Медицина Кыргызстана.-2010.-</a:t>
            </a:r>
            <a:r>
              <a:rPr lang="en-US" dirty="0" smtClean="0"/>
              <a:t>No7</a:t>
            </a:r>
            <a:r>
              <a:rPr lang="ru-RU" dirty="0" smtClean="0"/>
              <a:t>.-С.44-49</a:t>
            </a:r>
          </a:p>
          <a:p>
            <a:pPr lvl="0"/>
            <a:r>
              <a:rPr lang="ru-RU" dirty="0" smtClean="0"/>
              <a:t>Патология шейки матки. Возможности </a:t>
            </a:r>
            <a:r>
              <a:rPr lang="ru-RU" dirty="0" err="1" smtClean="0"/>
              <a:t>кольпоскопии</a:t>
            </a:r>
            <a:r>
              <a:rPr lang="ru-RU" dirty="0" smtClean="0"/>
              <a:t> (методические </a:t>
            </a:r>
            <a:r>
              <a:rPr lang="ru-RU" dirty="0" err="1" smtClean="0"/>
              <a:t>рекоминдации</a:t>
            </a:r>
            <a:r>
              <a:rPr lang="ru-RU" dirty="0" smtClean="0"/>
              <a:t>) –Ош. Изд. «</a:t>
            </a:r>
            <a:r>
              <a:rPr lang="ru-RU" dirty="0" err="1" smtClean="0"/>
              <a:t>эфффект</a:t>
            </a:r>
            <a:r>
              <a:rPr lang="ru-RU" dirty="0" smtClean="0"/>
              <a:t>»2010.-С.58.</a:t>
            </a:r>
          </a:p>
          <a:p>
            <a:pPr lvl="0"/>
            <a:r>
              <a:rPr lang="ru-RU" dirty="0" smtClean="0"/>
              <a:t>Исходы ОРВИ и их осложнения у беременных женщин (статья). Медицина Кыргызстана -2011.-</a:t>
            </a:r>
            <a:r>
              <a:rPr lang="en-US" dirty="0" smtClean="0"/>
              <a:t>No7. </a:t>
            </a:r>
            <a:r>
              <a:rPr lang="ru-RU" dirty="0" smtClean="0"/>
              <a:t>С.58-60.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0" y="0"/>
            <a:ext cx="4572000" cy="6858000"/>
          </a:xfrm>
        </p:spPr>
        <p:txBody>
          <a:bodyPr>
            <a:normAutofit fontScale="55000" lnSpcReduction="20000"/>
          </a:bodyPr>
          <a:lstStyle/>
          <a:p>
            <a:r>
              <a:rPr lang="en-US" b="1" dirty="0" smtClean="0"/>
              <a:t>After defending the dissertation, 46 scientific and 15 educational and methodical works used in pedagogical practice were published, including:</a:t>
            </a:r>
            <a:endParaRPr lang="ru-RU" b="1" dirty="0" smtClean="0"/>
          </a:p>
          <a:p>
            <a:r>
              <a:rPr lang="en-US" dirty="0" smtClean="0"/>
              <a:t>1. Issues of diagnosis of </a:t>
            </a:r>
            <a:r>
              <a:rPr lang="en-US" dirty="0" err="1" smtClean="0"/>
              <a:t>endometritis</a:t>
            </a:r>
            <a:r>
              <a:rPr lang="en-US" dirty="0" smtClean="0"/>
              <a:t> (article). // Bulletin of </a:t>
            </a:r>
            <a:r>
              <a:rPr lang="en-US" dirty="0" err="1" smtClean="0"/>
              <a:t>OsSU</a:t>
            </a:r>
            <a:r>
              <a:rPr lang="en-US" dirty="0" smtClean="0"/>
              <a:t>, 2016. - No. 4. – pp. 94-97. - 3s./1c. (co-authored)</a:t>
            </a:r>
            <a:endParaRPr lang="ru-RU" dirty="0" smtClean="0"/>
          </a:p>
          <a:p>
            <a:r>
              <a:rPr lang="en-US" dirty="0" smtClean="0"/>
              <a:t>2. Postoperative peritonitis (article). // Bulletin of </a:t>
            </a:r>
            <a:r>
              <a:rPr lang="en-US" dirty="0" err="1" smtClean="0"/>
              <a:t>OsSU</a:t>
            </a:r>
            <a:r>
              <a:rPr lang="en-US" dirty="0" smtClean="0"/>
              <a:t>, 2016. - No.4. – pp. 97-101. - 5s./3s. (co-authored)</a:t>
            </a:r>
            <a:endParaRPr lang="ru-RU" dirty="0" smtClean="0"/>
          </a:p>
          <a:p>
            <a:r>
              <a:rPr lang="en-US" dirty="0" smtClean="0"/>
              <a:t>3. The structure of outpatient patients with cervical pathology in women over 35 years of age (article). // Bulletin of </a:t>
            </a:r>
            <a:r>
              <a:rPr lang="en-US" dirty="0" err="1" smtClean="0"/>
              <a:t>OsSU</a:t>
            </a:r>
            <a:r>
              <a:rPr lang="en-US" dirty="0" smtClean="0"/>
              <a:t>, 2016. - No. 4. – pp. 144-146. - 3s. (co-authored)</a:t>
            </a:r>
            <a:endParaRPr lang="ru-RU" dirty="0" smtClean="0"/>
          </a:p>
          <a:p>
            <a:r>
              <a:rPr lang="en-US" dirty="0" smtClean="0"/>
              <a:t>4. Workshop on the anatomy of the central nervous system (textbook). – Osh, 2006. – 138 p. -138s./46s. (co-authored)</a:t>
            </a:r>
            <a:endParaRPr lang="ru-RU" dirty="0" smtClean="0"/>
          </a:p>
          <a:p>
            <a:r>
              <a:rPr lang="en-US" dirty="0" smtClean="0"/>
              <a:t>5. </a:t>
            </a:r>
            <a:r>
              <a:rPr lang="en-US" dirty="0" err="1" smtClean="0"/>
              <a:t>Isthmic</a:t>
            </a:r>
            <a:r>
              <a:rPr lang="en-US" dirty="0" smtClean="0"/>
              <a:t>-cervical insufficiency (educational and methodological guide). – Bishkek, 2014. – 36c. -36c./12c. (co-authored)</a:t>
            </a:r>
            <a:endParaRPr lang="ru-RU" dirty="0" smtClean="0"/>
          </a:p>
          <a:p>
            <a:r>
              <a:rPr lang="en-US" dirty="0" smtClean="0"/>
              <a:t>6. Bacterial </a:t>
            </a:r>
            <a:r>
              <a:rPr lang="en-US" dirty="0" err="1" smtClean="0"/>
              <a:t>vaginosis</a:t>
            </a:r>
            <a:r>
              <a:rPr lang="en-US" dirty="0" smtClean="0"/>
              <a:t>: diagnosis and treatment (educational and methodological guide). – Bishkek, 2014. – 23s. -23s./12s. (co-authored)</a:t>
            </a:r>
            <a:endParaRPr lang="ru-RU" dirty="0" smtClean="0"/>
          </a:p>
          <a:p>
            <a:r>
              <a:rPr lang="en-US" dirty="0" smtClean="0"/>
              <a:t>7. Guidelines for the analysis of complications in postpartum bleeding and preeclampsia (educational and methodological guide). – Bishkek, 2014. –33s. -33s./24s. (co-authored) </a:t>
            </a:r>
            <a:endParaRPr lang="ru-RU" dirty="0" smtClean="0"/>
          </a:p>
          <a:p>
            <a:r>
              <a:rPr lang="en-US" dirty="0" smtClean="0"/>
              <a:t>8. Treatment of </a:t>
            </a:r>
            <a:r>
              <a:rPr lang="en-US" dirty="0" err="1" smtClean="0"/>
              <a:t>endometritis</a:t>
            </a:r>
            <a:r>
              <a:rPr lang="en-US" dirty="0" smtClean="0"/>
              <a:t> (article). // Bulletin of OSH State University, 2018. - No. 4. – pp. 90-93. - 3s./1c. (co-authored)</a:t>
            </a:r>
            <a:endParaRPr lang="ru-RU" dirty="0" smtClean="0"/>
          </a:p>
        </p:txBody>
      </p:sp>
      <p:sp>
        <p:nvSpPr>
          <p:cNvPr id="4" name="Содержимое 3"/>
          <p:cNvSpPr>
            <a:spLocks noGrp="1"/>
          </p:cNvSpPr>
          <p:nvPr>
            <p:ph sz="half" idx="2"/>
          </p:nvPr>
        </p:nvSpPr>
        <p:spPr>
          <a:xfrm>
            <a:off x="4648200" y="0"/>
            <a:ext cx="4495800" cy="6858000"/>
          </a:xfrm>
        </p:spPr>
        <p:txBody>
          <a:bodyPr>
            <a:normAutofit fontScale="55000" lnSpcReduction="20000"/>
          </a:bodyPr>
          <a:lstStyle/>
          <a:p>
            <a:r>
              <a:rPr lang="ru-RU" b="1" dirty="0" smtClean="0"/>
              <a:t>После защиты диссертации опубликовано 46 научных и 15 учебно-методических работ используемых в педагогической практике, в том числе:</a:t>
            </a:r>
          </a:p>
          <a:p>
            <a:pPr lvl="0"/>
            <a:r>
              <a:rPr lang="ru-RU" dirty="0" smtClean="0"/>
              <a:t>Вопросы диагностики эндометрита(статья). // Вестник </a:t>
            </a:r>
            <a:r>
              <a:rPr lang="ru-RU" dirty="0" err="1" smtClean="0"/>
              <a:t>ОшГУ</a:t>
            </a:r>
            <a:r>
              <a:rPr lang="ru-RU" dirty="0" smtClean="0"/>
              <a:t>, 2016. - №4. – С. 94-97. - 3с./1с. (в соавторстве)</a:t>
            </a:r>
          </a:p>
          <a:p>
            <a:pPr lvl="0"/>
            <a:r>
              <a:rPr lang="ru-RU" dirty="0" smtClean="0"/>
              <a:t>Послеоперационный перитонит (статья). // Вестник </a:t>
            </a:r>
            <a:r>
              <a:rPr lang="ru-RU" dirty="0" err="1" smtClean="0"/>
              <a:t>ОшГУ</a:t>
            </a:r>
            <a:r>
              <a:rPr lang="ru-RU" dirty="0" smtClean="0"/>
              <a:t>, 2016. - №4. – С. 97-101. - 5с./3с. (в соавторстве)</a:t>
            </a:r>
          </a:p>
          <a:p>
            <a:pPr lvl="0"/>
            <a:r>
              <a:rPr lang="ru-RU" dirty="0" smtClean="0"/>
              <a:t>Структура амбулаторных больных с патологией шейки матки у женщин старше 35 лет (статья). // Вестник </a:t>
            </a:r>
            <a:r>
              <a:rPr lang="ru-RU" dirty="0" err="1" smtClean="0"/>
              <a:t>ОшГУ</a:t>
            </a:r>
            <a:r>
              <a:rPr lang="ru-RU" dirty="0" smtClean="0"/>
              <a:t>, 2016. - №4. – С. 144-146. - 3с. (в соавторстве)</a:t>
            </a:r>
          </a:p>
          <a:p>
            <a:pPr lvl="0"/>
            <a:r>
              <a:rPr lang="ru-RU" dirty="0" smtClean="0"/>
              <a:t>Практикум по анатомии центральной нервной системы (учебное пособие). – Ош, 2006. – 138 с. -138с./46с. (в соавторстве)</a:t>
            </a:r>
          </a:p>
          <a:p>
            <a:pPr lvl="0"/>
            <a:r>
              <a:rPr lang="ru-RU" dirty="0" err="1" smtClean="0"/>
              <a:t>Истмико-цервикальная</a:t>
            </a:r>
            <a:r>
              <a:rPr lang="ru-RU" dirty="0" smtClean="0"/>
              <a:t> недостаточность(учебно-методическое руководство). – Бишкек, 2014. – 36с. -36с./12с. (в соавторстве)</a:t>
            </a:r>
          </a:p>
          <a:p>
            <a:pPr lvl="0"/>
            <a:r>
              <a:rPr lang="ru-RU" dirty="0" smtClean="0"/>
              <a:t>Бактериальный </a:t>
            </a:r>
            <a:r>
              <a:rPr lang="ru-RU" dirty="0" err="1" smtClean="0"/>
              <a:t>вагиноз</a:t>
            </a:r>
            <a:r>
              <a:rPr lang="ru-RU" dirty="0" smtClean="0"/>
              <a:t>: диагностика и лечение (учебно-методическое руководство). – Бишкек, 2014. – 23с. -23с./12с. (в соавторстве)</a:t>
            </a:r>
          </a:p>
          <a:p>
            <a:pPr lvl="0"/>
            <a:r>
              <a:rPr lang="ru-RU" dirty="0" smtClean="0"/>
              <a:t> Руководство по методике анализе осложнений при послеродовом кровотечении и </a:t>
            </a:r>
            <a:r>
              <a:rPr lang="ru-RU" dirty="0" err="1" smtClean="0"/>
              <a:t>преэклампсии</a:t>
            </a:r>
            <a:r>
              <a:rPr lang="ru-RU" dirty="0" smtClean="0"/>
              <a:t>(учебно-методическое руководство). – Бишкек, 2014. –33с. -33с./24с. (в соавторстве) </a:t>
            </a:r>
          </a:p>
          <a:p>
            <a:pPr lvl="0"/>
            <a:r>
              <a:rPr lang="ru-RU" dirty="0" smtClean="0"/>
              <a:t>Лечение эндометрита (статья). // Вестник </a:t>
            </a:r>
            <a:r>
              <a:rPr lang="ru-RU" dirty="0" err="1" smtClean="0"/>
              <a:t>ОшГУ</a:t>
            </a:r>
            <a:r>
              <a:rPr lang="ru-RU" dirty="0" smtClean="0"/>
              <a:t>, 2018. - №4. – С. 90-93. - 3с./1с. (в соавторстве)</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7572404"/>
            <a:ext cx="8229600" cy="1143000"/>
          </a:xfrm>
        </p:spPr>
        <p:txBody>
          <a:bodyPr/>
          <a:lstStyle/>
          <a:p>
            <a:endParaRPr lang="ru-RU" dirty="0"/>
          </a:p>
        </p:txBody>
      </p:sp>
      <p:sp>
        <p:nvSpPr>
          <p:cNvPr id="3" name="Содержимое 2"/>
          <p:cNvSpPr>
            <a:spLocks noGrp="1"/>
          </p:cNvSpPr>
          <p:nvPr>
            <p:ph sz="half" idx="1"/>
          </p:nvPr>
        </p:nvSpPr>
        <p:spPr>
          <a:xfrm>
            <a:off x="0" y="0"/>
            <a:ext cx="4495800" cy="6858000"/>
          </a:xfrm>
        </p:spPr>
        <p:txBody>
          <a:bodyPr>
            <a:normAutofit fontScale="55000" lnSpcReduction="20000"/>
          </a:bodyPr>
          <a:lstStyle/>
          <a:p>
            <a:r>
              <a:rPr lang="en-US" dirty="0" smtClean="0"/>
              <a:t>9. Clinical protocol of the MZKR "Safe motherhood"(co-authored)</a:t>
            </a:r>
            <a:endParaRPr lang="ru-RU" dirty="0" smtClean="0"/>
          </a:p>
          <a:p>
            <a:r>
              <a:rPr lang="en-US" dirty="0" smtClean="0"/>
              <a:t>10. Antibacterial properties of </a:t>
            </a:r>
            <a:r>
              <a:rPr lang="en-US" dirty="0" err="1" smtClean="0"/>
              <a:t>electroactivated</a:t>
            </a:r>
            <a:r>
              <a:rPr lang="en-US" dirty="0" smtClean="0"/>
              <a:t> mineral water of the sanatorium "Blue Issyk-Kul" and Lake Issyk-Kul.// Medicine of Kyrgyzstan. 2014. No. 3-2. //pp. 43-45. (co-authored)</a:t>
            </a:r>
            <a:endParaRPr lang="ru-RU" dirty="0" smtClean="0"/>
          </a:p>
          <a:p>
            <a:r>
              <a:rPr lang="en-US" dirty="0" smtClean="0"/>
              <a:t>11. Antibacterial effect of </a:t>
            </a:r>
            <a:r>
              <a:rPr lang="en-US" dirty="0" err="1" smtClean="0"/>
              <a:t>electroactivated</a:t>
            </a:r>
            <a:r>
              <a:rPr lang="en-US" dirty="0" smtClean="0"/>
              <a:t> mineral water of the </a:t>
            </a:r>
            <a:r>
              <a:rPr lang="en-US" dirty="0" err="1" smtClean="0"/>
              <a:t>Cholpon</a:t>
            </a:r>
            <a:r>
              <a:rPr lang="en-US" dirty="0" smtClean="0"/>
              <a:t>-Ata sanatorium and Issyk-Kul lake.// Modern medicine: topical issues. 2014. No. 37. pp. 56-60. (co-authored)</a:t>
            </a:r>
            <a:endParaRPr lang="ru-RU" dirty="0" smtClean="0"/>
          </a:p>
          <a:p>
            <a:r>
              <a:rPr lang="en-US" dirty="0" smtClean="0"/>
              <a:t>12. Issues of diagnosis of </a:t>
            </a:r>
            <a:r>
              <a:rPr lang="en-US" dirty="0" err="1" smtClean="0"/>
              <a:t>endometritis</a:t>
            </a:r>
            <a:r>
              <a:rPr lang="en-US" dirty="0" smtClean="0"/>
              <a:t>.// Bulletin of Osh State University. 2016. No. 4. pp. 96-99. (co-authored)</a:t>
            </a:r>
            <a:endParaRPr lang="ru-RU" dirty="0" smtClean="0"/>
          </a:p>
          <a:p>
            <a:r>
              <a:rPr lang="en-US" dirty="0" smtClean="0"/>
              <a:t>13. Risk factors for the development of premature birth in the Alai district of the Osh region.// Bulletin of the Osh State University. 2017. No. 4. pp. 15-18. (co-authored)</a:t>
            </a:r>
            <a:endParaRPr lang="ru-RU" dirty="0" smtClean="0"/>
          </a:p>
          <a:p>
            <a:r>
              <a:rPr lang="en-US" dirty="0" smtClean="0"/>
              <a:t>14. Improved approaches to the treatment of herpes infections in women.// Bulletin of Osh State University. 2018. No. 1. pp. 14-21. (co-authored)</a:t>
            </a:r>
            <a:endParaRPr lang="ru-RU" dirty="0" smtClean="0"/>
          </a:p>
          <a:p>
            <a:r>
              <a:rPr lang="en-US" dirty="0" smtClean="0"/>
              <a:t>15. Safe termination of pregnancy.// Methodological development. Clinical protocol of MZKR. Bishkek. 2020 pp. 1-11. (co-authored)</a:t>
            </a:r>
            <a:endParaRPr lang="ru-RU" dirty="0" smtClean="0"/>
          </a:p>
          <a:p>
            <a:r>
              <a:rPr lang="en-US" dirty="0" smtClean="0"/>
              <a:t>16. Prenatal and postpartum care.// Educational and methodological manual printed from Protocol No. 3 of March 12, 2020. pp. 60-66. (co-authored)</a:t>
            </a:r>
            <a:endParaRPr lang="ru-RU" dirty="0" smtClean="0"/>
          </a:p>
          <a:p>
            <a:r>
              <a:rPr lang="en-US" dirty="0" smtClean="0"/>
              <a:t>17. Prenatal and postpartum care.// Training manual for participants the manual is printed from Protocol No. 3 of March 12, 2020. pp. 73-97 (co-authored)</a:t>
            </a:r>
            <a:endParaRPr lang="ru-RU" dirty="0" smtClean="0"/>
          </a:p>
          <a:p>
            <a:endParaRPr lang="ru-RU" dirty="0"/>
          </a:p>
        </p:txBody>
      </p:sp>
      <p:sp>
        <p:nvSpPr>
          <p:cNvPr id="4" name="Содержимое 3"/>
          <p:cNvSpPr>
            <a:spLocks noGrp="1"/>
          </p:cNvSpPr>
          <p:nvPr>
            <p:ph sz="half" idx="2"/>
          </p:nvPr>
        </p:nvSpPr>
        <p:spPr>
          <a:xfrm>
            <a:off x="4572000" y="0"/>
            <a:ext cx="4572000" cy="6858000"/>
          </a:xfrm>
        </p:spPr>
        <p:txBody>
          <a:bodyPr>
            <a:normAutofit fontScale="55000" lnSpcReduction="20000"/>
          </a:bodyPr>
          <a:lstStyle/>
          <a:p>
            <a:pPr lvl="0"/>
            <a:r>
              <a:rPr lang="ru-RU" dirty="0" smtClean="0"/>
              <a:t>Клинический протокол МЗКР « Безопасное материнство»(в соавторстве)</a:t>
            </a:r>
          </a:p>
          <a:p>
            <a:pPr lvl="0"/>
            <a:r>
              <a:rPr lang="ru-RU" dirty="0" smtClean="0"/>
              <a:t>Антибактериальные свойства </a:t>
            </a:r>
            <a:r>
              <a:rPr lang="ru-RU" dirty="0" err="1" smtClean="0"/>
              <a:t>электроактивированной</a:t>
            </a:r>
            <a:r>
              <a:rPr lang="ru-RU" dirty="0" smtClean="0"/>
              <a:t> минеральной воды санатория «</a:t>
            </a:r>
            <a:r>
              <a:rPr lang="ru-RU" dirty="0" err="1" smtClean="0"/>
              <a:t>Голубой</a:t>
            </a:r>
            <a:r>
              <a:rPr lang="ru-RU" dirty="0" smtClean="0"/>
              <a:t> Иссык-Куль» и озера Иссык-Куль.// Медицина Кыргызстана. 2014. № 3-2. //С. 43-45. (в соавторстве)</a:t>
            </a:r>
          </a:p>
          <a:p>
            <a:pPr lvl="0"/>
            <a:r>
              <a:rPr lang="ru-RU" dirty="0" smtClean="0"/>
              <a:t>Антибактериальный эффект </a:t>
            </a:r>
            <a:r>
              <a:rPr lang="ru-RU" dirty="0" err="1" smtClean="0"/>
              <a:t>электроактивированной</a:t>
            </a:r>
            <a:r>
              <a:rPr lang="ru-RU" dirty="0" smtClean="0"/>
              <a:t> минеральной воды санатория «</a:t>
            </a:r>
            <a:r>
              <a:rPr lang="ru-RU" dirty="0" err="1" smtClean="0"/>
              <a:t>Чолпон-Ата</a:t>
            </a:r>
            <a:r>
              <a:rPr lang="ru-RU" dirty="0" smtClean="0"/>
              <a:t>» и озера Иссык-Куль.// Современная медицина: актуальные вопросы. 2014. № 37.	С. 56-60. (в соавторстве)</a:t>
            </a:r>
          </a:p>
          <a:p>
            <a:pPr lvl="0"/>
            <a:r>
              <a:rPr lang="ru-RU" dirty="0" smtClean="0"/>
              <a:t> Вопросы диагностики эндометрита.// Вестник </a:t>
            </a:r>
            <a:r>
              <a:rPr lang="ru-RU" dirty="0" err="1" smtClean="0"/>
              <a:t>Ошского</a:t>
            </a:r>
            <a:r>
              <a:rPr lang="ru-RU" dirty="0" smtClean="0"/>
              <a:t> государственного университета. 2016. № 4. С. 96-99. (в соавторстве)</a:t>
            </a:r>
          </a:p>
          <a:p>
            <a:pPr lvl="0"/>
            <a:r>
              <a:rPr lang="ru-RU" dirty="0" smtClean="0"/>
              <a:t>Факторы риска развития преждевременных родов в </a:t>
            </a:r>
            <a:r>
              <a:rPr lang="ru-RU" dirty="0" err="1" smtClean="0"/>
              <a:t>Алайском</a:t>
            </a:r>
            <a:r>
              <a:rPr lang="ru-RU" dirty="0" smtClean="0"/>
              <a:t> районе </a:t>
            </a:r>
            <a:r>
              <a:rPr lang="ru-RU" dirty="0" err="1" smtClean="0"/>
              <a:t>Ошской</a:t>
            </a:r>
            <a:r>
              <a:rPr lang="ru-RU" dirty="0" smtClean="0"/>
              <a:t> области.// Вестник </a:t>
            </a:r>
            <a:r>
              <a:rPr lang="ru-RU" dirty="0" err="1" smtClean="0"/>
              <a:t>Ошского</a:t>
            </a:r>
            <a:r>
              <a:rPr lang="ru-RU" dirty="0" smtClean="0"/>
              <a:t> государственного университета. 2017. № 4. 	С. 15-18. (в соавторстве)</a:t>
            </a:r>
          </a:p>
          <a:p>
            <a:pPr lvl="0"/>
            <a:r>
              <a:rPr lang="ru-RU" dirty="0" smtClean="0"/>
              <a:t>Улучшенные подходы к лечению </a:t>
            </a:r>
            <a:r>
              <a:rPr lang="ru-RU" dirty="0" err="1" smtClean="0"/>
              <a:t>герпетических</a:t>
            </a:r>
            <a:r>
              <a:rPr lang="ru-RU" dirty="0" smtClean="0"/>
              <a:t> инфекции у женщин.// Вестник </a:t>
            </a:r>
            <a:r>
              <a:rPr lang="ru-RU" dirty="0" err="1" smtClean="0"/>
              <a:t>Ошского</a:t>
            </a:r>
            <a:r>
              <a:rPr lang="ru-RU" dirty="0" smtClean="0"/>
              <a:t> государственного университета. 2018. № 1. 	С. 14-21. (в соавторстве)</a:t>
            </a:r>
          </a:p>
          <a:p>
            <a:pPr lvl="0"/>
            <a:r>
              <a:rPr lang="ru-RU" dirty="0" smtClean="0"/>
              <a:t>Безопасное прерывание беременности.// Методическая разработка. Клинический протокол МЗКР. Бишкек. 2020	С. 1-11. (в соавторстве)</a:t>
            </a:r>
          </a:p>
          <a:p>
            <a:pPr lvl="0"/>
            <a:r>
              <a:rPr lang="ru-RU" dirty="0" smtClean="0"/>
              <a:t>Дородовая и послеродовая помощь.// Учебно-методическое пособие напечатано от протокола №3 от 12 марта 2020 года.	С. 60-66. (в соавторстве)</a:t>
            </a:r>
          </a:p>
          <a:p>
            <a:pPr lvl="0"/>
            <a:r>
              <a:rPr lang="ru-RU" dirty="0" smtClean="0"/>
              <a:t>Дородовая и послеродовая помощь.// Учебное пособие для участников пособие напечатано от протокола №3 от 12 марта 2020 года.	С. 73-97(в соавторстве)</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70000" lnSpcReduction="20000"/>
          </a:bodyPr>
          <a:lstStyle/>
          <a:p>
            <a:r>
              <a:rPr lang="en-US" dirty="0" smtClean="0"/>
              <a:t>The possibility of predicting genital </a:t>
            </a:r>
            <a:r>
              <a:rPr lang="en-US" dirty="0" err="1" smtClean="0"/>
              <a:t>prolapse</a:t>
            </a:r>
            <a:r>
              <a:rPr lang="en-US" dirty="0" smtClean="0"/>
              <a:t> in women of reproductive age//article //OSH State University 2022</a:t>
            </a:r>
            <a:endParaRPr lang="ky-KG" dirty="0" smtClean="0"/>
          </a:p>
          <a:p>
            <a:r>
              <a:rPr lang="en-US" dirty="0" smtClean="0"/>
              <a:t>Clinical efficacy of conservative treatment of the stage of genital </a:t>
            </a:r>
            <a:r>
              <a:rPr lang="en-US" dirty="0" err="1" smtClean="0"/>
              <a:t>prolapse</a:t>
            </a:r>
            <a:r>
              <a:rPr lang="en-US" dirty="0" smtClean="0"/>
              <a:t> in women of reproductive age//article// Science 2022</a:t>
            </a:r>
            <a:endParaRPr lang="ky-KG" dirty="0" smtClean="0"/>
          </a:p>
          <a:p>
            <a:r>
              <a:rPr lang="en-US" dirty="0" smtClean="0"/>
              <a:t>Study of clinical conditions that complicated childbirth in women in Osh//article// Scopus 2022, Impact Factor magazine</a:t>
            </a:r>
            <a:endParaRPr lang="ky-KG" dirty="0" smtClean="0"/>
          </a:p>
          <a:p>
            <a:r>
              <a:rPr lang="en-US" dirty="0" smtClean="0"/>
              <a:t>To study the structure of risk factors for premature birth in pregnant women over 35 years of age.//article// Scopus 2022, Positive School Psychology Magazine</a:t>
            </a:r>
            <a:endParaRPr lang="ru-RU" dirty="0"/>
          </a:p>
        </p:txBody>
      </p:sp>
      <p:sp>
        <p:nvSpPr>
          <p:cNvPr id="4" name="Содержимое 3"/>
          <p:cNvSpPr>
            <a:spLocks noGrp="1"/>
          </p:cNvSpPr>
          <p:nvPr>
            <p:ph sz="half" idx="2"/>
          </p:nvPr>
        </p:nvSpPr>
        <p:spPr/>
        <p:txBody>
          <a:bodyPr>
            <a:normAutofit fontScale="70000" lnSpcReduction="20000"/>
          </a:bodyPr>
          <a:lstStyle/>
          <a:p>
            <a:r>
              <a:rPr lang="ru-RU" dirty="0" smtClean="0"/>
              <a:t>Возможность прогнозирования пролапса гениталий у женщин репродуктивного возраста//статья //</a:t>
            </a:r>
            <a:r>
              <a:rPr lang="ru-RU" dirty="0" err="1" smtClean="0"/>
              <a:t>ОшГУ</a:t>
            </a:r>
            <a:r>
              <a:rPr lang="ru-RU" dirty="0" smtClean="0"/>
              <a:t> 2022</a:t>
            </a:r>
          </a:p>
          <a:p>
            <a:r>
              <a:rPr lang="ru-RU" dirty="0" smtClean="0"/>
              <a:t>Клиническая эффективность консервативного лечения стадии выпадения гениталий у женщин репродуктивного возраста//статья// Наука 2022</a:t>
            </a:r>
          </a:p>
          <a:p>
            <a:r>
              <a:rPr lang="ru-RU" dirty="0" smtClean="0"/>
              <a:t>Исследование клинических состояний, осложнивших роды у женщин в Оше//статья// </a:t>
            </a:r>
            <a:r>
              <a:rPr lang="ru-RU" dirty="0" err="1" smtClean="0"/>
              <a:t>Scopus</a:t>
            </a:r>
            <a:r>
              <a:rPr lang="ru-RU" dirty="0" smtClean="0"/>
              <a:t> 2022, журнал </a:t>
            </a:r>
            <a:r>
              <a:rPr lang="ru-RU" dirty="0" err="1" smtClean="0"/>
              <a:t>Impact</a:t>
            </a:r>
            <a:r>
              <a:rPr lang="ru-RU" dirty="0" smtClean="0"/>
              <a:t> </a:t>
            </a:r>
            <a:r>
              <a:rPr lang="ru-RU" dirty="0" err="1" smtClean="0"/>
              <a:t>Factor</a:t>
            </a:r>
            <a:endParaRPr lang="ru-RU" dirty="0" smtClean="0"/>
          </a:p>
          <a:p>
            <a:r>
              <a:rPr lang="ru-RU" dirty="0" smtClean="0"/>
              <a:t>Изучение структуры факторов риска преждевременных родов у беременных женщин старше 35 лет.//статья//	</a:t>
            </a:r>
            <a:r>
              <a:rPr lang="ru-RU" dirty="0" err="1" smtClean="0"/>
              <a:t>Scopus</a:t>
            </a:r>
            <a:r>
              <a:rPr lang="ru-RU" dirty="0" smtClean="0"/>
              <a:t> 2022, Журнал "Позитивная школьная психология"</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429652" cy="357182"/>
          </a:xfrm>
        </p:spPr>
        <p:txBody>
          <a:bodyPr>
            <a:noAutofit/>
          </a:bodyPr>
          <a:lstStyle/>
          <a:p>
            <a:r>
              <a:rPr lang="en-US" sz="2000" b="1" dirty="0" smtClean="0"/>
              <a:t>KEY QUALIFICATIONS</a:t>
            </a:r>
            <a:r>
              <a:rPr lang="ru-RU" sz="2000" b="1" dirty="0" smtClean="0"/>
              <a:t>                                                </a:t>
            </a:r>
            <a:r>
              <a:rPr lang="ru-RU" sz="2000" b="1" cap="all" dirty="0" smtClean="0"/>
              <a:t>Ключевые квалификации</a:t>
            </a:r>
            <a:endParaRPr lang="ru-RU" sz="2000" dirty="0"/>
          </a:p>
        </p:txBody>
      </p:sp>
      <p:sp>
        <p:nvSpPr>
          <p:cNvPr id="3" name="Содержимое 2"/>
          <p:cNvSpPr>
            <a:spLocks noGrp="1"/>
          </p:cNvSpPr>
          <p:nvPr>
            <p:ph sz="half" idx="1"/>
          </p:nvPr>
        </p:nvSpPr>
        <p:spPr>
          <a:xfrm>
            <a:off x="0" y="500042"/>
            <a:ext cx="4495800" cy="6357958"/>
          </a:xfrm>
        </p:spPr>
        <p:txBody>
          <a:bodyPr>
            <a:normAutofit fontScale="47500" lnSpcReduction="20000"/>
          </a:bodyPr>
          <a:lstStyle/>
          <a:p>
            <a:r>
              <a:rPr lang="en-US" dirty="0" smtClean="0"/>
              <a:t>15.09-25.09.02 </a:t>
            </a:r>
            <a:endParaRPr lang="ru-RU" dirty="0" smtClean="0"/>
          </a:p>
          <a:p>
            <a:r>
              <a:rPr lang="en-US" dirty="0" smtClean="0"/>
              <a:t>The certificate was issued for participation and scientific contribution to the work of the scientific conference Moscow Russia.</a:t>
            </a:r>
            <a:endParaRPr lang="ru-RU" dirty="0" smtClean="0"/>
          </a:p>
          <a:p>
            <a:r>
              <a:rPr lang="en-US" dirty="0" smtClean="0"/>
              <a:t>17.05.-25.05.05 </a:t>
            </a:r>
            <a:endParaRPr lang="ru-RU" dirty="0" smtClean="0"/>
          </a:p>
          <a:p>
            <a:r>
              <a:rPr lang="en-US" dirty="0" smtClean="0"/>
              <a:t>Certificate of advanced training in "New horizons in endocrinology", Tashkent</a:t>
            </a:r>
            <a:endParaRPr lang="ru-RU" dirty="0" smtClean="0"/>
          </a:p>
          <a:p>
            <a:r>
              <a:rPr lang="en-US" dirty="0" smtClean="0"/>
              <a:t>14.06.99. </a:t>
            </a:r>
            <a:endParaRPr lang="ru-RU" dirty="0" smtClean="0"/>
          </a:p>
          <a:p>
            <a:r>
              <a:rPr lang="en-US" dirty="0" smtClean="0"/>
              <a:t>The certificate was issued for completing the course "endocrinologists in obstetrics and gynecology, Osh, Kyrgyzstan.09.11.07 Certificate of the Foundation of evidence-based medicine, Bishkek, Kyrgyzstan.</a:t>
            </a:r>
            <a:endParaRPr lang="ru-RU" dirty="0" smtClean="0"/>
          </a:p>
          <a:p>
            <a:r>
              <a:rPr lang="en-US" dirty="0" smtClean="0"/>
              <a:t>26.10.-28.10.05. </a:t>
            </a:r>
            <a:endParaRPr lang="ru-RU" dirty="0" smtClean="0"/>
          </a:p>
          <a:p>
            <a:r>
              <a:rPr lang="en-US" dirty="0" smtClean="0"/>
              <a:t>Certificate for participation in the regional conference on accreditation of medical universities of the CAR, organized with the support of AED/START USAID project, </a:t>
            </a:r>
            <a:r>
              <a:rPr lang="en-US" dirty="0" err="1" smtClean="0"/>
              <a:t>Almaty</a:t>
            </a:r>
            <a:r>
              <a:rPr lang="en-US" dirty="0" smtClean="0"/>
              <a:t>, Kazakhstan.</a:t>
            </a:r>
            <a:endParaRPr lang="ru-RU" dirty="0" smtClean="0"/>
          </a:p>
          <a:p>
            <a:r>
              <a:rPr lang="en-US" dirty="0" smtClean="0"/>
              <a:t>28.05-31.05.06 </a:t>
            </a:r>
            <a:endParaRPr lang="ru-RU" dirty="0" smtClean="0"/>
          </a:p>
          <a:p>
            <a:r>
              <a:rPr lang="en-US" dirty="0" smtClean="0"/>
              <a:t>The certificate was issued for participation in the regional conference on accreditation of medical universities of the CAR, organized with the support of AED/START USAID Project, Florida USA</a:t>
            </a:r>
            <a:endParaRPr lang="ru-RU" dirty="0" smtClean="0"/>
          </a:p>
          <a:p>
            <a:r>
              <a:rPr lang="en-US" dirty="0" smtClean="0"/>
              <a:t>May, 2008 </a:t>
            </a:r>
            <a:endParaRPr lang="ru-RU" dirty="0" smtClean="0"/>
          </a:p>
          <a:p>
            <a:r>
              <a:rPr lang="en-US" dirty="0" smtClean="0"/>
              <a:t>Certificate for participation and scientific contribution to the work of the IX Congress of the International Association of Morphologists (MOM) and the IV Congress of Morphologists of Uzbekistan, BGMI, Bukhara, Uzbekistan.</a:t>
            </a:r>
            <a:endParaRPr lang="ru-RU" dirty="0" smtClean="0"/>
          </a:p>
          <a:p>
            <a:r>
              <a:rPr lang="en-US" dirty="0" smtClean="0"/>
              <a:t>28.05.10 g . </a:t>
            </a:r>
            <a:endParaRPr lang="ru-RU" dirty="0" smtClean="0"/>
          </a:p>
          <a:p>
            <a:r>
              <a:rPr lang="en-US" dirty="0" smtClean="0"/>
              <a:t>Diploma of the 1st degree "The best teacher of 2010</a:t>
            </a:r>
            <a:r>
              <a:rPr lang="ru-RU" dirty="0" smtClean="0"/>
              <a:t>»</a:t>
            </a:r>
          </a:p>
          <a:p>
            <a:r>
              <a:rPr lang="en-US" dirty="0" smtClean="0"/>
              <a:t>February, 2015 </a:t>
            </a:r>
            <a:endParaRPr lang="ru-RU" dirty="0" smtClean="0"/>
          </a:p>
          <a:p>
            <a:r>
              <a:rPr lang="en-US" dirty="0" smtClean="0"/>
              <a:t>Certificate "</a:t>
            </a:r>
            <a:r>
              <a:rPr lang="en-US" dirty="0" err="1" smtClean="0"/>
              <a:t>Pedagogduk</a:t>
            </a:r>
            <a:r>
              <a:rPr lang="en-US" dirty="0" smtClean="0"/>
              <a:t> </a:t>
            </a:r>
            <a:r>
              <a:rPr lang="en-US" dirty="0" err="1" smtClean="0"/>
              <a:t>bilimin</a:t>
            </a:r>
            <a:r>
              <a:rPr lang="en-US" dirty="0" smtClean="0"/>
              <a:t> </a:t>
            </a:r>
            <a:r>
              <a:rPr lang="en-US" dirty="0" err="1" smtClean="0"/>
              <a:t>orkundotuu</a:t>
            </a:r>
            <a:r>
              <a:rPr lang="en-US" dirty="0" smtClean="0"/>
              <a:t>" </a:t>
            </a:r>
            <a:r>
              <a:rPr lang="en-US" dirty="0" err="1" smtClean="0"/>
              <a:t>kursunda</a:t>
            </a:r>
            <a:r>
              <a:rPr lang="en-US" dirty="0" smtClean="0"/>
              <a:t> </a:t>
            </a:r>
            <a:r>
              <a:rPr lang="en-US" dirty="0" err="1" smtClean="0"/>
              <a:t>bilimin</a:t>
            </a:r>
            <a:r>
              <a:rPr lang="en-US" dirty="0" smtClean="0"/>
              <a:t> </a:t>
            </a:r>
            <a:r>
              <a:rPr lang="en-US" dirty="0" err="1" smtClean="0"/>
              <a:t>zhogorulatuu</a:t>
            </a:r>
            <a:r>
              <a:rPr lang="en-US" dirty="0" smtClean="0"/>
              <a:t> </a:t>
            </a:r>
            <a:r>
              <a:rPr lang="en-US" dirty="0" err="1" smtClean="0"/>
              <a:t>boyuncha</a:t>
            </a:r>
            <a:r>
              <a:rPr lang="en-US" dirty="0" smtClean="0"/>
              <a:t>, OSHMU, Osh, Kyrgyzstan.</a:t>
            </a:r>
            <a:endParaRPr lang="ru-RU" dirty="0"/>
          </a:p>
        </p:txBody>
      </p:sp>
      <p:sp>
        <p:nvSpPr>
          <p:cNvPr id="4" name="Содержимое 3"/>
          <p:cNvSpPr>
            <a:spLocks noGrp="1"/>
          </p:cNvSpPr>
          <p:nvPr>
            <p:ph sz="half" idx="2"/>
          </p:nvPr>
        </p:nvSpPr>
        <p:spPr>
          <a:xfrm>
            <a:off x="4500562" y="500042"/>
            <a:ext cx="4643438" cy="6357958"/>
          </a:xfrm>
        </p:spPr>
        <p:txBody>
          <a:bodyPr>
            <a:normAutofit fontScale="47500" lnSpcReduction="20000"/>
          </a:bodyPr>
          <a:lstStyle/>
          <a:p>
            <a:r>
              <a:rPr lang="ru-RU" dirty="0" smtClean="0"/>
              <a:t>15.09-25.09.02 г.</a:t>
            </a:r>
          </a:p>
          <a:p>
            <a:r>
              <a:rPr lang="ru-RU" b="1" dirty="0" smtClean="0"/>
              <a:t>Свидетельство</a:t>
            </a:r>
            <a:r>
              <a:rPr lang="ru-RU" dirty="0" smtClean="0"/>
              <a:t> выдано за участие и научный вклад в работу научная конференция город Москва Россия.</a:t>
            </a:r>
          </a:p>
          <a:p>
            <a:r>
              <a:rPr lang="ru-RU" dirty="0" smtClean="0"/>
              <a:t>17.05.-25.05.05 г.</a:t>
            </a:r>
          </a:p>
          <a:p>
            <a:r>
              <a:rPr lang="ru-RU" b="1" dirty="0" smtClean="0"/>
              <a:t>Свидетельство </a:t>
            </a:r>
            <a:r>
              <a:rPr lang="ru-RU" dirty="0" smtClean="0"/>
              <a:t>о прохождении повышения квалификации по «</a:t>
            </a:r>
            <a:r>
              <a:rPr lang="ru-RU" dirty="0" err="1" smtClean="0"/>
              <a:t>нлвые</a:t>
            </a:r>
            <a:r>
              <a:rPr lang="ru-RU" dirty="0" smtClean="0"/>
              <a:t> горизонты в эндокринологии», Ташкент</a:t>
            </a:r>
          </a:p>
          <a:p>
            <a:r>
              <a:rPr lang="ru-RU" dirty="0" smtClean="0"/>
              <a:t>14.06.99 г.</a:t>
            </a:r>
          </a:p>
          <a:p>
            <a:r>
              <a:rPr lang="ru-RU" b="1" dirty="0" smtClean="0"/>
              <a:t>Сертификат </a:t>
            </a:r>
            <a:r>
              <a:rPr lang="ru-RU" dirty="0" smtClean="0"/>
              <a:t>выдано за прохождение курса «эндокринологи в акушерстве гинекологии г.Ош, Кыргызстан.</a:t>
            </a:r>
          </a:p>
          <a:p>
            <a:r>
              <a:rPr lang="ru-RU" dirty="0" smtClean="0"/>
              <a:t>09.11.07 г.</a:t>
            </a:r>
          </a:p>
          <a:p>
            <a:r>
              <a:rPr lang="ru-RU" b="1" dirty="0" smtClean="0"/>
              <a:t>Свидетельство основы доказательной медицины </a:t>
            </a:r>
            <a:r>
              <a:rPr lang="ru-RU" dirty="0" smtClean="0"/>
              <a:t>, Бишкек, Кыргызстан.</a:t>
            </a:r>
          </a:p>
          <a:p>
            <a:r>
              <a:rPr lang="ru-RU" dirty="0" smtClean="0"/>
              <a:t>26.10.-28.10.05 г.</a:t>
            </a:r>
          </a:p>
          <a:p>
            <a:r>
              <a:rPr lang="ru-RU" b="1" dirty="0" smtClean="0"/>
              <a:t>Сертификат </a:t>
            </a:r>
            <a:r>
              <a:rPr lang="ru-RU" dirty="0" smtClean="0"/>
              <a:t>за участие в региональной конференции по вопросам аккредитации медицинских вузов ЦАР, организованной при поддержке </a:t>
            </a:r>
            <a:r>
              <a:rPr lang="en-US" dirty="0" smtClean="0"/>
              <a:t>AED</a:t>
            </a:r>
            <a:r>
              <a:rPr lang="ru-RU" dirty="0" smtClean="0"/>
              <a:t>/Проекта </a:t>
            </a:r>
            <a:r>
              <a:rPr lang="en-US" dirty="0" smtClean="0"/>
              <a:t>START USAID</a:t>
            </a:r>
            <a:r>
              <a:rPr lang="ru-RU" dirty="0" smtClean="0"/>
              <a:t>, </a:t>
            </a:r>
            <a:r>
              <a:rPr lang="ru-RU" dirty="0" err="1" smtClean="0"/>
              <a:t>Алматы</a:t>
            </a:r>
            <a:r>
              <a:rPr lang="ru-RU" dirty="0" smtClean="0"/>
              <a:t>, Казахстан.</a:t>
            </a:r>
          </a:p>
          <a:p>
            <a:r>
              <a:rPr lang="ru-RU" dirty="0" smtClean="0"/>
              <a:t>28.05-31.05.0</a:t>
            </a:r>
            <a:r>
              <a:rPr lang="en-US" dirty="0" smtClean="0"/>
              <a:t>6</a:t>
            </a:r>
            <a:r>
              <a:rPr lang="ru-RU" dirty="0" smtClean="0"/>
              <a:t> г.</a:t>
            </a:r>
          </a:p>
          <a:p>
            <a:r>
              <a:rPr lang="ru-RU" b="1" dirty="0" smtClean="0"/>
              <a:t>Свидетельство</a:t>
            </a:r>
            <a:r>
              <a:rPr lang="ru-RU" dirty="0" smtClean="0"/>
              <a:t> выдано за участие в региональной конференции по вопросам аккредитации медицинских вузов ЦАР, организованной при поддержке </a:t>
            </a:r>
            <a:r>
              <a:rPr lang="en-US" dirty="0" smtClean="0"/>
              <a:t>AED</a:t>
            </a:r>
            <a:r>
              <a:rPr lang="ru-RU" dirty="0" smtClean="0"/>
              <a:t>/Проекта </a:t>
            </a:r>
            <a:r>
              <a:rPr lang="en-US" dirty="0" smtClean="0"/>
              <a:t>START USAID</a:t>
            </a:r>
            <a:r>
              <a:rPr lang="ru-RU" dirty="0" smtClean="0"/>
              <a:t>, Флорида США</a:t>
            </a:r>
          </a:p>
          <a:p>
            <a:r>
              <a:rPr lang="ru-RU" dirty="0" smtClean="0"/>
              <a:t>Май, 2008 г.</a:t>
            </a:r>
          </a:p>
          <a:p>
            <a:r>
              <a:rPr lang="ru-RU" b="1" dirty="0" smtClean="0"/>
              <a:t>Сертификат </a:t>
            </a:r>
            <a:r>
              <a:rPr lang="ru-RU" dirty="0" smtClean="0"/>
              <a:t>за участие и научный вклад в работу </a:t>
            </a:r>
            <a:r>
              <a:rPr lang="en-US" dirty="0" smtClean="0"/>
              <a:t>IX</a:t>
            </a:r>
            <a:r>
              <a:rPr lang="ru-RU" dirty="0" smtClean="0"/>
              <a:t> Конгресса Международной ассоциации морфологов (МАМ) и </a:t>
            </a:r>
            <a:r>
              <a:rPr lang="en-US" dirty="0" smtClean="0"/>
              <a:t>IV</a:t>
            </a:r>
            <a:r>
              <a:rPr lang="ru-RU" dirty="0" smtClean="0"/>
              <a:t> Конгресса морфологов Узбекистана, БГМИ, Бухара, Узбекистан.</a:t>
            </a:r>
          </a:p>
          <a:p>
            <a:r>
              <a:rPr lang="ru-RU" dirty="0" smtClean="0"/>
              <a:t>28.05.10 г.</a:t>
            </a:r>
          </a:p>
          <a:p>
            <a:r>
              <a:rPr lang="ru-RU" b="1" dirty="0" smtClean="0"/>
              <a:t>Диплом 1 степени </a:t>
            </a:r>
            <a:r>
              <a:rPr lang="ru-RU" dirty="0" smtClean="0"/>
              <a:t>«Лучший преподаватель 2010 года.»</a:t>
            </a:r>
          </a:p>
          <a:p>
            <a:r>
              <a:rPr lang="ru-RU" dirty="0" smtClean="0"/>
              <a:t>Февраль, 2015 г.</a:t>
            </a:r>
          </a:p>
          <a:p>
            <a:r>
              <a:rPr lang="ru-RU" b="1" dirty="0" smtClean="0"/>
              <a:t>Сертификат </a:t>
            </a:r>
            <a:r>
              <a:rPr lang="ru-RU" dirty="0" smtClean="0"/>
              <a:t>«</a:t>
            </a:r>
            <a:r>
              <a:rPr lang="ru-RU" dirty="0" err="1" smtClean="0"/>
              <a:t>Педагогдук</a:t>
            </a:r>
            <a:r>
              <a:rPr lang="ru-RU" dirty="0" smtClean="0"/>
              <a:t> </a:t>
            </a:r>
            <a:r>
              <a:rPr lang="ru-RU" dirty="0" err="1" smtClean="0"/>
              <a:t>билимин</a:t>
            </a:r>
            <a:r>
              <a:rPr lang="ru-RU" dirty="0" smtClean="0"/>
              <a:t> </a:t>
            </a:r>
            <a:r>
              <a:rPr lang="ru-RU" dirty="0" err="1" smtClean="0"/>
              <a:t>оркундотуу</a:t>
            </a:r>
            <a:r>
              <a:rPr lang="ru-RU" dirty="0" smtClean="0"/>
              <a:t>» </a:t>
            </a:r>
            <a:r>
              <a:rPr lang="ru-RU" dirty="0" err="1" smtClean="0"/>
              <a:t>курсунда</a:t>
            </a:r>
            <a:r>
              <a:rPr lang="ru-RU" dirty="0" smtClean="0"/>
              <a:t> </a:t>
            </a:r>
            <a:r>
              <a:rPr lang="ru-RU" dirty="0" err="1" smtClean="0"/>
              <a:t>билимин</a:t>
            </a:r>
            <a:r>
              <a:rPr lang="ru-RU" dirty="0" smtClean="0"/>
              <a:t> </a:t>
            </a:r>
            <a:r>
              <a:rPr lang="ru-RU" dirty="0" err="1" smtClean="0"/>
              <a:t>жогорулатуу</a:t>
            </a:r>
            <a:r>
              <a:rPr lang="ru-RU" dirty="0" smtClean="0"/>
              <a:t> </a:t>
            </a:r>
            <a:r>
              <a:rPr lang="ru-RU" dirty="0" err="1" smtClean="0"/>
              <a:t>боюнча</a:t>
            </a:r>
            <a:r>
              <a:rPr lang="ru-RU" dirty="0" smtClean="0"/>
              <a:t>, </a:t>
            </a:r>
            <a:r>
              <a:rPr lang="ru-RU" dirty="0" err="1" smtClean="0"/>
              <a:t>ОшМУ</a:t>
            </a:r>
            <a:r>
              <a:rPr lang="ru-RU" dirty="0" smtClean="0"/>
              <a:t>, Ош, Кыргызстан.</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428604"/>
            <a:ext cx="4572000" cy="6429396"/>
          </a:xfrm>
        </p:spPr>
        <p:txBody>
          <a:bodyPr>
            <a:normAutofit fontScale="47500" lnSpcReduction="20000"/>
          </a:bodyPr>
          <a:lstStyle/>
          <a:p>
            <a:r>
              <a:rPr lang="en-US" dirty="0" smtClean="0"/>
              <a:t>30.06.10. </a:t>
            </a:r>
            <a:r>
              <a:rPr lang="ru-RU" dirty="0" smtClean="0"/>
              <a:t> </a:t>
            </a:r>
            <a:r>
              <a:rPr lang="en-US" dirty="0" smtClean="0"/>
              <a:t>"excellent student of </a:t>
            </a:r>
            <a:r>
              <a:rPr lang="en-US" dirty="0" err="1" smtClean="0"/>
              <a:t>healthcare"MZKR</a:t>
            </a:r>
            <a:endParaRPr lang="ru-RU" dirty="0" smtClean="0"/>
          </a:p>
          <a:p>
            <a:r>
              <a:rPr lang="en-US" dirty="0" smtClean="0"/>
              <a:t>10.07.14. </a:t>
            </a:r>
            <a:r>
              <a:rPr lang="ru-RU" dirty="0" smtClean="0"/>
              <a:t> </a:t>
            </a:r>
            <a:r>
              <a:rPr lang="en-US" dirty="0" smtClean="0"/>
              <a:t>Certificate of Honor of the MZKR</a:t>
            </a:r>
            <a:endParaRPr lang="ru-RU" dirty="0" smtClean="0"/>
          </a:p>
          <a:p>
            <a:r>
              <a:rPr lang="en-US" dirty="0" smtClean="0"/>
              <a:t>22.02.16 </a:t>
            </a:r>
            <a:r>
              <a:rPr lang="ru-RU" dirty="0" smtClean="0"/>
              <a:t> </a:t>
            </a:r>
            <a:r>
              <a:rPr lang="en-US" dirty="0" smtClean="0"/>
              <a:t>Certificate of MZKR – emergency obstetric care</a:t>
            </a:r>
            <a:endParaRPr lang="ru-RU" dirty="0" smtClean="0"/>
          </a:p>
          <a:p>
            <a:r>
              <a:rPr lang="en-US" dirty="0" smtClean="0"/>
              <a:t>05/11/17</a:t>
            </a:r>
            <a:r>
              <a:rPr lang="ru-RU" dirty="0" smtClean="0"/>
              <a:t> </a:t>
            </a:r>
            <a:r>
              <a:rPr lang="en-US" dirty="0" smtClean="0"/>
              <a:t>Certificate of MZKR -Insertion and removal of IUD</a:t>
            </a:r>
            <a:endParaRPr lang="ru-RU" dirty="0" smtClean="0"/>
          </a:p>
          <a:p>
            <a:r>
              <a:rPr lang="en-US" dirty="0" smtClean="0"/>
              <a:t>04.06.18Certificate of Completion of the intermediate English Course</a:t>
            </a:r>
            <a:endParaRPr lang="ru-RU" dirty="0" smtClean="0"/>
          </a:p>
          <a:p>
            <a:r>
              <a:rPr lang="en-US" dirty="0" smtClean="0"/>
              <a:t>22/10/18 Certificate of ATTENDANCE Erasmus + staff mobility for teaching</a:t>
            </a:r>
            <a:endParaRPr lang="ru-RU" dirty="0" smtClean="0"/>
          </a:p>
          <a:p>
            <a:r>
              <a:rPr lang="en-US" dirty="0" smtClean="0"/>
              <a:t>11.10.2014 Certificate of Honor of </a:t>
            </a:r>
            <a:r>
              <a:rPr lang="en-US" dirty="0" err="1" smtClean="0"/>
              <a:t>OshSU</a:t>
            </a:r>
            <a:endParaRPr lang="en-US" dirty="0" smtClean="0"/>
          </a:p>
          <a:p>
            <a:r>
              <a:rPr lang="en-US" dirty="0" smtClean="0"/>
              <a:t>22.12 15 *</a:t>
            </a:r>
            <a:r>
              <a:rPr lang="en-US" dirty="0" err="1" smtClean="0"/>
              <a:t>Zhyldyn</a:t>
            </a:r>
            <a:r>
              <a:rPr lang="en-US" dirty="0" smtClean="0"/>
              <a:t> </a:t>
            </a:r>
            <a:r>
              <a:rPr lang="en-US" dirty="0" err="1" smtClean="0"/>
              <a:t>mykty</a:t>
            </a:r>
            <a:r>
              <a:rPr lang="en-US" dirty="0" smtClean="0"/>
              <a:t> </a:t>
            </a:r>
            <a:r>
              <a:rPr lang="en-US" dirty="0" err="1" smtClean="0"/>
              <a:t>darygeri</a:t>
            </a:r>
            <a:r>
              <a:rPr lang="en-US" dirty="0" smtClean="0"/>
              <a:t> * Kyrgyz </a:t>
            </a:r>
            <a:r>
              <a:rPr lang="en-US" dirty="0" err="1" smtClean="0"/>
              <a:t>tuusu</a:t>
            </a:r>
            <a:r>
              <a:rPr lang="en-US" dirty="0" smtClean="0"/>
              <a:t> </a:t>
            </a:r>
            <a:r>
              <a:rPr lang="en-US" dirty="0" err="1" smtClean="0"/>
              <a:t>gazeti</a:t>
            </a:r>
            <a:endParaRPr lang="en-US" dirty="0" smtClean="0"/>
          </a:p>
          <a:p>
            <a:r>
              <a:rPr lang="en-US" dirty="0" smtClean="0"/>
              <a:t>07072017 *Kyrgyz </a:t>
            </a:r>
            <a:r>
              <a:rPr lang="en-US" dirty="0" err="1" smtClean="0"/>
              <a:t>Republikasyn</a:t>
            </a:r>
            <a:r>
              <a:rPr lang="en-US" dirty="0" smtClean="0"/>
              <a:t> </a:t>
            </a:r>
            <a:r>
              <a:rPr lang="en-US" dirty="0" err="1" smtClean="0"/>
              <a:t>ardaktuu</a:t>
            </a:r>
            <a:r>
              <a:rPr lang="en-US" dirty="0" smtClean="0"/>
              <a:t> </a:t>
            </a:r>
            <a:r>
              <a:rPr lang="en-US" dirty="0" err="1" smtClean="0"/>
              <a:t>umai</a:t>
            </a:r>
            <a:r>
              <a:rPr lang="en-US" dirty="0" smtClean="0"/>
              <a:t> </a:t>
            </a:r>
            <a:r>
              <a:rPr lang="en-US" dirty="0" err="1" smtClean="0"/>
              <a:t>enesi</a:t>
            </a:r>
            <a:r>
              <a:rPr lang="en-US" dirty="0" smtClean="0"/>
              <a:t>* Obstetrician-gynecologist </a:t>
            </a:r>
            <a:r>
              <a:rPr lang="en-US" dirty="0" err="1" smtClean="0"/>
              <a:t>zhana</a:t>
            </a:r>
            <a:r>
              <a:rPr lang="en-US" dirty="0" smtClean="0"/>
              <a:t> </a:t>
            </a:r>
            <a:r>
              <a:rPr lang="en-US" dirty="0" err="1" smtClean="0"/>
              <a:t>neonatologydordun</a:t>
            </a:r>
            <a:r>
              <a:rPr lang="en-US" dirty="0" smtClean="0"/>
              <a:t> Associates</a:t>
            </a:r>
          </a:p>
          <a:p>
            <a:r>
              <a:rPr lang="en-US" dirty="0" smtClean="0"/>
              <a:t>December,2018 </a:t>
            </a:r>
            <a:r>
              <a:rPr lang="en-US" dirty="0" err="1" smtClean="0"/>
              <a:t>Ardak</a:t>
            </a:r>
            <a:r>
              <a:rPr lang="en-US" dirty="0" smtClean="0"/>
              <a:t> </a:t>
            </a:r>
            <a:r>
              <a:rPr lang="en-US" dirty="0" err="1" smtClean="0"/>
              <a:t>gromata</a:t>
            </a:r>
            <a:r>
              <a:rPr lang="en-US" dirty="0" smtClean="0"/>
              <a:t> El </a:t>
            </a:r>
            <a:r>
              <a:rPr lang="en-US" dirty="0" err="1" smtClean="0"/>
              <a:t>aralyk</a:t>
            </a:r>
            <a:r>
              <a:rPr lang="en-US" dirty="0" smtClean="0"/>
              <a:t> Faculty of Medicine, OSH </a:t>
            </a:r>
          </a:p>
          <a:p>
            <a:r>
              <a:rPr lang="en-US" dirty="0" smtClean="0"/>
              <a:t>06.03.2020"Kyrgyzdyn </a:t>
            </a:r>
            <a:r>
              <a:rPr lang="en-US" dirty="0" err="1" smtClean="0"/>
              <a:t>kyraan</a:t>
            </a:r>
            <a:r>
              <a:rPr lang="en-US" dirty="0" smtClean="0"/>
              <a:t> </a:t>
            </a:r>
            <a:r>
              <a:rPr lang="en-US" dirty="0" err="1" smtClean="0"/>
              <a:t>kyzy</a:t>
            </a:r>
            <a:r>
              <a:rPr lang="en-US" dirty="0" smtClean="0"/>
              <a:t>" tosh </a:t>
            </a:r>
            <a:r>
              <a:rPr lang="en-US" dirty="0" err="1" smtClean="0"/>
              <a:t>belgisi</a:t>
            </a:r>
            <a:r>
              <a:rPr lang="en-US" dirty="0" smtClean="0"/>
              <a:t> ,Kyrgyz </a:t>
            </a:r>
            <a:r>
              <a:rPr lang="en-US" dirty="0" err="1" smtClean="0"/>
              <a:t>tuusu</a:t>
            </a:r>
            <a:r>
              <a:rPr lang="en-US" dirty="0" smtClean="0"/>
              <a:t> </a:t>
            </a:r>
            <a:r>
              <a:rPr lang="en-US" dirty="0" err="1" smtClean="0"/>
              <a:t>gazeti</a:t>
            </a:r>
            <a:endParaRPr lang="en-US" dirty="0" smtClean="0"/>
          </a:p>
          <a:p>
            <a:r>
              <a:rPr lang="en-US" dirty="0" smtClean="0"/>
              <a:t>2020 Certificate of the Public association of obstetricians, gynecologists and </a:t>
            </a:r>
            <a:r>
              <a:rPr lang="en-US" dirty="0" err="1" smtClean="0"/>
              <a:t>perinatologists</a:t>
            </a:r>
            <a:r>
              <a:rPr lang="en-US" dirty="0" smtClean="0"/>
              <a:t> of Kyrgyzstan "New in the pathogenesis and treatment of polycystic ovary syndrome“</a:t>
            </a:r>
          </a:p>
          <a:p>
            <a:r>
              <a:rPr lang="en-US" dirty="0" smtClean="0"/>
              <a:t>24.12.20 Certificate of Honor "For a great contribution to the protection of women's health of the population of the Kyrgyz Republic“</a:t>
            </a:r>
          </a:p>
          <a:p>
            <a:r>
              <a:rPr lang="en-US" dirty="0" smtClean="0"/>
              <a:t>10.09.2020 Certificate "Modern methods of contraception", </a:t>
            </a:r>
            <a:r>
              <a:rPr lang="en-US" dirty="0" err="1" smtClean="0"/>
              <a:t>KSMIPiPK</a:t>
            </a:r>
            <a:r>
              <a:rPr lang="en-US" dirty="0" smtClean="0"/>
              <a:t>, Bishkek.</a:t>
            </a:r>
          </a:p>
          <a:p>
            <a:r>
              <a:rPr lang="en-US" dirty="0" smtClean="0"/>
              <a:t>December 3, 2020 Certificate "Development of multiple choice test tasks", </a:t>
            </a:r>
            <a:r>
              <a:rPr lang="en-US" dirty="0" err="1" smtClean="0"/>
              <a:t>KSMIPiPK</a:t>
            </a:r>
            <a:r>
              <a:rPr lang="en-US" dirty="0" smtClean="0"/>
              <a:t>, Bishkek.</a:t>
            </a:r>
          </a:p>
          <a:p>
            <a:r>
              <a:rPr lang="en-US" dirty="0" smtClean="0"/>
              <a:t>11/23/2020 Certificate "New recommendations for the diagnosis and treatment of </a:t>
            </a:r>
            <a:r>
              <a:rPr lang="en-US" dirty="0" err="1" smtClean="0"/>
              <a:t>coronavirus</a:t>
            </a:r>
            <a:r>
              <a:rPr lang="en-US" dirty="0" smtClean="0"/>
              <a:t> infection COVID-19 Protocol</a:t>
            </a:r>
          </a:p>
          <a:p>
            <a:r>
              <a:rPr lang="en-US" dirty="0" smtClean="0"/>
              <a:t>February 6, 2021 Certificate "System for improving the quality of services in obstetric healthcare organizations (SNPC)"</a:t>
            </a:r>
            <a:endParaRPr lang="ru-RU" dirty="0"/>
          </a:p>
        </p:txBody>
      </p:sp>
      <p:sp>
        <p:nvSpPr>
          <p:cNvPr id="4" name="Содержимое 3"/>
          <p:cNvSpPr>
            <a:spLocks noGrp="1"/>
          </p:cNvSpPr>
          <p:nvPr>
            <p:ph sz="half" idx="2"/>
          </p:nvPr>
        </p:nvSpPr>
        <p:spPr>
          <a:xfrm>
            <a:off x="4572000" y="428604"/>
            <a:ext cx="4572000" cy="6429396"/>
          </a:xfrm>
        </p:spPr>
        <p:txBody>
          <a:bodyPr>
            <a:normAutofit fontScale="47500" lnSpcReduction="20000"/>
          </a:bodyPr>
          <a:lstStyle/>
          <a:p>
            <a:r>
              <a:rPr lang="ru-RU" dirty="0" smtClean="0"/>
              <a:t>30.06.10 г.	«отличник здравоохранения»МЗКР</a:t>
            </a:r>
          </a:p>
          <a:p>
            <a:r>
              <a:rPr lang="ru-RU" dirty="0" smtClean="0"/>
              <a:t>10.07.14г.	Почетная грамота МЗКР </a:t>
            </a:r>
          </a:p>
          <a:p>
            <a:r>
              <a:rPr lang="ru-RU" dirty="0" smtClean="0"/>
              <a:t>22.02.16	Сертификат МЗКР – неотложная акушерская помощь</a:t>
            </a:r>
          </a:p>
          <a:p>
            <a:r>
              <a:rPr lang="ru-RU" dirty="0" smtClean="0"/>
              <a:t>05/11/17	Сертификат МЗКР -Вставления и удаления ВМС</a:t>
            </a:r>
          </a:p>
          <a:p>
            <a:r>
              <a:rPr lang="ru-RU" dirty="0" smtClean="0"/>
              <a:t>04.06.18г	</a:t>
            </a:r>
            <a:r>
              <a:rPr lang="ru-RU" dirty="0" err="1" smtClean="0"/>
              <a:t>Certificate</a:t>
            </a:r>
            <a:r>
              <a:rPr lang="ru-RU" dirty="0" smtClean="0"/>
              <a:t> </a:t>
            </a:r>
            <a:r>
              <a:rPr lang="ru-RU" dirty="0" err="1" smtClean="0"/>
              <a:t>of</a:t>
            </a:r>
            <a:r>
              <a:rPr lang="ru-RU" dirty="0" smtClean="0"/>
              <a:t> </a:t>
            </a:r>
            <a:r>
              <a:rPr lang="ru-RU" dirty="0" err="1" smtClean="0"/>
              <a:t>Completion</a:t>
            </a:r>
            <a:r>
              <a:rPr lang="ru-RU" dirty="0" smtClean="0"/>
              <a:t> </a:t>
            </a:r>
            <a:r>
              <a:rPr lang="ru-RU" dirty="0" err="1" smtClean="0"/>
              <a:t>the</a:t>
            </a:r>
            <a:r>
              <a:rPr lang="ru-RU" dirty="0" smtClean="0"/>
              <a:t> </a:t>
            </a:r>
            <a:r>
              <a:rPr lang="ru-RU" dirty="0" err="1" smtClean="0"/>
              <a:t>intermediate</a:t>
            </a:r>
            <a:r>
              <a:rPr lang="ru-RU" dirty="0" smtClean="0"/>
              <a:t> </a:t>
            </a:r>
            <a:r>
              <a:rPr lang="ru-RU" dirty="0" err="1" smtClean="0"/>
              <a:t>English</a:t>
            </a:r>
            <a:r>
              <a:rPr lang="ru-RU" dirty="0" smtClean="0"/>
              <a:t> </a:t>
            </a:r>
            <a:r>
              <a:rPr lang="ru-RU" dirty="0" err="1" smtClean="0"/>
              <a:t>Course</a:t>
            </a:r>
            <a:endParaRPr lang="ru-RU" dirty="0" smtClean="0"/>
          </a:p>
          <a:p>
            <a:r>
              <a:rPr lang="ru-RU" dirty="0" smtClean="0"/>
              <a:t>22/10/18	</a:t>
            </a:r>
            <a:r>
              <a:rPr lang="ru-RU" dirty="0" err="1" smtClean="0"/>
              <a:t>Certificate</a:t>
            </a:r>
            <a:r>
              <a:rPr lang="ru-RU" dirty="0" smtClean="0"/>
              <a:t> </a:t>
            </a:r>
            <a:r>
              <a:rPr lang="ru-RU" dirty="0" err="1" smtClean="0"/>
              <a:t>of</a:t>
            </a:r>
            <a:r>
              <a:rPr lang="ru-RU" dirty="0" smtClean="0"/>
              <a:t>  ATTENDANCE </a:t>
            </a:r>
            <a:r>
              <a:rPr lang="ru-RU" dirty="0" err="1" smtClean="0"/>
              <a:t>Erasmus</a:t>
            </a:r>
            <a:r>
              <a:rPr lang="ru-RU" dirty="0" smtClean="0"/>
              <a:t> + </a:t>
            </a:r>
            <a:r>
              <a:rPr lang="ru-RU" dirty="0" err="1" smtClean="0"/>
              <a:t>staff</a:t>
            </a:r>
            <a:r>
              <a:rPr lang="ru-RU" dirty="0" smtClean="0"/>
              <a:t> </a:t>
            </a:r>
            <a:r>
              <a:rPr lang="ru-RU" dirty="0" err="1" smtClean="0"/>
              <a:t>mobility</a:t>
            </a:r>
            <a:r>
              <a:rPr lang="ru-RU" dirty="0" smtClean="0"/>
              <a:t> </a:t>
            </a:r>
            <a:r>
              <a:rPr lang="ru-RU" dirty="0" err="1" smtClean="0"/>
              <a:t>for</a:t>
            </a:r>
            <a:r>
              <a:rPr lang="ru-RU" dirty="0" smtClean="0"/>
              <a:t> </a:t>
            </a:r>
            <a:r>
              <a:rPr lang="ru-RU" dirty="0" err="1" smtClean="0"/>
              <a:t>teaching</a:t>
            </a:r>
            <a:endParaRPr lang="ru-RU" dirty="0" smtClean="0"/>
          </a:p>
          <a:p>
            <a:r>
              <a:rPr lang="ru-RU" dirty="0" smtClean="0"/>
              <a:t>11.10.2014 г.	Почетная грамота </a:t>
            </a:r>
            <a:r>
              <a:rPr lang="ru-RU" dirty="0" err="1" smtClean="0"/>
              <a:t>ОшГУ</a:t>
            </a:r>
            <a:endParaRPr lang="ru-RU" dirty="0" smtClean="0"/>
          </a:p>
          <a:p>
            <a:r>
              <a:rPr lang="ru-RU" dirty="0" smtClean="0"/>
              <a:t>22.12 15г	*</a:t>
            </a:r>
            <a:r>
              <a:rPr lang="ru-RU" dirty="0" err="1" smtClean="0"/>
              <a:t>Жылдын</a:t>
            </a:r>
            <a:r>
              <a:rPr lang="ru-RU" dirty="0" smtClean="0"/>
              <a:t> </a:t>
            </a:r>
            <a:r>
              <a:rPr lang="ru-RU" dirty="0" err="1" smtClean="0"/>
              <a:t>мыкты</a:t>
            </a:r>
            <a:r>
              <a:rPr lang="ru-RU" dirty="0" smtClean="0"/>
              <a:t> </a:t>
            </a:r>
            <a:r>
              <a:rPr lang="ru-RU" dirty="0" err="1" smtClean="0"/>
              <a:t>дарыгери</a:t>
            </a:r>
            <a:r>
              <a:rPr lang="ru-RU" dirty="0" smtClean="0"/>
              <a:t> * </a:t>
            </a:r>
            <a:r>
              <a:rPr lang="ru-RU" dirty="0" err="1" smtClean="0"/>
              <a:t>Кыргыз</a:t>
            </a:r>
            <a:r>
              <a:rPr lang="ru-RU" dirty="0" smtClean="0"/>
              <a:t> </a:t>
            </a:r>
            <a:r>
              <a:rPr lang="ru-RU" dirty="0" err="1" smtClean="0"/>
              <a:t>туусу</a:t>
            </a:r>
            <a:r>
              <a:rPr lang="ru-RU" dirty="0" smtClean="0"/>
              <a:t> </a:t>
            </a:r>
            <a:r>
              <a:rPr lang="ru-RU" dirty="0" err="1" smtClean="0"/>
              <a:t>газети</a:t>
            </a:r>
            <a:endParaRPr lang="ru-RU" dirty="0" smtClean="0"/>
          </a:p>
          <a:p>
            <a:r>
              <a:rPr lang="ru-RU" dirty="0" smtClean="0"/>
              <a:t>07072017	*</a:t>
            </a:r>
            <a:r>
              <a:rPr lang="ru-RU" dirty="0" err="1" smtClean="0"/>
              <a:t>Кыргыз</a:t>
            </a:r>
            <a:r>
              <a:rPr lang="ru-RU" dirty="0" smtClean="0"/>
              <a:t> </a:t>
            </a:r>
            <a:r>
              <a:rPr lang="ru-RU" dirty="0" err="1" smtClean="0"/>
              <a:t>Республикасынын</a:t>
            </a:r>
            <a:r>
              <a:rPr lang="ru-RU" dirty="0" smtClean="0"/>
              <a:t> </a:t>
            </a:r>
            <a:r>
              <a:rPr lang="ru-RU" dirty="0" err="1" smtClean="0"/>
              <a:t>ардактуу</a:t>
            </a:r>
            <a:r>
              <a:rPr lang="ru-RU" dirty="0" smtClean="0"/>
              <a:t> умай </a:t>
            </a:r>
            <a:r>
              <a:rPr lang="ru-RU" dirty="0" err="1" smtClean="0"/>
              <a:t>энеси</a:t>
            </a:r>
            <a:r>
              <a:rPr lang="ru-RU" dirty="0" smtClean="0"/>
              <a:t>*  Акушер- гинеколог </a:t>
            </a:r>
            <a:r>
              <a:rPr lang="ru-RU" dirty="0" err="1" smtClean="0"/>
              <a:t>жана</a:t>
            </a:r>
            <a:r>
              <a:rPr lang="ru-RU" dirty="0" smtClean="0"/>
              <a:t> </a:t>
            </a:r>
            <a:r>
              <a:rPr lang="ru-RU" dirty="0" err="1" smtClean="0"/>
              <a:t>неонатологдордун</a:t>
            </a:r>
            <a:r>
              <a:rPr lang="ru-RU" dirty="0" smtClean="0"/>
              <a:t> </a:t>
            </a:r>
            <a:r>
              <a:rPr lang="ru-RU" dirty="0" err="1" smtClean="0"/>
              <a:t>Ассосиоциясы</a:t>
            </a:r>
            <a:endParaRPr lang="ru-RU" dirty="0" smtClean="0"/>
          </a:p>
          <a:p>
            <a:r>
              <a:rPr lang="ru-RU" dirty="0" smtClean="0"/>
              <a:t>Декабрь,2018	</a:t>
            </a:r>
            <a:r>
              <a:rPr lang="ru-RU" dirty="0" err="1" smtClean="0"/>
              <a:t>Ардак</a:t>
            </a:r>
            <a:r>
              <a:rPr lang="ru-RU" dirty="0" smtClean="0"/>
              <a:t> </a:t>
            </a:r>
            <a:r>
              <a:rPr lang="ru-RU" dirty="0" err="1" smtClean="0"/>
              <a:t>громата</a:t>
            </a:r>
            <a:r>
              <a:rPr lang="ru-RU" dirty="0" smtClean="0"/>
              <a:t> Эл </a:t>
            </a:r>
            <a:r>
              <a:rPr lang="ru-RU" dirty="0" err="1" smtClean="0"/>
              <a:t>аралык</a:t>
            </a:r>
            <a:r>
              <a:rPr lang="ru-RU" dirty="0" smtClean="0"/>
              <a:t> медицина </a:t>
            </a:r>
            <a:r>
              <a:rPr lang="ru-RU" dirty="0" err="1" smtClean="0"/>
              <a:t>факультети</a:t>
            </a:r>
            <a:r>
              <a:rPr lang="ru-RU" dirty="0" smtClean="0"/>
              <a:t>, </a:t>
            </a:r>
            <a:r>
              <a:rPr lang="ru-RU" dirty="0" err="1" smtClean="0"/>
              <a:t>ОшГУ</a:t>
            </a:r>
            <a:endParaRPr lang="ru-RU" dirty="0" smtClean="0"/>
          </a:p>
          <a:p>
            <a:r>
              <a:rPr lang="ru-RU" dirty="0" smtClean="0"/>
              <a:t> 06.03.2020	«</a:t>
            </a:r>
            <a:r>
              <a:rPr lang="ru-RU" dirty="0" err="1" smtClean="0"/>
              <a:t>Кыргыздын</a:t>
            </a:r>
            <a:r>
              <a:rPr lang="ru-RU" dirty="0" smtClean="0"/>
              <a:t> </a:t>
            </a:r>
            <a:r>
              <a:rPr lang="ru-RU" dirty="0" err="1" smtClean="0"/>
              <a:t>кыраан</a:t>
            </a:r>
            <a:r>
              <a:rPr lang="ru-RU" dirty="0" smtClean="0"/>
              <a:t> </a:t>
            </a:r>
            <a:r>
              <a:rPr lang="ru-RU" dirty="0" err="1" smtClean="0"/>
              <a:t>кызы</a:t>
            </a:r>
            <a:r>
              <a:rPr lang="ru-RU" dirty="0" smtClean="0"/>
              <a:t>»   </a:t>
            </a:r>
            <a:r>
              <a:rPr lang="ru-RU" dirty="0" err="1" smtClean="0"/>
              <a:t>тош</a:t>
            </a:r>
            <a:r>
              <a:rPr lang="ru-RU" dirty="0" smtClean="0"/>
              <a:t> </a:t>
            </a:r>
            <a:r>
              <a:rPr lang="ru-RU" dirty="0" err="1" smtClean="0"/>
              <a:t>белгиси</a:t>
            </a:r>
            <a:r>
              <a:rPr lang="ru-RU" dirty="0" smtClean="0"/>
              <a:t> ,</a:t>
            </a:r>
            <a:r>
              <a:rPr lang="ru-RU" dirty="0" err="1" smtClean="0"/>
              <a:t>Кыргыз</a:t>
            </a:r>
            <a:r>
              <a:rPr lang="ru-RU" dirty="0" smtClean="0"/>
              <a:t> </a:t>
            </a:r>
            <a:r>
              <a:rPr lang="ru-RU" dirty="0" err="1" smtClean="0"/>
              <a:t>туусу</a:t>
            </a:r>
            <a:r>
              <a:rPr lang="ru-RU" dirty="0" smtClean="0"/>
              <a:t> </a:t>
            </a:r>
            <a:r>
              <a:rPr lang="ru-RU" dirty="0" err="1" smtClean="0"/>
              <a:t>газети</a:t>
            </a:r>
            <a:endParaRPr lang="ru-RU" dirty="0" smtClean="0"/>
          </a:p>
          <a:p>
            <a:endParaRPr lang="ru-RU" dirty="0" smtClean="0"/>
          </a:p>
          <a:p>
            <a:r>
              <a:rPr lang="ru-RU" dirty="0" smtClean="0"/>
              <a:t>2020	Сертификат общественного объединения врачей акушер гинекологов и </a:t>
            </a:r>
            <a:r>
              <a:rPr lang="ru-RU" dirty="0" err="1" smtClean="0"/>
              <a:t>перинатологов</a:t>
            </a:r>
            <a:r>
              <a:rPr lang="ru-RU" dirty="0" smtClean="0"/>
              <a:t> Кыргызстана « Новое в патогенезе и лечение синдрома </a:t>
            </a:r>
            <a:r>
              <a:rPr lang="ru-RU" dirty="0" err="1" smtClean="0"/>
              <a:t>поликистозных</a:t>
            </a:r>
            <a:r>
              <a:rPr lang="ru-RU" dirty="0" smtClean="0"/>
              <a:t> яичников»</a:t>
            </a:r>
          </a:p>
          <a:p>
            <a:r>
              <a:rPr lang="ru-RU" dirty="0" smtClean="0"/>
              <a:t>24.12.20	Почетная грамота «За большой вклад в охрану женского здоровья населения </a:t>
            </a:r>
            <a:r>
              <a:rPr lang="ru-RU" dirty="0" err="1" smtClean="0"/>
              <a:t>Кыргызской</a:t>
            </a:r>
            <a:r>
              <a:rPr lang="ru-RU" dirty="0" smtClean="0"/>
              <a:t> Республики» </a:t>
            </a:r>
          </a:p>
          <a:p>
            <a:r>
              <a:rPr lang="ru-RU" dirty="0" smtClean="0"/>
              <a:t>10.09.2020	Сертификат «Современные  методы контрацепции», </a:t>
            </a:r>
            <a:r>
              <a:rPr lang="ru-RU" dirty="0" err="1" smtClean="0"/>
              <a:t>КГМИПиПК</a:t>
            </a:r>
            <a:r>
              <a:rPr lang="ru-RU" dirty="0" smtClean="0"/>
              <a:t>, Бишкек.</a:t>
            </a:r>
          </a:p>
          <a:p>
            <a:r>
              <a:rPr lang="ru-RU" dirty="0" smtClean="0"/>
              <a:t>3 декабря 2020	Сертификат «Разработка тестовых заданий множественного выбора», </a:t>
            </a:r>
            <a:r>
              <a:rPr lang="ru-RU" dirty="0" err="1" smtClean="0"/>
              <a:t>КГМИПиПК</a:t>
            </a:r>
            <a:r>
              <a:rPr lang="ru-RU" dirty="0" smtClean="0"/>
              <a:t>, Бишкек.</a:t>
            </a:r>
          </a:p>
          <a:p>
            <a:r>
              <a:rPr lang="ru-RU" dirty="0" smtClean="0"/>
              <a:t>23.11.2020	Справка «Новые рекомендации по диагностике и лечению </a:t>
            </a:r>
            <a:r>
              <a:rPr lang="ru-RU" dirty="0" err="1" smtClean="0"/>
              <a:t>короновирусной</a:t>
            </a:r>
            <a:r>
              <a:rPr lang="ru-RU" dirty="0" smtClean="0"/>
              <a:t> инфекции COVID-19 протокол </a:t>
            </a:r>
          </a:p>
          <a:p>
            <a:r>
              <a:rPr lang="ru-RU" dirty="0" smtClean="0"/>
              <a:t>6 февраля 2021	Сертификат «Система улучшения качества оказания услуг в родовспомогательных организациях здравоохранения(СНПК)»</a:t>
            </a:r>
            <a:endParaRPr lang="ru-RU" dirty="0"/>
          </a:p>
        </p:txBody>
      </p:sp>
      <p:sp>
        <p:nvSpPr>
          <p:cNvPr id="5" name="Заголовок 1"/>
          <p:cNvSpPr>
            <a:spLocks noGrp="1"/>
          </p:cNvSpPr>
          <p:nvPr>
            <p:ph type="title"/>
          </p:nvPr>
        </p:nvSpPr>
        <p:spPr>
          <a:xfrm>
            <a:off x="357158" y="0"/>
            <a:ext cx="8229600" cy="346914"/>
          </a:xfrm>
        </p:spPr>
        <p:txBody>
          <a:bodyPr>
            <a:noAutofit/>
          </a:bodyPr>
          <a:lstStyle/>
          <a:p>
            <a:r>
              <a:rPr lang="en-US" sz="2000" b="1" dirty="0" smtClean="0"/>
              <a:t>KEY QUALIFICATIONS</a:t>
            </a:r>
            <a:r>
              <a:rPr lang="ru-RU" sz="2000" b="1" dirty="0" smtClean="0"/>
              <a:t>                                                </a:t>
            </a:r>
            <a:r>
              <a:rPr lang="ru-RU" sz="2000" b="1" cap="all" dirty="0" smtClean="0"/>
              <a:t>Ключевые квалификации</a:t>
            </a: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346914"/>
          </a:xfrm>
        </p:spPr>
        <p:txBody>
          <a:bodyPr>
            <a:normAutofit/>
          </a:bodyPr>
          <a:lstStyle/>
          <a:p>
            <a:r>
              <a:rPr lang="en-US" sz="1800" b="1" dirty="0" smtClean="0"/>
              <a:t>WORK EXPERIENCE                                                   </a:t>
            </a:r>
            <a:r>
              <a:rPr lang="ru-RU" sz="1800" b="1" cap="all" dirty="0" smtClean="0"/>
              <a:t>Опыт работы</a:t>
            </a:r>
            <a:endParaRPr lang="ru-RU" sz="1800" b="1" dirty="0"/>
          </a:p>
        </p:txBody>
      </p:sp>
      <p:sp>
        <p:nvSpPr>
          <p:cNvPr id="3" name="Содержимое 2"/>
          <p:cNvSpPr>
            <a:spLocks noGrp="1"/>
          </p:cNvSpPr>
          <p:nvPr>
            <p:ph sz="half" idx="1"/>
          </p:nvPr>
        </p:nvSpPr>
        <p:spPr>
          <a:xfrm>
            <a:off x="0" y="500042"/>
            <a:ext cx="4572000" cy="6357958"/>
          </a:xfrm>
        </p:spPr>
        <p:txBody>
          <a:bodyPr>
            <a:normAutofit fontScale="55000" lnSpcReduction="20000"/>
          </a:bodyPr>
          <a:lstStyle/>
          <a:p>
            <a:r>
              <a:rPr lang="en-US" dirty="0" smtClean="0"/>
              <a:t> 1987-94 – part-time nurse at the Institute of Cardiology, Bishkek.  </a:t>
            </a:r>
          </a:p>
          <a:p>
            <a:r>
              <a:rPr lang="en-US" dirty="0" smtClean="0"/>
              <a:t>1994-99 - obstetrician –gynecologist number 1 of the women's consultation in Osh   </a:t>
            </a:r>
          </a:p>
          <a:p>
            <a:r>
              <a:rPr lang="en-US" dirty="0" smtClean="0"/>
              <a:t>1999-2003 – obstetrician-gynecologist MSPS Osh city   </a:t>
            </a:r>
          </a:p>
          <a:p>
            <a:r>
              <a:rPr lang="en-US" dirty="0" smtClean="0"/>
              <a:t>2003-2006 – Lecturer at the Department of Obstetrics and Gynecology of the OSH State University Medical Faculty.  </a:t>
            </a:r>
          </a:p>
          <a:p>
            <a:r>
              <a:rPr lang="en-US" dirty="0" smtClean="0"/>
              <a:t>2006-2009 - Senior lecturer at the Department of Obstetrics and Gynecology of the OSH State University Medical Faculty.  </a:t>
            </a:r>
          </a:p>
          <a:p>
            <a:r>
              <a:rPr lang="en-US" dirty="0" smtClean="0"/>
              <a:t>From 2010 to the present – Associate Professor of the Department of Obstetrics and Gynecology of the Medical Faculty of OSH State University.  </a:t>
            </a:r>
          </a:p>
          <a:p>
            <a:r>
              <a:rPr lang="en-US" dirty="0" smtClean="0"/>
              <a:t>From January to June 2012 – Acting, Associate Professor, Acting Head of the Department of Obstetrics and Gynecology of the Medical Faculty of OSH State University. </a:t>
            </a:r>
          </a:p>
          <a:p>
            <a:r>
              <a:rPr lang="en-US" dirty="0" smtClean="0"/>
              <a:t> Since January 2014 – the year of the head of the Department of Obstetrics and Gynecology of the southern branch Kyrgyz State Medical Institute of Retraining and Advanced Training named after S. </a:t>
            </a:r>
            <a:r>
              <a:rPr lang="en-US" dirty="0" err="1" smtClean="0"/>
              <a:t>Daniyarov</a:t>
            </a:r>
            <a:r>
              <a:rPr lang="en-US" dirty="0" smtClean="0"/>
              <a:t> </a:t>
            </a:r>
          </a:p>
          <a:p>
            <a:r>
              <a:rPr lang="en-US" dirty="0" smtClean="0"/>
              <a:t>From September 2015 to the present – Associate Professor, Department of Clinical Disciplines, Faculty of Medicine, OSH State University. </a:t>
            </a:r>
          </a:p>
          <a:p>
            <a:r>
              <a:rPr lang="en-US" dirty="0" smtClean="0"/>
              <a:t> From 2014 to 2018, expert of the FOR project of the Ministry of Health of the Kyrgyz Republic.</a:t>
            </a:r>
            <a:endParaRPr lang="ru-RU" dirty="0"/>
          </a:p>
        </p:txBody>
      </p:sp>
      <p:sp>
        <p:nvSpPr>
          <p:cNvPr id="4" name="Содержимое 3"/>
          <p:cNvSpPr>
            <a:spLocks noGrp="1"/>
          </p:cNvSpPr>
          <p:nvPr>
            <p:ph sz="half" idx="2"/>
          </p:nvPr>
        </p:nvSpPr>
        <p:spPr>
          <a:xfrm>
            <a:off x="4572000" y="500042"/>
            <a:ext cx="4572000" cy="6357957"/>
          </a:xfrm>
        </p:spPr>
        <p:txBody>
          <a:bodyPr>
            <a:normAutofit fontScale="55000" lnSpcReduction="20000"/>
          </a:bodyPr>
          <a:lstStyle/>
          <a:p>
            <a:pPr lvl="1"/>
            <a:r>
              <a:rPr lang="ru-RU" dirty="0" smtClean="0"/>
              <a:t>1987-94 гг. – медсестра по совместительству институт кардиологии город Бишкек. </a:t>
            </a:r>
          </a:p>
          <a:p>
            <a:pPr lvl="1"/>
            <a:r>
              <a:rPr lang="ru-RU" dirty="0" smtClean="0"/>
              <a:t>1994-99гг. – врач акушер –гинеколог номер 1 женской консультации город Ош  </a:t>
            </a:r>
          </a:p>
          <a:p>
            <a:pPr lvl="1"/>
            <a:r>
              <a:rPr lang="ru-RU" dirty="0" smtClean="0"/>
              <a:t>1999-2003 гг. – врач акушер-гинеколог МСПС город Ош  </a:t>
            </a:r>
          </a:p>
          <a:p>
            <a:pPr lvl="1"/>
            <a:r>
              <a:rPr lang="ru-RU" dirty="0" smtClean="0"/>
              <a:t>2003-2006 гг. – преподаватель кафедры акушерства- гинекологии медицинского факультета </a:t>
            </a:r>
            <a:r>
              <a:rPr lang="ru-RU" dirty="0" err="1" smtClean="0"/>
              <a:t>ОшГУ</a:t>
            </a:r>
            <a:r>
              <a:rPr lang="ru-RU" dirty="0" smtClean="0"/>
              <a:t>. </a:t>
            </a:r>
          </a:p>
          <a:p>
            <a:pPr lvl="1"/>
            <a:r>
              <a:rPr lang="ru-RU" dirty="0" smtClean="0"/>
              <a:t>2006-2009 гг. ––старший преподаватель кафедры акушерства- гинекологии медицинского факультета </a:t>
            </a:r>
            <a:r>
              <a:rPr lang="ru-RU" dirty="0" err="1" smtClean="0"/>
              <a:t>ОшГУ</a:t>
            </a:r>
            <a:r>
              <a:rPr lang="ru-RU" dirty="0" smtClean="0"/>
              <a:t>. </a:t>
            </a:r>
          </a:p>
          <a:p>
            <a:pPr lvl="1"/>
            <a:r>
              <a:rPr lang="ru-RU" dirty="0" smtClean="0"/>
              <a:t>С 2010 по настоящее время – доцент кафедры акушерства- гинекологии медицинского факультета </a:t>
            </a:r>
            <a:r>
              <a:rPr lang="ru-RU" dirty="0" err="1" smtClean="0"/>
              <a:t>ОшГУ</a:t>
            </a:r>
            <a:r>
              <a:rPr lang="ru-RU" dirty="0" smtClean="0"/>
              <a:t>. </a:t>
            </a:r>
          </a:p>
          <a:p>
            <a:pPr lvl="1"/>
            <a:r>
              <a:rPr lang="ru-RU" dirty="0" smtClean="0"/>
              <a:t>С января по июнь 2012г. – и.о., доцента, и.о. заведующего кафедрой акушерства-гинекологии медицинского факультета </a:t>
            </a:r>
            <a:r>
              <a:rPr lang="ru-RU" dirty="0" err="1" smtClean="0"/>
              <a:t>ОшГУ</a:t>
            </a:r>
            <a:r>
              <a:rPr lang="ru-RU" dirty="0" smtClean="0"/>
              <a:t>. </a:t>
            </a:r>
          </a:p>
          <a:p>
            <a:pPr lvl="1"/>
            <a:r>
              <a:rPr lang="ru-RU" dirty="0" smtClean="0"/>
              <a:t>С января 2014 –года заведующей кафедры акушерства и гинекологии ЮФ КГМИП </a:t>
            </a:r>
            <a:r>
              <a:rPr lang="ru-RU" dirty="0" err="1" smtClean="0"/>
              <a:t>иПК</a:t>
            </a:r>
            <a:r>
              <a:rPr lang="ru-RU" dirty="0" smtClean="0"/>
              <a:t> имени С. </a:t>
            </a:r>
            <a:r>
              <a:rPr lang="ru-RU" dirty="0" err="1" smtClean="0"/>
              <a:t>Даниярова</a:t>
            </a:r>
            <a:endParaRPr lang="ru-RU" dirty="0" smtClean="0"/>
          </a:p>
          <a:p>
            <a:pPr lvl="1"/>
            <a:r>
              <a:rPr lang="ru-RU" dirty="0" smtClean="0"/>
              <a:t>С сентябрь 2015 по настоящее время –  доцента, кафедры клинических дисциплин медицинского факультета </a:t>
            </a:r>
            <a:r>
              <a:rPr lang="ru-RU" dirty="0" err="1" smtClean="0"/>
              <a:t>ОшГУ</a:t>
            </a:r>
            <a:r>
              <a:rPr lang="ru-RU" dirty="0" smtClean="0"/>
              <a:t>. </a:t>
            </a:r>
          </a:p>
          <a:p>
            <a:pPr lvl="1"/>
            <a:r>
              <a:rPr lang="ru-RU" dirty="0" smtClean="0"/>
              <a:t>С 2014 года по 2018 гг. эксперт  проекта ФОР МЗ КР.</a:t>
            </a:r>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83</TotalTime>
  <Words>2552</Words>
  <Application>Microsoft Office PowerPoint</Application>
  <PresentationFormat>Экран (4:3)</PresentationFormat>
  <Paragraphs>179</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Calibri</vt:lpstr>
      <vt:lpstr>Constantia</vt:lpstr>
      <vt:lpstr>Wingdings 2</vt:lpstr>
      <vt:lpstr>Поток</vt:lpstr>
      <vt:lpstr>Субанова Гулжамал Арстаналиевна  Subanova Guljamal Arstanalievna </vt:lpstr>
      <vt:lpstr>PERSONAL INFORMATION                                  Персональная информация</vt:lpstr>
      <vt:lpstr>PUBLICATIONS                                                ПУБЛИКАЦИИ </vt:lpstr>
      <vt:lpstr>Презентация PowerPoint</vt:lpstr>
      <vt:lpstr>Презентация PowerPoint</vt:lpstr>
      <vt:lpstr>Презентация PowerPoint</vt:lpstr>
      <vt:lpstr>KEY QUALIFICATIONS                                                Ключевые квалификации</vt:lpstr>
      <vt:lpstr>KEY QUALIFICATIONS                                                Ключевые квалификации</vt:lpstr>
      <vt:lpstr>WORK EXPERIENCE                                                   Опыт работы</vt:lpstr>
      <vt:lpstr>WORK WITH STUDENTS                       РАБОТА СО СТУДЕНТАМИ    </vt:lpstr>
      <vt:lpstr>Презентация PowerPoint</vt:lpstr>
      <vt:lpstr>Презентация PowerPoint</vt:lpstr>
      <vt:lpstr>CONTACTS                КОНТАКТНЫЕ ДАННЫЕ</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Субанова Гулжамал Арстаналиевна  Subanova Guljamal Arstanalievna</dc:title>
  <dc:creator>Пользователь Windows</dc:creator>
  <cp:lastModifiedBy>Нургул</cp:lastModifiedBy>
  <cp:revision>4</cp:revision>
  <dcterms:created xsi:type="dcterms:W3CDTF">2022-08-18T07:25:06Z</dcterms:created>
  <dcterms:modified xsi:type="dcterms:W3CDTF">2022-08-26T09:15:03Z</dcterms:modified>
</cp:coreProperties>
</file>