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7" r:id="rId5"/>
    <p:sldId id="258" r:id="rId6"/>
    <p:sldId id="259" r:id="rId7"/>
    <p:sldId id="260" r:id="rId8"/>
    <p:sldId id="261" r:id="rId9"/>
    <p:sldId id="262" r:id="rId10"/>
    <p:sldId id="263" r:id="rId11"/>
    <p:sldId id="264" r:id="rId12"/>
    <p:sldId id="265" r:id="rId13"/>
    <p:sldId id="266" r:id="rId14"/>
    <p:sldId id="268" r:id="rId15"/>
    <p:sldId id="269" r:id="rId16"/>
    <p:sldId id="270" r:id="rId17"/>
    <p:sldId id="271" r:id="rId18"/>
    <p:sldId id="272"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Anastroph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Poetry" TargetMode="External"/><Relationship Id="rId2" Type="http://schemas.openxmlformats.org/officeDocument/2006/relationships/hyperlink" Target="https://en.wikipedia.org/wiki/Language_acquisi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6000" b="1" dirty="0" smtClean="0"/>
              <a:t>Word order of English</a:t>
            </a:r>
            <a:endParaRPr lang="ru-RU" sz="6000" b="1"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334437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normAutofit fontScale="62500" lnSpcReduction="20000"/>
          </a:bodyPr>
          <a:lstStyle/>
          <a:p>
            <a:r>
              <a:rPr lang="ru-RU" b="1" dirty="0"/>
              <a:t>5. </a:t>
            </a:r>
            <a:r>
              <a:rPr lang="ru-RU" b="1" dirty="0" err="1"/>
              <a:t>Connectors</a:t>
            </a:r>
            <a:endParaRPr lang="ru-RU" dirty="0"/>
          </a:p>
          <a:p>
            <a:r>
              <a:rPr lang="en-US" dirty="0"/>
              <a:t>As their name suggests, connectors "connect" phrases, words, or clauses to one another. They can express subordination (if, who, that, when, because, although), coordination (but, and, yet, nor), or correlation (either, or, both, and) between the units they link. </a:t>
            </a:r>
            <a:endParaRPr lang="ru-RU" dirty="0"/>
          </a:p>
          <a:p>
            <a:r>
              <a:rPr lang="ru-RU" dirty="0" err="1"/>
              <a:t>Examples</a:t>
            </a:r>
            <a:r>
              <a:rPr lang="ru-RU" dirty="0"/>
              <a:t> </a:t>
            </a:r>
            <a:r>
              <a:rPr lang="ru-RU" dirty="0" err="1"/>
              <a:t>of</a:t>
            </a:r>
            <a:r>
              <a:rPr lang="ru-RU" dirty="0"/>
              <a:t> </a:t>
            </a:r>
            <a:r>
              <a:rPr lang="ru-RU" dirty="0" err="1"/>
              <a:t>subordination</a:t>
            </a:r>
            <a:r>
              <a:rPr lang="ru-RU" dirty="0"/>
              <a:t>:</a:t>
            </a:r>
          </a:p>
          <a:p>
            <a:pPr lvl="0"/>
            <a:r>
              <a:rPr lang="en-US" dirty="0"/>
              <a:t>She's a programmer who lives in San Diego.</a:t>
            </a:r>
            <a:endParaRPr lang="ru-RU" dirty="0"/>
          </a:p>
          <a:p>
            <a:pPr lvl="0"/>
            <a:r>
              <a:rPr lang="en-US" dirty="0"/>
              <a:t>He wears a uniform because he's a policeman.</a:t>
            </a:r>
            <a:endParaRPr lang="ru-RU" dirty="0"/>
          </a:p>
          <a:p>
            <a:r>
              <a:rPr lang="ru-RU" dirty="0" err="1"/>
              <a:t>Examples</a:t>
            </a:r>
            <a:r>
              <a:rPr lang="ru-RU" dirty="0"/>
              <a:t> </a:t>
            </a:r>
            <a:r>
              <a:rPr lang="ru-RU" dirty="0" err="1"/>
              <a:t>of</a:t>
            </a:r>
            <a:r>
              <a:rPr lang="ru-RU" dirty="0"/>
              <a:t> </a:t>
            </a:r>
            <a:r>
              <a:rPr lang="ru-RU" dirty="0" err="1"/>
              <a:t>correlation</a:t>
            </a:r>
            <a:r>
              <a:rPr lang="ru-RU" dirty="0"/>
              <a:t>: </a:t>
            </a:r>
          </a:p>
          <a:p>
            <a:pPr lvl="0"/>
            <a:r>
              <a:rPr lang="en-US" dirty="0"/>
              <a:t>You can pick either the yellow or the white dress.</a:t>
            </a:r>
            <a:endParaRPr lang="ru-RU" dirty="0"/>
          </a:p>
          <a:p>
            <a:pPr lvl="0"/>
            <a:r>
              <a:rPr lang="en-US" dirty="0"/>
              <a:t>We can either travel tonight or tomorrow.</a:t>
            </a:r>
            <a:endParaRPr lang="ru-RU" dirty="0"/>
          </a:p>
          <a:p>
            <a:r>
              <a:rPr lang="ru-RU" dirty="0" err="1"/>
              <a:t>Examples</a:t>
            </a:r>
            <a:r>
              <a:rPr lang="ru-RU" dirty="0"/>
              <a:t> </a:t>
            </a:r>
            <a:r>
              <a:rPr lang="ru-RU" dirty="0" err="1"/>
              <a:t>of</a:t>
            </a:r>
            <a:r>
              <a:rPr lang="ru-RU" dirty="0"/>
              <a:t> </a:t>
            </a:r>
            <a:r>
              <a:rPr lang="ru-RU" dirty="0" err="1"/>
              <a:t>coordination</a:t>
            </a:r>
            <a:r>
              <a:rPr lang="ru-RU" dirty="0"/>
              <a:t>:</a:t>
            </a:r>
          </a:p>
          <a:p>
            <a:pPr lvl="0"/>
            <a:r>
              <a:rPr lang="en-US" dirty="0"/>
              <a:t>I enjoy eating popcorn and drinking soda.</a:t>
            </a:r>
            <a:endParaRPr lang="ru-RU" dirty="0"/>
          </a:p>
          <a:p>
            <a:pPr lvl="0"/>
            <a:r>
              <a:rPr lang="en-US" dirty="0"/>
              <a:t>I enjoy eating popcorn and drinking soda, but I don't like beer and pretzels.</a:t>
            </a:r>
            <a:endParaRPr lang="ru-RU" dirty="0"/>
          </a:p>
          <a:p>
            <a:endParaRPr lang="ru-RU" dirty="0"/>
          </a:p>
        </p:txBody>
      </p:sp>
    </p:spTree>
    <p:extLst>
      <p:ext uri="{BB962C8B-B14F-4D97-AF65-F5344CB8AC3E}">
        <p14:creationId xmlns:p14="http://schemas.microsoft.com/office/powerpoint/2010/main" val="243474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normAutofit fontScale="92500" lnSpcReduction="20000"/>
          </a:bodyPr>
          <a:lstStyle/>
          <a:p>
            <a:r>
              <a:rPr lang="ru-RU" b="1" dirty="0" err="1"/>
              <a:t>Basic</a:t>
            </a:r>
            <a:r>
              <a:rPr lang="ru-RU" b="1" dirty="0"/>
              <a:t> </a:t>
            </a:r>
            <a:r>
              <a:rPr lang="ru-RU" b="1" dirty="0" err="1"/>
              <a:t>English</a:t>
            </a:r>
            <a:r>
              <a:rPr lang="ru-RU" b="1" dirty="0"/>
              <a:t> </a:t>
            </a:r>
            <a:r>
              <a:rPr lang="ru-RU" b="1" dirty="0" err="1"/>
              <a:t>Order</a:t>
            </a:r>
            <a:r>
              <a:rPr lang="ru-RU" b="1" dirty="0"/>
              <a:t> </a:t>
            </a:r>
            <a:r>
              <a:rPr lang="ru-RU" b="1" dirty="0" err="1"/>
              <a:t>of</a:t>
            </a:r>
            <a:r>
              <a:rPr lang="ru-RU" b="1" dirty="0"/>
              <a:t> </a:t>
            </a:r>
            <a:r>
              <a:rPr lang="ru-RU" b="1" dirty="0" err="1"/>
              <a:t>Words</a:t>
            </a:r>
            <a:endParaRPr lang="ru-RU" dirty="0"/>
          </a:p>
          <a:p>
            <a:r>
              <a:rPr lang="en-US" dirty="0"/>
              <a:t>In English grammar, the rule of thumb is that the subject comes before the verb which comes before the object. This means that most of the sentences conform to the </a:t>
            </a:r>
            <a:r>
              <a:rPr lang="en-US" b="1" dirty="0"/>
              <a:t>SVO </a:t>
            </a:r>
            <a:r>
              <a:rPr lang="en-US" dirty="0"/>
              <a:t>word order. </a:t>
            </a:r>
            <a:r>
              <a:rPr lang="en-US" dirty="0" smtClean="0"/>
              <a:t>This </a:t>
            </a:r>
            <a:r>
              <a:rPr lang="en-US" dirty="0"/>
              <a:t>is for the sentences that only have a subject, verb and object. We’ll discuss more complex sentences and their order of words afterwards, but for now, we need to remember that for any type of sentence, we normally put the verb and object together. Some examples are:</a:t>
            </a:r>
            <a:endParaRPr lang="ru-RU" dirty="0"/>
          </a:p>
        </p:txBody>
      </p:sp>
    </p:spTree>
    <p:extLst>
      <p:ext uri="{BB962C8B-B14F-4D97-AF65-F5344CB8AC3E}">
        <p14:creationId xmlns:p14="http://schemas.microsoft.com/office/powerpoint/2010/main" val="46580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Basic</a:t>
            </a:r>
            <a:r>
              <a:rPr lang="ru-RU" b="1" dirty="0"/>
              <a:t> </a:t>
            </a:r>
            <a:r>
              <a:rPr lang="ru-RU" b="1" dirty="0" err="1"/>
              <a:t>English</a:t>
            </a:r>
            <a:r>
              <a:rPr lang="ru-RU" b="1" dirty="0"/>
              <a:t> </a:t>
            </a:r>
            <a:r>
              <a:rPr lang="ru-RU" b="1" dirty="0" err="1"/>
              <a:t>Order</a:t>
            </a:r>
            <a:r>
              <a:rPr lang="ru-RU" b="1" dirty="0"/>
              <a:t> </a:t>
            </a:r>
            <a:r>
              <a:rPr lang="ru-RU" b="1" dirty="0" err="1"/>
              <a:t>of</a:t>
            </a:r>
            <a:r>
              <a:rPr lang="ru-RU" b="1" dirty="0"/>
              <a:t> </a:t>
            </a:r>
            <a:r>
              <a:rPr lang="ru-RU" b="1" dirty="0" err="1"/>
              <a:t>Words</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en-US" b="1" dirty="0" smtClean="0"/>
              <a:t>E.g.:</a:t>
            </a:r>
          </a:p>
          <a:p>
            <a:r>
              <a:rPr lang="en-US" b="1" dirty="0" smtClean="0"/>
              <a:t>I </a:t>
            </a:r>
            <a:r>
              <a:rPr lang="en-US" b="1" dirty="0"/>
              <a:t>(S) am cleaning (V) the house (O).</a:t>
            </a:r>
            <a:endParaRPr lang="ru-RU" dirty="0"/>
          </a:p>
          <a:p>
            <a:r>
              <a:rPr lang="en-US" b="1" dirty="0"/>
              <a:t>He (S) loves (V) the cold breeze (O</a:t>
            </a:r>
            <a:r>
              <a:rPr lang="en-US" b="1" dirty="0" smtClean="0"/>
              <a:t>).</a:t>
            </a:r>
          </a:p>
          <a:p>
            <a:r>
              <a:rPr lang="en-US" dirty="0"/>
              <a:t>Now as we know about the basic word order used in simple sentences, we need to step </a:t>
            </a:r>
            <a:r>
              <a:rPr lang="en-US" dirty="0" smtClean="0"/>
              <a:t>up </a:t>
            </a:r>
            <a:r>
              <a:rPr lang="en-US" dirty="0"/>
              <a:t>and learn about complex sentences. These sentences can contain, adverbs of place, time, two verbs, an indirect object etc. The most used word order is:</a:t>
            </a:r>
            <a:endParaRPr lang="ru-RU" dirty="0"/>
          </a:p>
          <a:p>
            <a:r>
              <a:rPr lang="en-US" b="1" dirty="0" smtClean="0"/>
              <a:t>Subject </a:t>
            </a:r>
            <a:r>
              <a:rPr lang="en-US" b="1" dirty="0"/>
              <a:t>+ Verb + Object + Adverb Of Place + Adverb Of Time</a:t>
            </a:r>
            <a:endParaRPr lang="ru-RU" dirty="0"/>
          </a:p>
          <a:p>
            <a:r>
              <a:rPr lang="en-US" dirty="0"/>
              <a:t>Again note that the verb and object are placed next to each other. An important thing to realize is that the time usually comes after the place. Hence the adverb of the place is kept before the adverb of time.</a:t>
            </a:r>
            <a:endParaRPr lang="ru-RU" dirty="0"/>
          </a:p>
          <a:p>
            <a:endParaRPr lang="ru-RU" dirty="0"/>
          </a:p>
        </p:txBody>
      </p:sp>
    </p:spTree>
    <p:extLst>
      <p:ext uri="{BB962C8B-B14F-4D97-AF65-F5344CB8AC3E}">
        <p14:creationId xmlns:p14="http://schemas.microsoft.com/office/powerpoint/2010/main" val="109090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lnSpcReduction="10000"/>
          </a:bodyPr>
          <a:lstStyle/>
          <a:p>
            <a:r>
              <a:rPr lang="en-US" dirty="0"/>
              <a:t>Try to understand this with the help of the following example :</a:t>
            </a:r>
            <a:endParaRPr lang="ru-RU" dirty="0"/>
          </a:p>
          <a:p>
            <a:r>
              <a:rPr lang="en-US" b="1" dirty="0"/>
              <a:t>He (S) meets (V) George (O) at the park (Adverb of place) every day (Adverb of time).</a:t>
            </a:r>
            <a:endParaRPr lang="ru-RU" dirty="0"/>
          </a:p>
          <a:p>
            <a:r>
              <a:rPr lang="en-US" dirty="0"/>
              <a:t>We can also use the adverb of time at the beginning of a sentence in the order of words (except early and late). For example,</a:t>
            </a:r>
            <a:endParaRPr lang="ru-RU" dirty="0"/>
          </a:p>
          <a:p>
            <a:r>
              <a:rPr lang="en-US" b="1" dirty="0"/>
              <a:t>Every </a:t>
            </a:r>
            <a:r>
              <a:rPr lang="en-US" b="1" dirty="0" smtClean="0"/>
              <a:t>Monday, Wednesday and Friday he </a:t>
            </a:r>
            <a:r>
              <a:rPr lang="en-US" b="1" dirty="0"/>
              <a:t>goes to the </a:t>
            </a:r>
            <a:r>
              <a:rPr lang="en-US" b="1" dirty="0" smtClean="0"/>
              <a:t>gym.</a:t>
            </a:r>
            <a:endParaRPr lang="ru-RU" dirty="0"/>
          </a:p>
          <a:p>
            <a:endParaRPr lang="ru-RU" dirty="0"/>
          </a:p>
        </p:txBody>
      </p:sp>
    </p:spTree>
    <p:extLst>
      <p:ext uri="{BB962C8B-B14F-4D97-AF65-F5344CB8AC3E}">
        <p14:creationId xmlns:p14="http://schemas.microsoft.com/office/powerpoint/2010/main" val="2495278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en-US" dirty="0"/>
              <a:t>Some sentences contain more than one verb, i.e. a formal verb and other informal verbs. In such cases, we usually put the adverb after the first verb which is the finite verb. To recall, a finite verb is the main verb in the sentence that directly relates to the subject of the sentence. Let’s have a look at some examples of such sentences:</a:t>
            </a:r>
            <a:endParaRPr lang="ru-RU" dirty="0"/>
          </a:p>
          <a:p>
            <a:r>
              <a:rPr lang="en-US" b="1" dirty="0"/>
              <a:t>I like </a:t>
            </a:r>
            <a:r>
              <a:rPr lang="en-US" b="1" dirty="0" smtClean="0"/>
              <a:t>(Verb</a:t>
            </a:r>
            <a:r>
              <a:rPr lang="en-US" b="1" dirty="0"/>
              <a:t>) a lot (Adverb), when it rains </a:t>
            </a:r>
            <a:r>
              <a:rPr lang="en-US" b="1" dirty="0" smtClean="0"/>
              <a:t>(Verb</a:t>
            </a:r>
            <a:r>
              <a:rPr lang="en-US" b="1" dirty="0"/>
              <a:t>) in the morning(Adverb of time).</a:t>
            </a:r>
            <a:endParaRPr lang="ru-RU" dirty="0"/>
          </a:p>
          <a:p>
            <a:r>
              <a:rPr lang="en-US" b="1" dirty="0"/>
              <a:t>You may speak </a:t>
            </a:r>
            <a:r>
              <a:rPr lang="en-US" b="1" dirty="0" smtClean="0"/>
              <a:t>(Verb</a:t>
            </a:r>
            <a:r>
              <a:rPr lang="en-US" b="1" dirty="0"/>
              <a:t>) slowly (Adverb) to the judge when we ask(Verb) you to.</a:t>
            </a:r>
            <a:endParaRPr lang="ru-RU" dirty="0"/>
          </a:p>
          <a:p>
            <a:endParaRPr lang="ru-RU" dirty="0"/>
          </a:p>
        </p:txBody>
      </p:sp>
    </p:spTree>
    <p:extLst>
      <p:ext uri="{BB962C8B-B14F-4D97-AF65-F5344CB8AC3E}">
        <p14:creationId xmlns:p14="http://schemas.microsoft.com/office/powerpoint/2010/main" val="1356904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Indirect objects</a:t>
            </a:r>
            <a:r>
              <a:rPr lang="ru-RU" dirty="0"/>
              <a:t/>
            </a:r>
            <a:br>
              <a:rPr lang="ru-RU" dirty="0"/>
            </a:b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en-US" dirty="0" smtClean="0"/>
              <a:t>Lastly</a:t>
            </a:r>
            <a:r>
              <a:rPr lang="en-US" dirty="0"/>
              <a:t>, there are certain sentences that have an indirect object couples with a direct object. Regardless of this, the sentence stays true to the </a:t>
            </a:r>
            <a:r>
              <a:rPr lang="en-US" b="1" dirty="0"/>
              <a:t>SVO </a:t>
            </a:r>
            <a:r>
              <a:rPr lang="en-US" dirty="0"/>
              <a:t>word order. </a:t>
            </a:r>
            <a:endParaRPr lang="en-US" dirty="0" smtClean="0"/>
          </a:p>
          <a:p>
            <a:pPr marL="0" indent="0">
              <a:buNone/>
            </a:pPr>
            <a:r>
              <a:rPr lang="en-US" dirty="0" smtClean="0"/>
              <a:t>In </a:t>
            </a:r>
            <a:r>
              <a:rPr lang="en-US" dirty="0"/>
              <a:t>such cases, we follow the </a:t>
            </a:r>
            <a:r>
              <a:rPr lang="en-US" b="1" dirty="0"/>
              <a:t>SVOI </a:t>
            </a:r>
            <a:r>
              <a:rPr lang="en-US" dirty="0"/>
              <a:t>or the </a:t>
            </a:r>
            <a:r>
              <a:rPr lang="en-US" b="1" dirty="0"/>
              <a:t>SVIO </a:t>
            </a:r>
            <a:r>
              <a:rPr lang="en-US" dirty="0"/>
              <a:t>word order. A key point to remember is that if the indirect object is a noun or a pronoun we follow the </a:t>
            </a:r>
            <a:r>
              <a:rPr lang="en-US" b="1" dirty="0"/>
              <a:t>SVIO </a:t>
            </a:r>
            <a:r>
              <a:rPr lang="en-US" dirty="0"/>
              <a:t>order. On the other hand, if the indirect object is preceded by a ‘to’, then we follow the  </a:t>
            </a:r>
            <a:r>
              <a:rPr lang="en-US" b="1" dirty="0"/>
              <a:t>SVOI </a:t>
            </a:r>
            <a:r>
              <a:rPr lang="en-US" dirty="0"/>
              <a:t>word order. We can understand this with the help of the following examples:</a:t>
            </a:r>
            <a:endParaRPr lang="ru-RU" dirty="0"/>
          </a:p>
          <a:p>
            <a:r>
              <a:rPr lang="en-US" b="1" dirty="0"/>
              <a:t>She gave her mother the present. ( SVIO)</a:t>
            </a:r>
            <a:endParaRPr lang="ru-RU" dirty="0"/>
          </a:p>
          <a:p>
            <a:r>
              <a:rPr lang="en-US" b="1" dirty="0"/>
              <a:t>She gave the present to her mother. (SVOI)</a:t>
            </a:r>
            <a:endParaRPr lang="ru-RU" dirty="0"/>
          </a:p>
          <a:p>
            <a:endParaRPr lang="ru-RU" dirty="0"/>
          </a:p>
        </p:txBody>
      </p:sp>
    </p:spTree>
    <p:extLst>
      <p:ext uri="{BB962C8B-B14F-4D97-AF65-F5344CB8AC3E}">
        <p14:creationId xmlns:p14="http://schemas.microsoft.com/office/powerpoint/2010/main" val="317806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Some practice </a:t>
            </a:r>
            <a:endParaRPr lang="ru-RU" b="1" dirty="0"/>
          </a:p>
        </p:txBody>
      </p:sp>
      <p:sp>
        <p:nvSpPr>
          <p:cNvPr id="3" name="Объект 2"/>
          <p:cNvSpPr>
            <a:spLocks noGrp="1"/>
          </p:cNvSpPr>
          <p:nvPr>
            <p:ph idx="1"/>
          </p:nvPr>
        </p:nvSpPr>
        <p:spPr/>
        <p:txBody>
          <a:bodyPr/>
          <a:lstStyle/>
          <a:p>
            <a:pPr marL="0" indent="0">
              <a:buNone/>
            </a:pPr>
            <a:r>
              <a:rPr lang="en-US" b="1" dirty="0"/>
              <a:t> </a:t>
            </a:r>
            <a:r>
              <a:rPr lang="en-US" b="1" dirty="0" smtClean="0"/>
              <a:t> </a:t>
            </a:r>
            <a:r>
              <a:rPr lang="en-US" b="1" dirty="0"/>
              <a:t> Arrange the following sentences</a:t>
            </a:r>
            <a:r>
              <a:rPr lang="en-US" b="1" dirty="0" smtClean="0"/>
              <a:t>:</a:t>
            </a:r>
          </a:p>
          <a:p>
            <a:pPr marL="0" indent="0">
              <a:buNone/>
            </a:pPr>
            <a:endParaRPr lang="ru-RU" b="1" dirty="0"/>
          </a:p>
          <a:p>
            <a:pPr lvl="0"/>
            <a:r>
              <a:rPr lang="en-US" dirty="0"/>
              <a:t>she/there/ every day/to work/goes.</a:t>
            </a:r>
            <a:endParaRPr lang="ru-RU" dirty="0"/>
          </a:p>
          <a:p>
            <a:pPr lvl="0"/>
            <a:r>
              <a:rPr lang="en-US" dirty="0"/>
              <a:t>in this world/ looking/everybody/for happiness.</a:t>
            </a:r>
            <a:endParaRPr lang="ru-RU" dirty="0"/>
          </a:p>
          <a:p>
            <a:pPr lvl="0"/>
            <a:r>
              <a:rPr lang="en-US" dirty="0"/>
              <a:t>a movie/was/I/when you called/watching.</a:t>
            </a:r>
            <a:endParaRPr lang="ru-RU" dirty="0"/>
          </a:p>
          <a:p>
            <a:pPr marL="0" indent="0">
              <a:buNone/>
            </a:pPr>
            <a:endParaRPr lang="ru-RU" dirty="0"/>
          </a:p>
          <a:p>
            <a:endParaRPr lang="ru-RU" dirty="0"/>
          </a:p>
        </p:txBody>
      </p:sp>
    </p:spTree>
    <p:extLst>
      <p:ext uri="{BB962C8B-B14F-4D97-AF65-F5344CB8AC3E}">
        <p14:creationId xmlns:p14="http://schemas.microsoft.com/office/powerpoint/2010/main" val="202911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Some practice </a:t>
            </a:r>
            <a:endParaRPr lang="ru-RU" b="1" dirty="0"/>
          </a:p>
        </p:txBody>
      </p:sp>
      <p:sp>
        <p:nvSpPr>
          <p:cNvPr id="3" name="Объект 2"/>
          <p:cNvSpPr>
            <a:spLocks noGrp="1"/>
          </p:cNvSpPr>
          <p:nvPr>
            <p:ph idx="1"/>
          </p:nvPr>
        </p:nvSpPr>
        <p:spPr/>
        <p:txBody>
          <a:bodyPr/>
          <a:lstStyle/>
          <a:p>
            <a:pPr marL="0" lvl="0" indent="0">
              <a:buNone/>
            </a:pPr>
            <a:r>
              <a:rPr lang="en-US" b="1" dirty="0" smtClean="0"/>
              <a:t>    Check yourselves</a:t>
            </a:r>
            <a:r>
              <a:rPr lang="en-US" dirty="0" smtClean="0"/>
              <a:t>:</a:t>
            </a:r>
          </a:p>
          <a:p>
            <a:pPr lvl="0"/>
            <a:r>
              <a:rPr lang="en-US" dirty="0" smtClean="0"/>
              <a:t>She </a:t>
            </a:r>
            <a:r>
              <a:rPr lang="en-US" dirty="0"/>
              <a:t>goes there to work every day.</a:t>
            </a:r>
            <a:endParaRPr lang="ru-RU" dirty="0"/>
          </a:p>
          <a:p>
            <a:pPr lvl="0"/>
            <a:r>
              <a:rPr lang="en-US" dirty="0"/>
              <a:t>Everybody is looking for happiness in this world.</a:t>
            </a:r>
            <a:endParaRPr lang="ru-RU" dirty="0"/>
          </a:p>
          <a:p>
            <a:pPr lvl="0"/>
            <a:r>
              <a:rPr lang="en-US" dirty="0"/>
              <a:t>I was watching a movie when you called.</a:t>
            </a:r>
            <a:endParaRPr lang="ru-RU" dirty="0"/>
          </a:p>
          <a:p>
            <a:endParaRPr lang="ru-RU" dirty="0"/>
          </a:p>
        </p:txBody>
      </p:sp>
    </p:spTree>
    <p:extLst>
      <p:ext uri="{BB962C8B-B14F-4D97-AF65-F5344CB8AC3E}">
        <p14:creationId xmlns:p14="http://schemas.microsoft.com/office/powerpoint/2010/main" val="3225082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Word order in poetry </a:t>
            </a:r>
            <a:endParaRPr lang="ru-RU" b="1" dirty="0"/>
          </a:p>
        </p:txBody>
      </p:sp>
      <p:sp>
        <p:nvSpPr>
          <p:cNvPr id="3" name="Объект 2"/>
          <p:cNvSpPr>
            <a:spLocks noGrp="1"/>
          </p:cNvSpPr>
          <p:nvPr>
            <p:ph idx="1"/>
          </p:nvPr>
        </p:nvSpPr>
        <p:spPr/>
        <p:txBody>
          <a:bodyPr>
            <a:normAutofit lnSpcReduction="10000"/>
          </a:bodyPr>
          <a:lstStyle/>
          <a:p>
            <a:r>
              <a:rPr lang="en-US" b="1" dirty="0" smtClean="0"/>
              <a:t>Poetry</a:t>
            </a:r>
            <a:endParaRPr lang="ru-RU" dirty="0"/>
          </a:p>
          <a:p>
            <a:r>
              <a:rPr lang="en-US" dirty="0"/>
              <a:t>Poetry and stories can use different word orders to emphasize certain aspects of the sentence. In English, this is called </a:t>
            </a:r>
            <a:r>
              <a:rPr lang="en-US" dirty="0">
                <a:hlinkClick r:id="rId2" tooltip="Anastrophe"/>
              </a:rPr>
              <a:t>anastrophe</a:t>
            </a:r>
            <a:r>
              <a:rPr lang="en-US" dirty="0"/>
              <a:t>. Here is an example:</a:t>
            </a:r>
            <a:endParaRPr lang="ru-RU" dirty="0"/>
          </a:p>
          <a:p>
            <a:r>
              <a:rPr lang="en-US" dirty="0"/>
              <a:t>"Kate loves Mark."</a:t>
            </a:r>
            <a:endParaRPr lang="ru-RU" dirty="0"/>
          </a:p>
          <a:p>
            <a:r>
              <a:rPr lang="en-US" dirty="0"/>
              <a:t>"Mark, Kate loves."</a:t>
            </a:r>
            <a:endParaRPr lang="ru-RU" dirty="0"/>
          </a:p>
          <a:p>
            <a:r>
              <a:rPr lang="en-US" dirty="0"/>
              <a:t>Here SVO is changed to OSV to emphasize the object.</a:t>
            </a:r>
            <a:endParaRPr lang="ru-RU" dirty="0"/>
          </a:p>
          <a:p>
            <a:endParaRPr lang="ru-RU" dirty="0"/>
          </a:p>
        </p:txBody>
      </p:sp>
    </p:spTree>
    <p:extLst>
      <p:ext uri="{BB962C8B-B14F-4D97-AF65-F5344CB8AC3E}">
        <p14:creationId xmlns:p14="http://schemas.microsoft.com/office/powerpoint/2010/main" val="4133084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smtClean="0"/>
              <a:t>Translation</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en-US" dirty="0" smtClean="0"/>
              <a:t>Differences </a:t>
            </a:r>
            <a:r>
              <a:rPr lang="en-US" dirty="0"/>
              <a:t>in word order complicate translation and language education – in addition to changing the individual words, the order must also be changed. The area in Linguistics that is concerned with translation and education is </a:t>
            </a:r>
            <a:r>
              <a:rPr lang="en-US" dirty="0">
                <a:hlinkClick r:id="rId2" tooltip="Language acquisition"/>
              </a:rPr>
              <a:t>language acquisition</a:t>
            </a:r>
            <a:r>
              <a:rPr lang="en-US" dirty="0"/>
              <a:t>. The reordering of words can run into problems, </a:t>
            </a:r>
            <a:r>
              <a:rPr lang="en-US" dirty="0" smtClean="0"/>
              <a:t>when </a:t>
            </a:r>
            <a:r>
              <a:rPr lang="en-US" dirty="0"/>
              <a:t>transcribing stories. Rhyme scheme can change, as well as the meaning behind the words. This can be especially problematic when translating </a:t>
            </a:r>
            <a:r>
              <a:rPr lang="en-US" dirty="0">
                <a:hlinkClick r:id="rId3" tooltip="Poetry"/>
              </a:rPr>
              <a:t>poetry</a:t>
            </a:r>
            <a:r>
              <a:rPr lang="en-US" dirty="0"/>
              <a:t>.</a:t>
            </a:r>
            <a:endParaRPr lang="ru-RU" dirty="0"/>
          </a:p>
          <a:p>
            <a:endParaRPr lang="ru-RU" dirty="0"/>
          </a:p>
        </p:txBody>
      </p:sp>
    </p:spTree>
    <p:extLst>
      <p:ext uri="{BB962C8B-B14F-4D97-AF65-F5344CB8AC3E}">
        <p14:creationId xmlns:p14="http://schemas.microsoft.com/office/powerpoint/2010/main" val="92682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lstStyle/>
          <a:p>
            <a:endParaRPr lang="en-US" dirty="0" smtClean="0"/>
          </a:p>
          <a:p>
            <a:r>
              <a:rPr lang="en-US" b="1" dirty="0" smtClean="0"/>
              <a:t>1. Word order</a:t>
            </a:r>
          </a:p>
          <a:p>
            <a:r>
              <a:rPr lang="en-US" b="1" dirty="0" smtClean="0"/>
              <a:t>2. Punctuation</a:t>
            </a:r>
          </a:p>
          <a:p>
            <a:r>
              <a:rPr lang="en-US" b="1" dirty="0" smtClean="0"/>
              <a:t>3. Tense and aspect</a:t>
            </a:r>
          </a:p>
          <a:p>
            <a:r>
              <a:rPr lang="en-US" b="1" dirty="0" smtClean="0"/>
              <a:t>4. Connectors </a:t>
            </a:r>
          </a:p>
          <a:p>
            <a:r>
              <a:rPr lang="en-US" b="1" dirty="0" smtClean="0"/>
              <a:t>5. Determiners</a:t>
            </a:r>
            <a:endParaRPr lang="ru-RU" b="1" dirty="0"/>
          </a:p>
        </p:txBody>
      </p:sp>
    </p:spTree>
    <p:extLst>
      <p:ext uri="{BB962C8B-B14F-4D97-AF65-F5344CB8AC3E}">
        <p14:creationId xmlns:p14="http://schemas.microsoft.com/office/powerpoint/2010/main" val="219106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Literature </a:t>
            </a:r>
            <a:endParaRPr lang="ru-RU" b="1" dirty="0"/>
          </a:p>
        </p:txBody>
      </p:sp>
      <p:sp>
        <p:nvSpPr>
          <p:cNvPr id="3" name="Объект 2"/>
          <p:cNvSpPr>
            <a:spLocks noGrp="1"/>
          </p:cNvSpPr>
          <p:nvPr>
            <p:ph idx="1"/>
          </p:nvPr>
        </p:nvSpPr>
        <p:spPr/>
        <p:txBody>
          <a:bodyPr>
            <a:normAutofit fontScale="55000" lnSpcReduction="20000"/>
          </a:bodyPr>
          <a:lstStyle/>
          <a:p>
            <a:r>
              <a:rPr lang="ru-RU" dirty="0"/>
              <a:t>«Теоретическая грамматика (английский язык) </a:t>
            </a:r>
          </a:p>
          <a:p>
            <a:r>
              <a:rPr lang="ru-RU" b="1" dirty="0"/>
              <a:t>а</a:t>
            </a:r>
            <a:r>
              <a:rPr lang="ru-RU" b="1" i="1" dirty="0"/>
              <a:t>) основная литература</a:t>
            </a:r>
            <a:r>
              <a:rPr lang="ru-RU" i="1" dirty="0" smtClean="0"/>
              <a:t>:</a:t>
            </a:r>
            <a:r>
              <a:rPr lang="ru-RU" dirty="0"/>
              <a:t> </a:t>
            </a:r>
          </a:p>
          <a:p>
            <a:r>
              <a:rPr lang="ru-RU" dirty="0"/>
              <a:t> </a:t>
            </a:r>
            <a:r>
              <a:rPr lang="ky-KG" b="1" dirty="0"/>
              <a:t>Учебник, </a:t>
            </a:r>
            <a:r>
              <a:rPr lang="ru-RU" b="1" dirty="0"/>
              <a:t>Блох, М. Я </a:t>
            </a:r>
            <a:r>
              <a:rPr lang="ky-KG" b="1" dirty="0"/>
              <a:t>“</a:t>
            </a:r>
            <a:r>
              <a:rPr lang="ru-RU" b="1" dirty="0"/>
              <a:t>Теоретическая грамматика английского языка</a:t>
            </a:r>
            <a:r>
              <a:rPr lang="ky-KG" b="1" dirty="0"/>
              <a:t>”- Высшая школа, 2008</a:t>
            </a:r>
            <a:r>
              <a:rPr lang="ky-KG" b="1" dirty="0" smtClean="0"/>
              <a:t>.</a:t>
            </a:r>
            <a:endParaRPr lang="en-US" b="1" dirty="0" smtClean="0"/>
          </a:p>
          <a:p>
            <a:r>
              <a:rPr lang="ru-RU" dirty="0"/>
              <a:t> </a:t>
            </a:r>
          </a:p>
          <a:p>
            <a:r>
              <a:rPr lang="ru-RU" b="1" dirty="0"/>
              <a:t>б</a:t>
            </a:r>
            <a:r>
              <a:rPr lang="ru-RU" b="1" i="1" dirty="0"/>
              <a:t>)дополнительная литература</a:t>
            </a:r>
            <a:r>
              <a:rPr lang="ru-RU" i="1" dirty="0"/>
              <a:t>:</a:t>
            </a:r>
            <a:endParaRPr lang="ru-RU" dirty="0"/>
          </a:p>
          <a:p>
            <a:r>
              <a:rPr lang="ru-RU" dirty="0"/>
              <a:t>[Электронный ресурс] : сайт. – Режим доступа: http://library.rsu.edu.ru, </a:t>
            </a:r>
          </a:p>
          <a:p>
            <a:r>
              <a:rPr lang="ru-RU" dirty="0"/>
              <a:t>2. Университетская библиотека ONLINE [Электронный ресурс] :</a:t>
            </a:r>
          </a:p>
          <a:p>
            <a:r>
              <a:rPr lang="ru-RU" dirty="0"/>
              <a:t> http://biblioclub.ru/index.php?page=main_ub_red </a:t>
            </a:r>
            <a:endParaRPr lang="en-US" dirty="0" smtClean="0"/>
          </a:p>
          <a:p>
            <a:endParaRPr lang="ru-RU" dirty="0"/>
          </a:p>
          <a:p>
            <a:r>
              <a:rPr lang="ru-RU" b="1" i="1" dirty="0"/>
              <a:t>в) Интернет-ресурсы</a:t>
            </a:r>
            <a:r>
              <a:rPr lang="ru-RU" i="1" dirty="0"/>
              <a:t>:</a:t>
            </a:r>
            <a:endParaRPr lang="ru-RU" dirty="0"/>
          </a:p>
          <a:p>
            <a:r>
              <a:rPr lang="ru-RU" dirty="0"/>
              <a:t>1. </a:t>
            </a:r>
            <a:r>
              <a:rPr lang="en-US" dirty="0"/>
              <a:t>www</a:t>
            </a:r>
            <a:r>
              <a:rPr lang="ru-RU" dirty="0"/>
              <a:t>.</a:t>
            </a:r>
            <a:r>
              <a:rPr lang="en-US" dirty="0" err="1"/>
              <a:t>lingualeo</a:t>
            </a:r>
            <a:r>
              <a:rPr lang="ru-RU" dirty="0"/>
              <a:t>.</a:t>
            </a:r>
            <a:r>
              <a:rPr lang="en-US" dirty="0"/>
              <a:t>com</a:t>
            </a:r>
            <a:endParaRPr lang="ru-RU" dirty="0"/>
          </a:p>
          <a:p>
            <a:r>
              <a:rPr lang="ru-RU" dirty="0"/>
              <a:t>2. </a:t>
            </a:r>
            <a:r>
              <a:rPr lang="ru-RU" dirty="0" err="1"/>
              <a:t>www</a:t>
            </a:r>
            <a:r>
              <a:rPr lang="ru-RU" dirty="0"/>
              <a:t>.</a:t>
            </a:r>
            <a:r>
              <a:rPr lang="en-US" dirty="0" err="1"/>
              <a:t>duolingo</a:t>
            </a:r>
            <a:r>
              <a:rPr lang="ru-RU" dirty="0"/>
              <a:t>.</a:t>
            </a:r>
            <a:r>
              <a:rPr lang="en-US" dirty="0"/>
              <a:t>com </a:t>
            </a:r>
            <a:endParaRPr lang="ru-RU" dirty="0"/>
          </a:p>
          <a:p>
            <a:r>
              <a:rPr lang="ru-RU" dirty="0"/>
              <a:t>3. </a:t>
            </a:r>
            <a:r>
              <a:rPr lang="en-US" dirty="0"/>
              <a:t>www</a:t>
            </a:r>
            <a:r>
              <a:rPr lang="ru-RU" dirty="0"/>
              <a:t>.</a:t>
            </a:r>
            <a:r>
              <a:rPr lang="en-US" dirty="0" err="1"/>
              <a:t>Englishspeak</a:t>
            </a:r>
            <a:r>
              <a:rPr lang="ru-RU" dirty="0"/>
              <a:t>.</a:t>
            </a:r>
            <a:r>
              <a:rPr lang="en-US" dirty="0"/>
              <a:t>com</a:t>
            </a:r>
            <a:endParaRPr lang="ru-RU" dirty="0"/>
          </a:p>
          <a:p>
            <a:r>
              <a:rPr lang="ru-RU" dirty="0"/>
              <a:t>4.</a:t>
            </a:r>
            <a:r>
              <a:rPr lang="en-US" dirty="0"/>
              <a:t>En</a:t>
            </a:r>
            <a:r>
              <a:rPr lang="ru-RU" dirty="0"/>
              <a:t>.</a:t>
            </a:r>
            <a:r>
              <a:rPr lang="en-US" dirty="0" err="1"/>
              <a:t>lingoo</a:t>
            </a:r>
            <a:r>
              <a:rPr lang="ru-RU" dirty="0"/>
              <a:t>.</a:t>
            </a:r>
            <a:r>
              <a:rPr lang="en-US" dirty="0"/>
              <a:t>com </a:t>
            </a:r>
            <a:endParaRPr lang="ru-RU" dirty="0"/>
          </a:p>
          <a:p>
            <a:endParaRPr lang="ru-RU" dirty="0"/>
          </a:p>
        </p:txBody>
      </p:sp>
    </p:spTree>
    <p:extLst>
      <p:ext uri="{BB962C8B-B14F-4D97-AF65-F5344CB8AC3E}">
        <p14:creationId xmlns:p14="http://schemas.microsoft.com/office/powerpoint/2010/main" val="401809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5 main fundamentals of English  Grammar</a:t>
            </a:r>
            <a:endParaRPr lang="ru-RU" b="1" dirty="0"/>
          </a:p>
        </p:txBody>
      </p:sp>
      <p:sp>
        <p:nvSpPr>
          <p:cNvPr id="3" name="Объект 2"/>
          <p:cNvSpPr>
            <a:spLocks noGrp="1"/>
          </p:cNvSpPr>
          <p:nvPr>
            <p:ph idx="1"/>
          </p:nvPr>
        </p:nvSpPr>
        <p:spPr/>
        <p:txBody>
          <a:bodyPr>
            <a:normAutofit fontScale="92500" lnSpcReduction="10000"/>
          </a:bodyPr>
          <a:lstStyle/>
          <a:p>
            <a:r>
              <a:rPr lang="en-US" b="1" dirty="0"/>
              <a:t>Although there are hundreds of different grammar rules in English, there are actually only 5 fundamental principles students have to understand in order to be able to properly communicate. </a:t>
            </a:r>
            <a:endParaRPr lang="ru-RU" b="1" dirty="0"/>
          </a:p>
          <a:p>
            <a:r>
              <a:rPr lang="en-US" b="1" dirty="0"/>
              <a:t>Since these elements apply regardless of </a:t>
            </a:r>
            <a:r>
              <a:rPr lang="en-US" b="1" dirty="0" smtClean="0"/>
              <a:t>speaking </a:t>
            </a:r>
            <a:r>
              <a:rPr lang="en-US" b="1" dirty="0"/>
              <a:t>or writing </a:t>
            </a:r>
            <a:r>
              <a:rPr lang="en-US" b="1" dirty="0" smtClean="0"/>
              <a:t>English  </a:t>
            </a:r>
            <a:r>
              <a:rPr lang="en-US" b="1" dirty="0"/>
              <a:t>students should make sure they fully understand them before proceeding to the more specialized rules in English grammar. </a:t>
            </a:r>
            <a:endParaRPr lang="ru-RU" b="1" dirty="0"/>
          </a:p>
          <a:p>
            <a:endParaRPr lang="ru-RU" dirty="0"/>
          </a:p>
        </p:txBody>
      </p:sp>
    </p:spTree>
    <p:extLst>
      <p:ext uri="{BB962C8B-B14F-4D97-AF65-F5344CB8AC3E}">
        <p14:creationId xmlns:p14="http://schemas.microsoft.com/office/powerpoint/2010/main" val="122606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b="1" dirty="0"/>
          </a:p>
        </p:txBody>
      </p:sp>
      <p:sp>
        <p:nvSpPr>
          <p:cNvPr id="3" name="Объект 2"/>
          <p:cNvSpPr>
            <a:spLocks noGrp="1"/>
          </p:cNvSpPr>
          <p:nvPr>
            <p:ph idx="1"/>
          </p:nvPr>
        </p:nvSpPr>
        <p:spPr/>
        <p:txBody>
          <a:bodyPr>
            <a:normAutofit fontScale="85000" lnSpcReduction="10000"/>
          </a:bodyPr>
          <a:lstStyle/>
          <a:p>
            <a:r>
              <a:rPr lang="en-US" dirty="0"/>
              <a:t>These </a:t>
            </a:r>
            <a:r>
              <a:rPr lang="en-US" dirty="0" smtClean="0"/>
              <a:t>are</a:t>
            </a:r>
            <a:r>
              <a:rPr lang="en-US" dirty="0"/>
              <a:t>:</a:t>
            </a:r>
            <a:endParaRPr lang="ru-RU" dirty="0"/>
          </a:p>
          <a:p>
            <a:r>
              <a:rPr lang="ru-RU" b="1" dirty="0"/>
              <a:t>1. </a:t>
            </a:r>
            <a:r>
              <a:rPr lang="ru-RU" b="1" dirty="0" err="1"/>
              <a:t>Word</a:t>
            </a:r>
            <a:r>
              <a:rPr lang="ru-RU" b="1" dirty="0"/>
              <a:t> </a:t>
            </a:r>
            <a:r>
              <a:rPr lang="ru-RU" b="1" dirty="0" err="1"/>
              <a:t>order</a:t>
            </a:r>
            <a:endParaRPr lang="ru-RU" dirty="0"/>
          </a:p>
          <a:p>
            <a:r>
              <a:rPr lang="en-US" dirty="0"/>
              <a:t>As an analytic language, English uses word order to determine the relationship between different words. In a basic declarative statement, the subject should always come first, the verb-second, and the objects and adverbial phrases (if any) </a:t>
            </a:r>
            <a:r>
              <a:rPr lang="en-US" dirty="0" smtClean="0"/>
              <a:t>third - S+V+O ;  </a:t>
            </a:r>
            <a:r>
              <a:rPr lang="en-US" dirty="0" err="1" smtClean="0"/>
              <a:t>S+V+Adv</a:t>
            </a:r>
            <a:r>
              <a:rPr lang="en-US" dirty="0" smtClean="0"/>
              <a:t>.</a:t>
            </a:r>
            <a:endParaRPr lang="ru-RU" dirty="0"/>
          </a:p>
          <a:p>
            <a:r>
              <a:rPr lang="ru-RU" dirty="0" err="1"/>
              <a:t>Examples</a:t>
            </a:r>
            <a:r>
              <a:rPr lang="ru-RU" dirty="0"/>
              <a:t>: </a:t>
            </a:r>
          </a:p>
          <a:p>
            <a:pPr lvl="0"/>
            <a:r>
              <a:rPr lang="en-US" dirty="0"/>
              <a:t>The farmer is leading a cow.</a:t>
            </a:r>
            <a:endParaRPr lang="ru-RU" dirty="0"/>
          </a:p>
          <a:p>
            <a:pPr lvl="0"/>
            <a:r>
              <a:rPr lang="en-US" dirty="0"/>
              <a:t>The child </a:t>
            </a:r>
            <a:r>
              <a:rPr lang="en-US" dirty="0" smtClean="0"/>
              <a:t>played </a:t>
            </a:r>
            <a:r>
              <a:rPr lang="en-US" dirty="0"/>
              <a:t>with a Superman toy. </a:t>
            </a:r>
            <a:endParaRPr lang="ru-RU" dirty="0"/>
          </a:p>
          <a:p>
            <a:endParaRPr lang="ru-RU" dirty="0"/>
          </a:p>
        </p:txBody>
      </p:sp>
    </p:spTree>
    <p:extLst>
      <p:ext uri="{BB962C8B-B14F-4D97-AF65-F5344CB8AC3E}">
        <p14:creationId xmlns:p14="http://schemas.microsoft.com/office/powerpoint/2010/main" val="90702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b="1" dirty="0"/>
          </a:p>
        </p:txBody>
      </p:sp>
      <p:sp>
        <p:nvSpPr>
          <p:cNvPr id="3" name="Объект 2"/>
          <p:cNvSpPr>
            <a:spLocks noGrp="1"/>
          </p:cNvSpPr>
          <p:nvPr>
            <p:ph idx="1"/>
          </p:nvPr>
        </p:nvSpPr>
        <p:spPr/>
        <p:txBody>
          <a:bodyPr/>
          <a:lstStyle/>
          <a:p>
            <a:r>
              <a:rPr lang="en-US" dirty="0"/>
              <a:t>Changing this basic order changes the meaning of the sentences:</a:t>
            </a:r>
            <a:endParaRPr lang="ru-RU" dirty="0"/>
          </a:p>
          <a:p>
            <a:pPr lvl="0"/>
            <a:r>
              <a:rPr lang="en-US" dirty="0"/>
              <a:t>The cow farmer is leading.</a:t>
            </a:r>
            <a:endParaRPr lang="ru-RU" dirty="0"/>
          </a:p>
          <a:p>
            <a:pPr lvl="0"/>
            <a:r>
              <a:rPr lang="en-US" dirty="0"/>
              <a:t>A cow is leading the farmer.</a:t>
            </a:r>
            <a:endParaRPr lang="ru-RU" dirty="0"/>
          </a:p>
          <a:p>
            <a:pPr lvl="0"/>
            <a:r>
              <a:rPr lang="en-US" dirty="0"/>
              <a:t>A Superman toy </a:t>
            </a:r>
            <a:r>
              <a:rPr lang="en-US" dirty="0" smtClean="0"/>
              <a:t>played </a:t>
            </a:r>
            <a:r>
              <a:rPr lang="en-US" dirty="0"/>
              <a:t>the child.</a:t>
            </a:r>
            <a:endParaRPr lang="ru-RU" dirty="0"/>
          </a:p>
          <a:p>
            <a:pPr lvl="0"/>
            <a:r>
              <a:rPr lang="en-US" dirty="0"/>
              <a:t>The Superman child </a:t>
            </a:r>
            <a:r>
              <a:rPr lang="en-US" dirty="0" smtClean="0"/>
              <a:t>played </a:t>
            </a:r>
            <a:r>
              <a:rPr lang="en-US" dirty="0"/>
              <a:t>with a toy. </a:t>
            </a:r>
            <a:endParaRPr lang="ru-RU" dirty="0"/>
          </a:p>
          <a:p>
            <a:endParaRPr lang="ru-RU" dirty="0"/>
          </a:p>
        </p:txBody>
      </p:sp>
    </p:spTree>
    <p:extLst>
      <p:ext uri="{BB962C8B-B14F-4D97-AF65-F5344CB8AC3E}">
        <p14:creationId xmlns:p14="http://schemas.microsoft.com/office/powerpoint/2010/main" val="97885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b="1" dirty="0"/>
          </a:p>
        </p:txBody>
      </p:sp>
      <p:sp>
        <p:nvSpPr>
          <p:cNvPr id="3" name="Объект 2"/>
          <p:cNvSpPr>
            <a:spLocks noGrp="1"/>
          </p:cNvSpPr>
          <p:nvPr>
            <p:ph idx="1"/>
          </p:nvPr>
        </p:nvSpPr>
        <p:spPr/>
        <p:txBody>
          <a:bodyPr>
            <a:normAutofit fontScale="77500" lnSpcReduction="20000"/>
          </a:bodyPr>
          <a:lstStyle/>
          <a:p>
            <a:r>
              <a:rPr lang="en-US" b="1" dirty="0"/>
              <a:t>2. Punctuation</a:t>
            </a:r>
            <a:endParaRPr lang="ru-RU" dirty="0"/>
          </a:p>
          <a:p>
            <a:r>
              <a:rPr lang="en-US" dirty="0"/>
              <a:t>In written English, punctuation is used to signify pauses, intonation, and stress words. These punctuation marks are commas, periods, question marks, exclamation points, semicolons, colons, dashes, hyphens, brackets, braces, parentheses, apostrophes, ellipsis, and quotation marks. </a:t>
            </a:r>
            <a:endParaRPr lang="ru-RU" dirty="0"/>
          </a:p>
          <a:p>
            <a:r>
              <a:rPr lang="en-US" dirty="0"/>
              <a:t>Punctuation can completely alter the meaning of a sentence, as in these examples:</a:t>
            </a:r>
            <a:endParaRPr lang="ru-RU" dirty="0"/>
          </a:p>
          <a:p>
            <a:pPr lvl="0"/>
            <a:r>
              <a:rPr lang="ru-RU" dirty="0" err="1"/>
              <a:t>He</a:t>
            </a:r>
            <a:r>
              <a:rPr lang="ru-RU" dirty="0"/>
              <a:t> </a:t>
            </a:r>
            <a:r>
              <a:rPr lang="ru-RU" dirty="0" err="1"/>
              <a:t>came</a:t>
            </a:r>
            <a:r>
              <a:rPr lang="ru-RU" dirty="0"/>
              <a:t> </a:t>
            </a:r>
            <a:r>
              <a:rPr lang="ru-RU" dirty="0" err="1"/>
              <a:t>home</a:t>
            </a:r>
            <a:r>
              <a:rPr lang="ru-RU" dirty="0"/>
              <a:t>!</a:t>
            </a:r>
          </a:p>
          <a:p>
            <a:pPr lvl="0"/>
            <a:r>
              <a:rPr lang="ru-RU" dirty="0" err="1"/>
              <a:t>He</a:t>
            </a:r>
            <a:r>
              <a:rPr lang="ru-RU" dirty="0"/>
              <a:t> </a:t>
            </a:r>
            <a:r>
              <a:rPr lang="ru-RU" dirty="0" err="1"/>
              <a:t>came</a:t>
            </a:r>
            <a:r>
              <a:rPr lang="ru-RU" dirty="0"/>
              <a:t> </a:t>
            </a:r>
            <a:r>
              <a:rPr lang="ru-RU" dirty="0" err="1"/>
              <a:t>home</a:t>
            </a:r>
            <a:r>
              <a:rPr lang="ru-RU" dirty="0"/>
              <a:t>?</a:t>
            </a:r>
          </a:p>
          <a:p>
            <a:pPr lvl="0"/>
            <a:r>
              <a:rPr lang="ru-RU" dirty="0" err="1"/>
              <a:t>Let's</a:t>
            </a:r>
            <a:r>
              <a:rPr lang="ru-RU" dirty="0"/>
              <a:t> </a:t>
            </a:r>
            <a:r>
              <a:rPr lang="ru-RU" dirty="0" err="1"/>
              <a:t>cook</a:t>
            </a:r>
            <a:r>
              <a:rPr lang="ru-RU" dirty="0"/>
              <a:t>, </a:t>
            </a:r>
            <a:r>
              <a:rPr lang="ru-RU" dirty="0" err="1"/>
              <a:t>Garry</a:t>
            </a:r>
            <a:r>
              <a:rPr lang="ru-RU" dirty="0"/>
              <a:t>!</a:t>
            </a:r>
          </a:p>
          <a:p>
            <a:pPr lvl="0"/>
            <a:r>
              <a:rPr lang="ru-RU" dirty="0" err="1"/>
              <a:t>Let's</a:t>
            </a:r>
            <a:r>
              <a:rPr lang="ru-RU" dirty="0"/>
              <a:t> </a:t>
            </a:r>
            <a:r>
              <a:rPr lang="ru-RU" dirty="0" err="1"/>
              <a:t>cook</a:t>
            </a:r>
            <a:r>
              <a:rPr lang="ru-RU" dirty="0"/>
              <a:t> </a:t>
            </a:r>
            <a:r>
              <a:rPr lang="ru-RU" dirty="0" err="1"/>
              <a:t>Garry</a:t>
            </a:r>
            <a:r>
              <a:rPr lang="ru-RU" dirty="0"/>
              <a:t>!</a:t>
            </a:r>
          </a:p>
          <a:p>
            <a:endParaRPr lang="ru-RU" dirty="0"/>
          </a:p>
        </p:txBody>
      </p:sp>
    </p:spTree>
    <p:extLst>
      <p:ext uri="{BB962C8B-B14F-4D97-AF65-F5344CB8AC3E}">
        <p14:creationId xmlns:p14="http://schemas.microsoft.com/office/powerpoint/2010/main" val="2229049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normAutofit fontScale="70000" lnSpcReduction="20000"/>
          </a:bodyPr>
          <a:lstStyle/>
          <a:p>
            <a:r>
              <a:rPr lang="ru-RU" b="1" dirty="0"/>
              <a:t>3. </a:t>
            </a:r>
            <a:r>
              <a:rPr lang="ru-RU" b="1" dirty="0" err="1"/>
              <a:t>Tense</a:t>
            </a:r>
            <a:r>
              <a:rPr lang="ru-RU" b="1" dirty="0"/>
              <a:t> </a:t>
            </a:r>
            <a:r>
              <a:rPr lang="ru-RU" b="1" dirty="0" err="1"/>
              <a:t>and</a:t>
            </a:r>
            <a:r>
              <a:rPr lang="ru-RU" b="1" dirty="0"/>
              <a:t> </a:t>
            </a:r>
            <a:r>
              <a:rPr lang="ru-RU" b="1" dirty="0" err="1"/>
              <a:t>aspect</a:t>
            </a:r>
            <a:endParaRPr lang="ru-RU" dirty="0"/>
          </a:p>
          <a:p>
            <a:r>
              <a:rPr lang="en-US" dirty="0"/>
              <a:t>Tenses signify whether a statement refers to the present, the past, or the future by applying parameters to verbs. Likewise, aspect shows whether a statement refers to one single instant action, a regular or repeated action, or an ongoing or progressive action or state.</a:t>
            </a:r>
            <a:endParaRPr lang="ru-RU" dirty="0"/>
          </a:p>
          <a:p>
            <a:r>
              <a:rPr lang="en-US" dirty="0"/>
              <a:t>Here's how tenses can completely change a sentence:</a:t>
            </a:r>
            <a:endParaRPr lang="ru-RU" dirty="0"/>
          </a:p>
          <a:p>
            <a:pPr lvl="0"/>
            <a:r>
              <a:rPr lang="ru-RU" dirty="0" err="1"/>
              <a:t>I'm</a:t>
            </a:r>
            <a:r>
              <a:rPr lang="ru-RU" dirty="0"/>
              <a:t> a </a:t>
            </a:r>
            <a:r>
              <a:rPr lang="ru-RU" dirty="0" err="1"/>
              <a:t>police</a:t>
            </a:r>
            <a:r>
              <a:rPr lang="ru-RU" dirty="0"/>
              <a:t> </a:t>
            </a:r>
            <a:r>
              <a:rPr lang="ru-RU" dirty="0" err="1"/>
              <a:t>officer</a:t>
            </a:r>
            <a:r>
              <a:rPr lang="ru-RU" dirty="0"/>
              <a:t>.</a:t>
            </a:r>
          </a:p>
          <a:p>
            <a:pPr lvl="0"/>
            <a:r>
              <a:rPr lang="en-US" dirty="0"/>
              <a:t>I was a police officer.</a:t>
            </a:r>
            <a:endParaRPr lang="ru-RU" dirty="0"/>
          </a:p>
          <a:p>
            <a:pPr lvl="0"/>
            <a:r>
              <a:rPr lang="ru-RU" dirty="0" err="1"/>
              <a:t>She's</a:t>
            </a:r>
            <a:r>
              <a:rPr lang="ru-RU" dirty="0"/>
              <a:t> </a:t>
            </a:r>
            <a:r>
              <a:rPr lang="ru-RU" dirty="0" err="1"/>
              <a:t>drinking</a:t>
            </a:r>
            <a:r>
              <a:rPr lang="ru-RU" dirty="0"/>
              <a:t> </a:t>
            </a:r>
            <a:r>
              <a:rPr lang="en-US" dirty="0" smtClean="0"/>
              <a:t>coffee</a:t>
            </a:r>
            <a:r>
              <a:rPr lang="ru-RU" dirty="0" smtClean="0"/>
              <a:t>.</a:t>
            </a:r>
            <a:endParaRPr lang="ru-RU" dirty="0"/>
          </a:p>
          <a:p>
            <a:pPr lvl="0"/>
            <a:r>
              <a:rPr lang="ru-RU" dirty="0" err="1"/>
              <a:t>She</a:t>
            </a:r>
            <a:r>
              <a:rPr lang="ru-RU" dirty="0"/>
              <a:t> </a:t>
            </a:r>
            <a:r>
              <a:rPr lang="ru-RU" dirty="0" err="1"/>
              <a:t>drinks</a:t>
            </a:r>
            <a:r>
              <a:rPr lang="ru-RU" dirty="0"/>
              <a:t> </a:t>
            </a:r>
            <a:r>
              <a:rPr lang="en-US" dirty="0" smtClean="0"/>
              <a:t>coffee</a:t>
            </a:r>
            <a:r>
              <a:rPr lang="ru-RU" dirty="0" smtClean="0"/>
              <a:t>.</a:t>
            </a:r>
            <a:endParaRPr lang="ru-RU" dirty="0"/>
          </a:p>
          <a:p>
            <a:pPr lvl="0"/>
            <a:r>
              <a:rPr lang="ru-RU" dirty="0" err="1"/>
              <a:t>I'll</a:t>
            </a:r>
            <a:r>
              <a:rPr lang="ru-RU" dirty="0"/>
              <a:t> </a:t>
            </a:r>
            <a:r>
              <a:rPr lang="ru-RU" dirty="0" err="1"/>
              <a:t>watch</a:t>
            </a:r>
            <a:r>
              <a:rPr lang="ru-RU" dirty="0"/>
              <a:t> </a:t>
            </a:r>
            <a:r>
              <a:rPr lang="ru-RU" dirty="0" err="1"/>
              <a:t>that</a:t>
            </a:r>
            <a:r>
              <a:rPr lang="ru-RU" dirty="0"/>
              <a:t> </a:t>
            </a:r>
            <a:r>
              <a:rPr lang="ru-RU" dirty="0" err="1"/>
              <a:t>show</a:t>
            </a:r>
            <a:r>
              <a:rPr lang="ru-RU" dirty="0"/>
              <a:t>. </a:t>
            </a:r>
          </a:p>
          <a:p>
            <a:pPr lvl="0"/>
            <a:r>
              <a:rPr lang="ru-RU" dirty="0"/>
              <a:t>I </a:t>
            </a:r>
            <a:r>
              <a:rPr lang="ru-RU" dirty="0" err="1"/>
              <a:t>watched</a:t>
            </a:r>
            <a:r>
              <a:rPr lang="ru-RU" dirty="0"/>
              <a:t> </a:t>
            </a:r>
            <a:r>
              <a:rPr lang="ru-RU" dirty="0" err="1"/>
              <a:t>that</a:t>
            </a:r>
            <a:r>
              <a:rPr lang="ru-RU" dirty="0"/>
              <a:t> </a:t>
            </a:r>
            <a:r>
              <a:rPr lang="ru-RU" dirty="0" err="1"/>
              <a:t>show</a:t>
            </a:r>
            <a:r>
              <a:rPr lang="ru-RU" dirty="0"/>
              <a:t>. </a:t>
            </a:r>
          </a:p>
          <a:p>
            <a:endParaRPr lang="ru-RU" dirty="0"/>
          </a:p>
        </p:txBody>
      </p:sp>
    </p:spTree>
    <p:extLst>
      <p:ext uri="{BB962C8B-B14F-4D97-AF65-F5344CB8AC3E}">
        <p14:creationId xmlns:p14="http://schemas.microsoft.com/office/powerpoint/2010/main" val="543621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5 key principles of English grammar</a:t>
            </a:r>
            <a:endParaRPr lang="ru-RU" dirty="0"/>
          </a:p>
        </p:txBody>
      </p:sp>
      <p:sp>
        <p:nvSpPr>
          <p:cNvPr id="3" name="Объект 2"/>
          <p:cNvSpPr>
            <a:spLocks noGrp="1"/>
          </p:cNvSpPr>
          <p:nvPr>
            <p:ph idx="1"/>
          </p:nvPr>
        </p:nvSpPr>
        <p:spPr/>
        <p:txBody>
          <a:bodyPr>
            <a:normAutofit fontScale="77500" lnSpcReduction="20000"/>
          </a:bodyPr>
          <a:lstStyle/>
          <a:p>
            <a:r>
              <a:rPr lang="ru-RU" b="1" dirty="0"/>
              <a:t>4. </a:t>
            </a:r>
            <a:r>
              <a:rPr lang="ru-RU" b="1" dirty="0" err="1"/>
              <a:t>Determiners</a:t>
            </a:r>
            <a:endParaRPr lang="ru-RU" dirty="0"/>
          </a:p>
          <a:p>
            <a:r>
              <a:rPr lang="en-US" dirty="0"/>
              <a:t>Since nouns can rarely stand on their own without prior context, determiners such as "which", "how many", "what", "my", and so on are needed to give them meaning. </a:t>
            </a:r>
            <a:endParaRPr lang="en-US" dirty="0" smtClean="0"/>
          </a:p>
          <a:p>
            <a:r>
              <a:rPr lang="en-US" dirty="0" smtClean="0"/>
              <a:t>Using </a:t>
            </a:r>
            <a:r>
              <a:rPr lang="en-US" dirty="0"/>
              <a:t>determiners correctly is essential in order to form meaningful questions or statements. </a:t>
            </a:r>
            <a:endParaRPr lang="ru-RU" dirty="0"/>
          </a:p>
          <a:p>
            <a:r>
              <a:rPr lang="en-US" dirty="0"/>
              <a:t>Here are some examples of determiners in action:</a:t>
            </a:r>
            <a:endParaRPr lang="ru-RU" dirty="0"/>
          </a:p>
          <a:p>
            <a:pPr lvl="0"/>
            <a:r>
              <a:rPr lang="ru-RU" dirty="0" err="1"/>
              <a:t>My</a:t>
            </a:r>
            <a:r>
              <a:rPr lang="ru-RU" dirty="0"/>
              <a:t> </a:t>
            </a:r>
            <a:r>
              <a:rPr lang="ru-RU" dirty="0" err="1"/>
              <a:t>wife</a:t>
            </a:r>
            <a:r>
              <a:rPr lang="ru-RU" dirty="0"/>
              <a:t>. </a:t>
            </a:r>
          </a:p>
          <a:p>
            <a:pPr lvl="0"/>
            <a:r>
              <a:rPr lang="ru-RU" dirty="0" err="1"/>
              <a:t>His</a:t>
            </a:r>
            <a:r>
              <a:rPr lang="ru-RU" dirty="0"/>
              <a:t> </a:t>
            </a:r>
            <a:r>
              <a:rPr lang="ru-RU" dirty="0" err="1"/>
              <a:t>wife</a:t>
            </a:r>
            <a:r>
              <a:rPr lang="ru-RU" dirty="0"/>
              <a:t>.</a:t>
            </a:r>
          </a:p>
          <a:p>
            <a:pPr lvl="0"/>
            <a:r>
              <a:rPr lang="ru-RU" dirty="0" err="1"/>
              <a:t>The</a:t>
            </a:r>
            <a:r>
              <a:rPr lang="ru-RU" dirty="0"/>
              <a:t> </a:t>
            </a:r>
            <a:r>
              <a:rPr lang="ru-RU" dirty="0" err="1"/>
              <a:t>restaurant</a:t>
            </a:r>
            <a:r>
              <a:rPr lang="ru-RU" dirty="0"/>
              <a:t> </a:t>
            </a:r>
            <a:r>
              <a:rPr lang="ru-RU" dirty="0" err="1"/>
              <a:t>over</a:t>
            </a:r>
            <a:r>
              <a:rPr lang="ru-RU" dirty="0"/>
              <a:t> </a:t>
            </a:r>
            <a:r>
              <a:rPr lang="ru-RU" dirty="0" err="1"/>
              <a:t>there</a:t>
            </a:r>
            <a:r>
              <a:rPr lang="ru-RU" dirty="0"/>
              <a:t>.</a:t>
            </a:r>
          </a:p>
          <a:p>
            <a:pPr lvl="0"/>
            <a:r>
              <a:rPr lang="ru-RU" dirty="0" err="1"/>
              <a:t>The</a:t>
            </a:r>
            <a:r>
              <a:rPr lang="ru-RU" dirty="0"/>
              <a:t> </a:t>
            </a:r>
            <a:r>
              <a:rPr lang="ru-RU" dirty="0" err="1"/>
              <a:t>corner</a:t>
            </a:r>
            <a:r>
              <a:rPr lang="ru-RU" dirty="0"/>
              <a:t> </a:t>
            </a:r>
            <a:r>
              <a:rPr lang="ru-RU" dirty="0" err="1"/>
              <a:t>restaurant</a:t>
            </a:r>
            <a:r>
              <a:rPr lang="ru-RU" dirty="0"/>
              <a:t>.</a:t>
            </a:r>
          </a:p>
          <a:p>
            <a:endParaRPr lang="ru-RU" dirty="0"/>
          </a:p>
        </p:txBody>
      </p:sp>
    </p:spTree>
    <p:extLst>
      <p:ext uri="{BB962C8B-B14F-4D97-AF65-F5344CB8AC3E}">
        <p14:creationId xmlns:p14="http://schemas.microsoft.com/office/powerpoint/2010/main" val="226306386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982</Words>
  <Application>Microsoft Office PowerPoint</Application>
  <PresentationFormat>Экран (4:3)</PresentationFormat>
  <Paragraphs>119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Word order of English</vt:lpstr>
      <vt:lpstr>5 key principles of English grammar</vt:lpstr>
      <vt:lpstr>Literature </vt:lpstr>
      <vt:lpstr>5 main fundamentals of English  Grammar</vt:lpstr>
      <vt:lpstr>5 key principles of English grammar</vt:lpstr>
      <vt:lpstr>5 key principles of English grammar</vt:lpstr>
      <vt:lpstr>5 key principles of English grammar</vt:lpstr>
      <vt:lpstr>5 key principles of English grammar</vt:lpstr>
      <vt:lpstr>5 key principles of English grammar</vt:lpstr>
      <vt:lpstr>5 key principles of English grammar</vt:lpstr>
      <vt:lpstr>5 key principles of English grammar</vt:lpstr>
      <vt:lpstr>Basic English Order of Words </vt:lpstr>
      <vt:lpstr>Презентация PowerPoint</vt:lpstr>
      <vt:lpstr>Презентация PowerPoint</vt:lpstr>
      <vt:lpstr>Indirect objects </vt:lpstr>
      <vt:lpstr>Some practice </vt:lpstr>
      <vt:lpstr>Some practice </vt:lpstr>
      <vt:lpstr>Word order in poetry </vt:lpstr>
      <vt:lpstr> Translation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order of English</dc:title>
  <dc:creator>Гульгена</dc:creator>
  <cp:lastModifiedBy>андрей</cp:lastModifiedBy>
  <cp:revision>17</cp:revision>
  <dcterms:created xsi:type="dcterms:W3CDTF">2022-05-25T04:03:03Z</dcterms:created>
  <dcterms:modified xsi:type="dcterms:W3CDTF">2022-05-25T06:21:49Z</dcterms:modified>
</cp:coreProperties>
</file>