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58" r:id="rId4"/>
    <p:sldId id="263" r:id="rId5"/>
    <p:sldId id="264" r:id="rId6"/>
    <p:sldId id="257" r:id="rId7"/>
    <p:sldId id="25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8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1AFC1C11-E1FB-433D-B418-6B150FC6051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0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6382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02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73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64465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38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5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56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8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58140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05.04.2021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9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9564EB4-A37F-4647-8898-C332232A5BCE}"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59979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564EB4-A37F-4647-8898-C332232A5BCE}" type="datetimeFigureOut">
              <a:rPr lang="ru-RU" smtClean="0"/>
              <a:t>05.04.2021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FC1C11-E1FB-433D-B418-6B150FC6051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59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564EB4-A37F-4647-8898-C332232A5BCE}" type="datetimeFigureOut">
              <a:rPr lang="ru-RU" smtClean="0"/>
              <a:t>05.04.2021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60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64EB4-A37F-4647-8898-C332232A5BCE}" type="datetimeFigureOut">
              <a:rPr lang="ru-RU" smtClean="0"/>
              <a:t>05.04.2021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309997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19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05.04.2021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12078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64EB4-A37F-4647-8898-C332232A5BCE}" type="datetimeFigureOut">
              <a:rPr lang="ru-RU" smtClean="0"/>
              <a:t>05.04.2021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FC1C11-E1FB-433D-B418-6B150FC6051D}" type="slidenum">
              <a:rPr lang="ru-RU" smtClean="0"/>
              <a:t>‹#›</a:t>
            </a:fld>
            <a:endParaRPr lang="ru-RU"/>
          </a:p>
        </p:txBody>
      </p:sp>
    </p:spTree>
    <p:extLst>
      <p:ext uri="{BB962C8B-B14F-4D97-AF65-F5344CB8AC3E}">
        <p14:creationId xmlns:p14="http://schemas.microsoft.com/office/powerpoint/2010/main" val="23091419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9b5666dc-d6ae-49fd-b077-ba84a7044d7b_Topic%203%20AGENTS%20ACTING%20ON%20THE%20CHOLINERGIC%20SYNAPS1.pdf" TargetMode="External"/><Relationship Id="rId2" Type="http://schemas.openxmlformats.org/officeDocument/2006/relationships/hyperlink" Target="efda8c2e-30e9-4e8a-b4ea-ec973d69f014_&#1041;&#1060;1pharm%20syllabu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shsu.kg/univer/?lg=1&amp;id_parent=4648"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crdownload"/><Relationship Id="rId4" Type="http://schemas.openxmlformats.org/officeDocument/2006/relationships/image" Target="../media/image9.crdownload"/></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ttps/oshsu.kg/news/new/?lg=1&amp;id_parent=3538&amp;id2=15615&amp;list=2"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4236/ojmp.2021.101001" TargetMode="External"/><Relationship Id="rId2" Type="http://schemas.openxmlformats.org/officeDocument/2006/relationships/hyperlink" Target="https://www.elibrary.ru/item.asp?id=4150429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zizaseit26@gmail.com" TargetMode="External"/><Relationship Id="rId2" Type="http://schemas.openxmlformats.org/officeDocument/2006/relationships/hyperlink" Target="https://orcid.org/0000-0002-7138-545X" TargetMode="External"/><Relationship Id="rId1" Type="http://schemas.openxmlformats.org/officeDocument/2006/relationships/slideLayout" Target="../slideLayouts/slideLayout2.xml"/><Relationship Id="rId5" Type="http://schemas.openxmlformats.org/officeDocument/2006/relationships/hyperlink" Target="https://drive.google.com/file/d/1RTX4XwypDiVjK7l6EoaW_HCKzwtlqh8Y/view?usp=drive_open" TargetMode="External"/><Relationship Id="rId4" Type="http://schemas.openxmlformats.org/officeDocument/2006/relationships/hyperlink" Target="mailto:aseitova@oshsu.k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428" y="484631"/>
            <a:ext cx="11024316" cy="1885081"/>
          </a:xfrm>
        </p:spPr>
        <p:txBody>
          <a:bodyPr>
            <a:normAutofit fontScale="90000"/>
          </a:bodyPr>
          <a:lstStyle/>
          <a:p>
            <a:r>
              <a:rPr lang="en-US" sz="4400" b="1" dirty="0" smtClean="0"/>
              <a:t/>
            </a:r>
            <a:br>
              <a:rPr lang="en-US" sz="4400" b="1" dirty="0" smtClean="0"/>
            </a:br>
            <a:r>
              <a:rPr lang="en-US" sz="4400" b="1" dirty="0" smtClean="0"/>
              <a:t>Portfolio</a:t>
            </a:r>
            <a:r>
              <a:rPr lang="en-US" sz="3200" b="1" dirty="0" smtClean="0"/>
              <a:t> </a:t>
            </a:r>
            <a:br>
              <a:rPr lang="en-US" sz="3200" b="1" dirty="0" smtClean="0"/>
            </a:br>
            <a:r>
              <a:rPr lang="en-US" b="1" dirty="0"/>
              <a:t/>
            </a:r>
            <a:br>
              <a:rPr lang="en-US" b="1" dirty="0"/>
            </a:br>
            <a:endParaRPr lang="ru-RU" sz="3200" dirty="0"/>
          </a:p>
        </p:txBody>
      </p:sp>
      <p:pic>
        <p:nvPicPr>
          <p:cNvPr id="3" name="Объект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63651" y="2560320"/>
            <a:ext cx="2505331" cy="3209415"/>
          </a:xfrm>
        </p:spPr>
      </p:pic>
      <p:sp>
        <p:nvSpPr>
          <p:cNvPr id="7" name="Объект 6"/>
          <p:cNvSpPr>
            <a:spLocks noGrp="1"/>
          </p:cNvSpPr>
          <p:nvPr>
            <p:ph sz="half" idx="2"/>
          </p:nvPr>
        </p:nvSpPr>
        <p:spPr>
          <a:xfrm>
            <a:off x="4959216" y="2560320"/>
            <a:ext cx="4718304" cy="3310128"/>
          </a:xfrm>
        </p:spPr>
        <p:txBody>
          <a:bodyPr>
            <a:normAutofit/>
          </a:bodyPr>
          <a:lstStyle/>
          <a:p>
            <a:r>
              <a:rPr lang="en-US" dirty="0" smtClean="0"/>
              <a:t>Hello everyone!</a:t>
            </a:r>
          </a:p>
          <a:p>
            <a:pPr marL="0" indent="0">
              <a:buNone/>
            </a:pPr>
            <a:r>
              <a:rPr lang="en-US" dirty="0" smtClean="0"/>
              <a:t>I’m </a:t>
            </a:r>
            <a:r>
              <a:rPr lang="en-US" dirty="0"/>
              <a:t>Aziza </a:t>
            </a:r>
            <a:r>
              <a:rPr lang="en-US" dirty="0" err="1" smtClean="0"/>
              <a:t>Seitova</a:t>
            </a:r>
            <a:r>
              <a:rPr lang="en-US" dirty="0" smtClean="0"/>
              <a:t>, </a:t>
            </a:r>
          </a:p>
          <a:p>
            <a:pPr marL="0" indent="0">
              <a:buNone/>
            </a:pPr>
            <a:r>
              <a:rPr lang="en-US" dirty="0" smtClean="0"/>
              <a:t>I’m Senior </a:t>
            </a:r>
            <a:r>
              <a:rPr lang="en-US" dirty="0"/>
              <a:t>Lecturer </a:t>
            </a:r>
            <a:r>
              <a:rPr lang="en-US" dirty="0" smtClean="0"/>
              <a:t>of Basic Pharmacology at IMF </a:t>
            </a:r>
            <a:r>
              <a:rPr lang="en-US" dirty="0" err="1" smtClean="0"/>
              <a:t>OshSU</a:t>
            </a:r>
            <a:endParaRPr lang="en-US" dirty="0" smtClean="0"/>
          </a:p>
          <a:p>
            <a:pPr marL="0" indent="0">
              <a:buNone/>
            </a:pPr>
            <a:r>
              <a:rPr lang="en-US" dirty="0" smtClean="0"/>
              <a:t>My motto is:</a:t>
            </a:r>
            <a:r>
              <a:rPr lang="en-US" dirty="0"/>
              <a:t/>
            </a:r>
            <a:br>
              <a:rPr lang="en-US" dirty="0"/>
            </a:br>
            <a:r>
              <a:rPr lang="en-US" dirty="0" smtClean="0"/>
              <a:t>“</a:t>
            </a:r>
            <a:r>
              <a:rPr lang="en-US" dirty="0" err="1"/>
              <a:t>Docendo</a:t>
            </a:r>
            <a:r>
              <a:rPr lang="en-US" dirty="0"/>
              <a:t> </a:t>
            </a:r>
            <a:r>
              <a:rPr lang="en-US" dirty="0" err="1"/>
              <a:t>discimus</a:t>
            </a:r>
            <a:r>
              <a:rPr lang="en-US" dirty="0"/>
              <a:t>” </a:t>
            </a:r>
            <a:endParaRPr lang="en-US" dirty="0" smtClean="0"/>
          </a:p>
          <a:p>
            <a:pPr marL="0" indent="0">
              <a:buNone/>
            </a:pPr>
            <a:r>
              <a:rPr lang="en-US" dirty="0" smtClean="0"/>
              <a:t>-Seneca </a:t>
            </a:r>
            <a:r>
              <a:rPr lang="en-US" dirty="0"/>
              <a:t>the Younger</a:t>
            </a:r>
            <a:endParaRPr lang="ru-RU" dirty="0"/>
          </a:p>
        </p:txBody>
      </p:sp>
    </p:spTree>
    <p:extLst>
      <p:ext uri="{BB962C8B-B14F-4D97-AF65-F5344CB8AC3E}">
        <p14:creationId xmlns:p14="http://schemas.microsoft.com/office/powerpoint/2010/main" val="249858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About me</a:t>
            </a:r>
            <a:endParaRPr lang="ru-RU" dirty="0"/>
          </a:p>
        </p:txBody>
      </p:sp>
      <p:sp>
        <p:nvSpPr>
          <p:cNvPr id="5" name="Объект 4"/>
          <p:cNvSpPr>
            <a:spLocks noGrp="1"/>
          </p:cNvSpPr>
          <p:nvPr>
            <p:ph sz="half" idx="2"/>
          </p:nvPr>
        </p:nvSpPr>
        <p:spPr>
          <a:xfrm>
            <a:off x="1620982" y="2560320"/>
            <a:ext cx="9278666" cy="3310128"/>
          </a:xfrm>
        </p:spPr>
        <p:txBody>
          <a:bodyPr>
            <a:normAutofit/>
          </a:bodyPr>
          <a:lstStyle/>
          <a:p>
            <a:r>
              <a:rPr lang="en-US" dirty="0"/>
              <a:t>I was born and raised in the beautiful city of Osh, famous for its ancient history</a:t>
            </a:r>
            <a:r>
              <a:rPr lang="en-US" dirty="0" smtClean="0"/>
              <a:t>.</a:t>
            </a:r>
            <a:endParaRPr lang="ru-RU" dirty="0" smtClean="0"/>
          </a:p>
          <a:p>
            <a:r>
              <a:rPr lang="en-US" dirty="0" smtClean="0"/>
              <a:t>Graduated  </a:t>
            </a:r>
            <a:r>
              <a:rPr lang="en-US" dirty="0"/>
              <a:t>from the Medical Faculty of Osh State </a:t>
            </a:r>
            <a:r>
              <a:rPr lang="en-US" dirty="0" smtClean="0"/>
              <a:t>University in 2015</a:t>
            </a:r>
            <a:endParaRPr lang="en-US" dirty="0"/>
          </a:p>
          <a:p>
            <a:r>
              <a:rPr lang="en-US" dirty="0" smtClean="0"/>
              <a:t>I </a:t>
            </a:r>
            <a:r>
              <a:rPr lang="en-US" dirty="0"/>
              <a:t>am currently working a  full time position focusing on basic </a:t>
            </a:r>
            <a:r>
              <a:rPr lang="en-US" dirty="0" smtClean="0"/>
              <a:t>pharmacology at International Medical Faculty of Osh State University. </a:t>
            </a:r>
          </a:p>
          <a:p>
            <a:r>
              <a:rPr lang="en-US" dirty="0" smtClean="0"/>
              <a:t>I </a:t>
            </a:r>
            <a:r>
              <a:rPr lang="en-US" dirty="0"/>
              <a:t>am eager to continue enhancing my knowledge about this industry, and am excited to see what the future holds!</a:t>
            </a:r>
            <a:endParaRPr lang="ru-RU" dirty="0"/>
          </a:p>
        </p:txBody>
      </p:sp>
    </p:spTree>
    <p:extLst>
      <p:ext uri="{BB962C8B-B14F-4D97-AF65-F5344CB8AC3E}">
        <p14:creationId xmlns:p14="http://schemas.microsoft.com/office/powerpoint/2010/main" val="1180108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92428"/>
            <a:ext cx="9601196" cy="1693571"/>
          </a:xfrm>
        </p:spPr>
        <p:txBody>
          <a:bodyPr>
            <a:normAutofit fontScale="90000"/>
          </a:bodyPr>
          <a:lstStyle/>
          <a:p>
            <a:r>
              <a:rPr lang="en-US" dirty="0" smtClean="0"/>
              <a:t/>
            </a:r>
            <a:br>
              <a:rPr lang="en-US" dirty="0" smtClean="0"/>
            </a:br>
            <a:r>
              <a:rPr lang="en-US" dirty="0" smtClean="0"/>
              <a:t>Course and Lesson Planning</a:t>
            </a:r>
            <a:br>
              <a:rPr lang="en-US" dirty="0" smtClean="0"/>
            </a:br>
            <a:r>
              <a:rPr lang="en-US" sz="1800" dirty="0" smtClean="0"/>
              <a:t>“</a:t>
            </a:r>
            <a:r>
              <a:rPr lang="en-US" sz="1800" dirty="0"/>
              <a:t>Tell me and I forget, teach me and I may remember, involve me and I learn.” </a:t>
            </a:r>
            <a:br>
              <a:rPr lang="en-US" sz="1800" dirty="0"/>
            </a:br>
            <a:r>
              <a:rPr lang="en-US" sz="1800" dirty="0"/>
              <a:t>- Benjamin Franklin</a:t>
            </a:r>
            <a:r>
              <a:rPr lang="ru-RU" dirty="0"/>
              <a:t/>
            </a:r>
            <a:br>
              <a:rPr lang="ru-RU" dirty="0"/>
            </a:br>
            <a:endParaRPr lang="ru-RU" dirty="0"/>
          </a:p>
        </p:txBody>
      </p:sp>
      <p:sp>
        <p:nvSpPr>
          <p:cNvPr id="3" name="Объект 2"/>
          <p:cNvSpPr>
            <a:spLocks noGrp="1"/>
          </p:cNvSpPr>
          <p:nvPr>
            <p:ph idx="1"/>
          </p:nvPr>
        </p:nvSpPr>
        <p:spPr>
          <a:xfrm>
            <a:off x="1295401" y="2597727"/>
            <a:ext cx="6019799" cy="3584132"/>
          </a:xfrm>
        </p:spPr>
        <p:txBody>
          <a:bodyPr>
            <a:normAutofit fontScale="92500" lnSpcReduction="20000"/>
          </a:bodyPr>
          <a:lstStyle/>
          <a:p>
            <a:pPr algn="just"/>
            <a:r>
              <a:rPr lang="en-US" dirty="0"/>
              <a:t>When I first started as an instructor in fall 2015, I met with individuals who previously taught the course and developed my syllabus and notes based on their materials. Over the last few years, I've made adjustments to the course structure based on trial and error and student feedback</a:t>
            </a:r>
            <a:r>
              <a:rPr lang="en-US" dirty="0" smtClean="0"/>
              <a:t>..</a:t>
            </a:r>
          </a:p>
          <a:p>
            <a:pPr marL="0" indent="0" algn="just">
              <a:buNone/>
            </a:pPr>
            <a:endParaRPr lang="en-US" dirty="0"/>
          </a:p>
          <a:p>
            <a:pPr algn="just"/>
            <a:r>
              <a:rPr lang="en-US" dirty="0"/>
              <a:t>A sample of lesson plans and my fall 2020 course syllabus are provided to the right. These documents showcase how I use the tools, methods, and experience  to aid learners.</a:t>
            </a:r>
            <a:endParaRPr lang="ru-RU" dirty="0"/>
          </a:p>
        </p:txBody>
      </p:sp>
      <p:sp>
        <p:nvSpPr>
          <p:cNvPr id="7" name="Шестиугольник 6"/>
          <p:cNvSpPr/>
          <p:nvPr/>
        </p:nvSpPr>
        <p:spPr>
          <a:xfrm>
            <a:off x="8691091" y="2625343"/>
            <a:ext cx="1519707" cy="1137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естиугольник 8"/>
          <p:cNvSpPr/>
          <p:nvPr/>
        </p:nvSpPr>
        <p:spPr>
          <a:xfrm>
            <a:off x="8020317" y="3839550"/>
            <a:ext cx="1519707" cy="1137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8780171" y="2702404"/>
            <a:ext cx="1341549" cy="830997"/>
          </a:xfrm>
          <a:prstGeom prst="rect">
            <a:avLst/>
          </a:prstGeom>
          <a:noFill/>
        </p:spPr>
        <p:txBody>
          <a:bodyPr wrap="square" rtlCol="0">
            <a:spAutoFit/>
          </a:bodyPr>
          <a:lstStyle/>
          <a:p>
            <a:pPr algn="ctr"/>
            <a:r>
              <a:rPr lang="en-US" sz="1600" dirty="0" smtClean="0">
                <a:ln w="0"/>
                <a:solidFill>
                  <a:schemeClr val="accent2">
                    <a:lumMod val="75000"/>
                  </a:schemeClr>
                </a:solidFill>
                <a:effectLst>
                  <a:outerShdw blurRad="38100" dist="19050" dir="2700000" algn="tl" rotWithShape="0">
                    <a:schemeClr val="dk1">
                      <a:alpha val="40000"/>
                    </a:schemeClr>
                  </a:outerShdw>
                </a:effectLst>
                <a:hlinkClick r:id="rId2" action="ppaction://hlinkfile"/>
              </a:rPr>
              <a:t>Syllabus on Basic Pharmacology</a:t>
            </a:r>
            <a:endParaRPr lang="ru-RU" sz="1600" dirty="0" smtClean="0">
              <a:ln w="0"/>
              <a:solidFill>
                <a:schemeClr val="accent2">
                  <a:lumMod val="75000"/>
                </a:schemeClr>
              </a:solidFill>
              <a:effectLst>
                <a:outerShdw blurRad="38100" dist="19050" dir="2700000" algn="tl" rotWithShape="0">
                  <a:schemeClr val="dk1">
                    <a:alpha val="40000"/>
                  </a:schemeClr>
                </a:outerShdw>
              </a:effectLst>
            </a:endParaRPr>
          </a:p>
        </p:txBody>
      </p:sp>
      <p:sp>
        <p:nvSpPr>
          <p:cNvPr id="12" name="TextBox 11"/>
          <p:cNvSpPr txBox="1"/>
          <p:nvPr/>
        </p:nvSpPr>
        <p:spPr>
          <a:xfrm>
            <a:off x="8155546" y="3974294"/>
            <a:ext cx="1324377" cy="830997"/>
          </a:xfrm>
          <a:prstGeom prst="rect">
            <a:avLst/>
          </a:prstGeom>
          <a:noFill/>
        </p:spPr>
        <p:txBody>
          <a:bodyPr wrap="square" rtlCol="0">
            <a:spAutoFit/>
          </a:bodyPr>
          <a:lstStyle/>
          <a:p>
            <a:pPr algn="ctr"/>
            <a:r>
              <a:rPr lang="en-US" sz="1600" dirty="0" smtClean="0">
                <a:ln w="0"/>
                <a:solidFill>
                  <a:schemeClr val="accent2">
                    <a:lumMod val="75000"/>
                  </a:schemeClr>
                </a:solidFill>
                <a:effectLst>
                  <a:outerShdw blurRad="38100" dist="19050" dir="2700000" algn="tl" rotWithShape="0">
                    <a:schemeClr val="dk1">
                      <a:alpha val="40000"/>
                    </a:schemeClr>
                  </a:outerShdw>
                </a:effectLst>
                <a:hlinkClick r:id="rId3" action="ppaction://hlinkfile"/>
              </a:rPr>
              <a:t>Lesson Plan Basic Pharmacology</a:t>
            </a:r>
            <a:endParaRPr lang="ru-RU" sz="160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747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a:t>
            </a:r>
            <a:r>
              <a:rPr lang="en-US" dirty="0" smtClean="0"/>
              <a:t>chievements </a:t>
            </a:r>
            <a:r>
              <a:rPr lang="en-US" dirty="0"/>
              <a:t>of my students</a:t>
            </a:r>
            <a:endParaRPr lang="ru-RU" dirty="0"/>
          </a:p>
        </p:txBody>
      </p:sp>
      <p:sp>
        <p:nvSpPr>
          <p:cNvPr id="3" name="Объект 2"/>
          <p:cNvSpPr>
            <a:spLocks noGrp="1"/>
          </p:cNvSpPr>
          <p:nvPr>
            <p:ph idx="1"/>
          </p:nvPr>
        </p:nvSpPr>
        <p:spPr>
          <a:xfrm>
            <a:off x="1295401" y="2556932"/>
            <a:ext cx="3405388" cy="3318936"/>
          </a:xfrm>
        </p:spPr>
        <p:txBody>
          <a:bodyPr>
            <a:normAutofit/>
          </a:bodyPr>
          <a:lstStyle/>
          <a:p>
            <a:r>
              <a:rPr lang="en-US" dirty="0"/>
              <a:t>E</a:t>
            </a:r>
            <a:r>
              <a:rPr lang="en-US" dirty="0" smtClean="0"/>
              <a:t>very </a:t>
            </a:r>
            <a:r>
              <a:rPr lang="en-US" dirty="0"/>
              <a:t>semester, </a:t>
            </a:r>
            <a:r>
              <a:rPr lang="en-US" dirty="0">
                <a:hlinkClick r:id="rId2"/>
              </a:rPr>
              <a:t>Olympiads</a:t>
            </a:r>
            <a:r>
              <a:rPr lang="en-US" dirty="0"/>
              <a:t> are held in the discipline. students take an active part and those who receive prizes are rewarded with additional </a:t>
            </a:r>
            <a:r>
              <a:rPr lang="en-US" dirty="0" smtClean="0"/>
              <a:t>points</a:t>
            </a: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874" y="4630431"/>
            <a:ext cx="2845138" cy="165493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603" y="4620295"/>
            <a:ext cx="2983605" cy="155971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874" y="2551864"/>
            <a:ext cx="2845138" cy="1909293"/>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4603" y="2551863"/>
            <a:ext cx="2899892" cy="1909293"/>
          </a:xfrm>
          <a:prstGeom prst="rect">
            <a:avLst/>
          </a:prstGeom>
        </p:spPr>
      </p:pic>
    </p:spTree>
    <p:extLst>
      <p:ext uri="{BB962C8B-B14F-4D97-AF65-F5344CB8AC3E}">
        <p14:creationId xmlns:p14="http://schemas.microsoft.com/office/powerpoint/2010/main" val="306899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Achievements of my students</a:t>
            </a:r>
            <a:endParaRPr lang="ru-RU" dirty="0"/>
          </a:p>
        </p:txBody>
      </p:sp>
      <p:sp>
        <p:nvSpPr>
          <p:cNvPr id="3" name="Объект 2"/>
          <p:cNvSpPr>
            <a:spLocks noGrp="1"/>
          </p:cNvSpPr>
          <p:nvPr>
            <p:ph idx="1"/>
          </p:nvPr>
        </p:nvSpPr>
        <p:spPr>
          <a:xfrm>
            <a:off x="1295401" y="2556932"/>
            <a:ext cx="4397061" cy="3318936"/>
          </a:xfrm>
        </p:spPr>
        <p:txBody>
          <a:bodyPr/>
          <a:lstStyle/>
          <a:p>
            <a:r>
              <a:rPr lang="en-US" dirty="0" smtClean="0"/>
              <a:t>the </a:t>
            </a:r>
            <a:r>
              <a:rPr lang="en-US" dirty="0"/>
              <a:t>Olympiads were also held in an </a:t>
            </a:r>
            <a:r>
              <a:rPr lang="en-US" dirty="0">
                <a:hlinkClick r:id="rId2"/>
              </a:rPr>
              <a:t>online</a:t>
            </a:r>
            <a:r>
              <a:rPr lang="en-US" dirty="0"/>
              <a:t> format</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86377"/>
            <a:ext cx="4796030" cy="200910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413" y="4023226"/>
            <a:ext cx="3305636" cy="235300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71" y="3324798"/>
            <a:ext cx="3296110" cy="237205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3804" y="4023226"/>
            <a:ext cx="3305636" cy="2305372"/>
          </a:xfrm>
          <a:prstGeom prst="rect">
            <a:avLst/>
          </a:prstGeom>
        </p:spPr>
      </p:pic>
    </p:spTree>
    <p:extLst>
      <p:ext uri="{BB962C8B-B14F-4D97-AF65-F5344CB8AC3E}">
        <p14:creationId xmlns:p14="http://schemas.microsoft.com/office/powerpoint/2010/main" val="60713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43944"/>
            <a:ext cx="9601196" cy="1803042"/>
          </a:xfrm>
        </p:spPr>
        <p:txBody>
          <a:bodyPr>
            <a:normAutofit fontScale="90000"/>
          </a:bodyPr>
          <a:lstStyle/>
          <a:p>
            <a:r>
              <a:rPr lang="en-US" dirty="0" smtClean="0"/>
              <a:t/>
            </a:r>
            <a:br>
              <a:rPr lang="en-US" dirty="0" smtClean="0"/>
            </a:br>
            <a:r>
              <a:rPr lang="en-US" dirty="0" smtClean="0"/>
              <a:t>Research</a:t>
            </a:r>
            <a:r>
              <a:rPr lang="ru-RU" dirty="0"/>
              <a:t/>
            </a:r>
            <a:br>
              <a:rPr lang="ru-RU" dirty="0"/>
            </a:br>
            <a:r>
              <a:rPr lang="en-US" sz="1800" dirty="0" smtClean="0"/>
              <a:t>“</a:t>
            </a:r>
            <a:r>
              <a:rPr lang="en-US" sz="1800" dirty="0"/>
              <a:t>Research is formalized curiosity. It is poking and prying with a purpose.” </a:t>
            </a:r>
            <a:br>
              <a:rPr lang="en-US" sz="1800" dirty="0"/>
            </a:br>
            <a:r>
              <a:rPr lang="en-US" sz="1800" dirty="0"/>
              <a:t>- Zora Neale Hurston</a:t>
            </a:r>
            <a:r>
              <a:rPr lang="en-US" dirty="0"/>
              <a:t/>
            </a:r>
            <a:br>
              <a:rPr lang="en-US" dirty="0"/>
            </a:br>
            <a:endParaRPr lang="ru-RU" dirty="0"/>
          </a:p>
        </p:txBody>
      </p:sp>
      <p:sp>
        <p:nvSpPr>
          <p:cNvPr id="3" name="Объект 2"/>
          <p:cNvSpPr>
            <a:spLocks noGrp="1"/>
          </p:cNvSpPr>
          <p:nvPr>
            <p:ph idx="1"/>
          </p:nvPr>
        </p:nvSpPr>
        <p:spPr/>
        <p:txBody>
          <a:bodyPr>
            <a:normAutofit fontScale="92500" lnSpcReduction="10000"/>
          </a:bodyPr>
          <a:lstStyle/>
          <a:p>
            <a:r>
              <a:rPr lang="en-US" dirty="0" smtClean="0"/>
              <a:t>One </a:t>
            </a:r>
            <a:r>
              <a:rPr lang="en-US" dirty="0"/>
              <a:t>of the most important parts of my graduate studies is research. </a:t>
            </a:r>
            <a:endParaRPr lang="ru-RU" dirty="0"/>
          </a:p>
          <a:p>
            <a:r>
              <a:rPr lang="en-US" dirty="0" smtClean="0"/>
              <a:t>Being a researcher requires me to search for further information, and know when to</a:t>
            </a:r>
            <a:r>
              <a:rPr lang="en-US" dirty="0"/>
              <a:t> ask for help from my advisor and other peers and faculty. Being able to take what is known and apply it to a problem or use theorems to set standards is one of the main reasons I love my work</a:t>
            </a:r>
            <a:r>
              <a:rPr lang="en-US" dirty="0" smtClean="0"/>
              <a:t>.</a:t>
            </a:r>
          </a:p>
          <a:p>
            <a:r>
              <a:rPr lang="en-US" dirty="0" smtClean="0"/>
              <a:t>Read </a:t>
            </a:r>
            <a:r>
              <a:rPr lang="en-US" dirty="0"/>
              <a:t>more about my </a:t>
            </a:r>
            <a:r>
              <a:rPr lang="en-US" dirty="0" smtClean="0"/>
              <a:t>articles by </a:t>
            </a:r>
            <a:r>
              <a:rPr lang="en-US" dirty="0"/>
              <a:t>clicking on </a:t>
            </a:r>
            <a:r>
              <a:rPr lang="en-US" dirty="0" smtClean="0"/>
              <a:t>the links below</a:t>
            </a:r>
            <a:endParaRPr lang="ru-RU" dirty="0" smtClean="0"/>
          </a:p>
          <a:p>
            <a:r>
              <a:rPr lang="en-US" dirty="0">
                <a:hlinkClick r:id="rId2"/>
              </a:rPr>
              <a:t>e</a:t>
            </a:r>
            <a:r>
              <a:rPr lang="en-US" dirty="0" smtClean="0">
                <a:hlinkClick r:id="rId2"/>
              </a:rPr>
              <a:t>-library</a:t>
            </a:r>
            <a:r>
              <a:rPr lang="en-US" dirty="0" smtClean="0"/>
              <a:t> </a:t>
            </a:r>
            <a:endParaRPr lang="en-US" dirty="0"/>
          </a:p>
          <a:p>
            <a:r>
              <a:rPr lang="en-US" dirty="0">
                <a:hlinkClick r:id="rId3"/>
              </a:rPr>
              <a:t>Web of Science</a:t>
            </a:r>
            <a:endParaRPr lang="ru-RU" dirty="0"/>
          </a:p>
        </p:txBody>
      </p:sp>
    </p:spTree>
    <p:extLst>
      <p:ext uri="{BB962C8B-B14F-4D97-AF65-F5344CB8AC3E}">
        <p14:creationId xmlns:p14="http://schemas.microsoft.com/office/powerpoint/2010/main" val="314103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Contact</a:t>
            </a:r>
            <a:endParaRPr lang="ru-RU" dirty="0"/>
          </a:p>
        </p:txBody>
      </p:sp>
      <p:sp>
        <p:nvSpPr>
          <p:cNvPr id="4" name="Объект 3"/>
          <p:cNvSpPr>
            <a:spLocks noGrp="1"/>
          </p:cNvSpPr>
          <p:nvPr>
            <p:ph idx="1"/>
          </p:nvPr>
        </p:nvSpPr>
        <p:spPr/>
        <p:txBody>
          <a:bodyPr/>
          <a:lstStyle/>
          <a:p>
            <a:r>
              <a:rPr lang="en-US" b="1" dirty="0" smtClean="0"/>
              <a:t>Occupation</a:t>
            </a:r>
            <a:r>
              <a:rPr lang="en-US" b="1" dirty="0"/>
              <a:t>: </a:t>
            </a:r>
            <a:r>
              <a:rPr lang="en-US" dirty="0"/>
              <a:t>International Medical Faculty, Osh State University</a:t>
            </a:r>
          </a:p>
          <a:p>
            <a:r>
              <a:rPr lang="en-US" b="1" dirty="0"/>
              <a:t>Address: </a:t>
            </a:r>
            <a:r>
              <a:rPr lang="en-US" dirty="0" err="1" smtClean="0"/>
              <a:t>Vodozabornaya</a:t>
            </a:r>
            <a:r>
              <a:rPr lang="en-US" dirty="0" smtClean="0"/>
              <a:t> </a:t>
            </a:r>
            <a:r>
              <a:rPr lang="en-US" dirty="0"/>
              <a:t>str. b/n</a:t>
            </a:r>
          </a:p>
          <a:p>
            <a:r>
              <a:rPr lang="en-US" b="1" dirty="0"/>
              <a:t>ORCID: </a:t>
            </a:r>
            <a:r>
              <a:rPr lang="en-US" dirty="0">
                <a:hlinkClick r:id="rId2"/>
              </a:rPr>
              <a:t>https://orcid.org/0000-0002-7138-545X</a:t>
            </a:r>
            <a:endParaRPr lang="en-US" dirty="0"/>
          </a:p>
          <a:p>
            <a:r>
              <a:rPr lang="en-US" b="1" dirty="0"/>
              <a:t>E-mail: </a:t>
            </a:r>
            <a:r>
              <a:rPr lang="en-US" dirty="0" smtClean="0">
                <a:hlinkClick r:id="rId3"/>
              </a:rPr>
              <a:t>azizaseit26@gmail.com</a:t>
            </a:r>
            <a:endParaRPr lang="en-US" dirty="0" smtClean="0"/>
          </a:p>
          <a:p>
            <a:pPr marL="0" indent="0">
              <a:buNone/>
            </a:pPr>
            <a:r>
              <a:rPr lang="en-US" dirty="0"/>
              <a:t>	</a:t>
            </a:r>
            <a:r>
              <a:rPr lang="en-US" dirty="0" smtClean="0"/>
              <a:t>	     </a:t>
            </a:r>
            <a:r>
              <a:rPr lang="en-US" u="sng" dirty="0" smtClean="0">
                <a:hlinkClick r:id="rId4"/>
              </a:rPr>
              <a:t>aseitova@oshsu.kg</a:t>
            </a:r>
            <a:endParaRPr lang="en-US" u="sng" dirty="0" smtClean="0"/>
          </a:p>
          <a:p>
            <a:r>
              <a:rPr lang="en-US" b="1" dirty="0" smtClean="0">
                <a:solidFill>
                  <a:schemeClr val="tx1"/>
                </a:solidFill>
                <a:hlinkClick r:id="rId5"/>
              </a:rPr>
              <a:t>Curriculum Vitae</a:t>
            </a:r>
            <a:endParaRPr lang="en-US" b="1" dirty="0">
              <a:solidFill>
                <a:schemeClr val="tx1"/>
              </a:solidFill>
            </a:endParaRPr>
          </a:p>
        </p:txBody>
      </p:sp>
    </p:spTree>
    <p:extLst>
      <p:ext uri="{BB962C8B-B14F-4D97-AF65-F5344CB8AC3E}">
        <p14:creationId xmlns:p14="http://schemas.microsoft.com/office/powerpoint/2010/main" val="511472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3266</TotalTime>
  <Words>262</Words>
  <Application>Microsoft Office PowerPoint</Application>
  <PresentationFormat>Произвольный</PresentationFormat>
  <Paragraphs>34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Натуральные материалы</vt:lpstr>
      <vt:lpstr> Portfolio   </vt:lpstr>
      <vt:lpstr>About me</vt:lpstr>
      <vt:lpstr> Course and Lesson Planning “Tell me and I forget, teach me and I may remember, involve me and I learn.”  - Benjamin Franklin </vt:lpstr>
      <vt:lpstr>Achievements of my students</vt:lpstr>
      <vt:lpstr>Achievements of my students</vt:lpstr>
      <vt:lpstr> Research “Research is formalized curiosity. It is poking and prying with a purpose.”  - Zora Neale Hurston </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преподавателя</dc:title>
  <dc:creator>123</dc:creator>
  <cp:lastModifiedBy>123</cp:lastModifiedBy>
  <cp:revision>37</cp:revision>
  <dcterms:created xsi:type="dcterms:W3CDTF">2021-04-02T13:20:12Z</dcterms:created>
  <dcterms:modified xsi:type="dcterms:W3CDTF">2021-04-05T16:35:19Z</dcterms:modified>
</cp:coreProperties>
</file>