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57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Практикалык грамматика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Пдс 9-1-22</c:v>
                </c:pt>
                <c:pt idx="1">
                  <c:v>Пдс 9-2-22</c:v>
                </c:pt>
                <c:pt idx="2">
                  <c:v>Пдс 9-3-22</c:v>
                </c:pt>
                <c:pt idx="3">
                  <c:v>Пдс 9-4-22</c:v>
                </c:pt>
                <c:pt idx="4">
                  <c:v>Пдс 9-5-22</c:v>
                </c:pt>
                <c:pt idx="5">
                  <c:v>Пдс 9-6-22</c:v>
                </c:pt>
                <c:pt idx="6">
                  <c:v>Пдс 9-7-22</c:v>
                </c:pt>
                <c:pt idx="7">
                  <c:v>Пдс 9-8-22</c:v>
                </c:pt>
                <c:pt idx="8">
                  <c:v>Пдс 9-9-22</c:v>
                </c:pt>
                <c:pt idx="9">
                  <c:v>Пдс 9-10-22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0.64</c:v>
                </c:pt>
                <c:pt idx="1">
                  <c:v>0.46</c:v>
                </c:pt>
                <c:pt idx="2">
                  <c:v>0.59</c:v>
                </c:pt>
                <c:pt idx="3">
                  <c:v>0.46</c:v>
                </c:pt>
                <c:pt idx="4">
                  <c:v>0.71</c:v>
                </c:pt>
                <c:pt idx="5">
                  <c:v>0.61</c:v>
                </c:pt>
                <c:pt idx="6">
                  <c:v>0.79</c:v>
                </c:pt>
                <c:pt idx="7">
                  <c:v>0.22</c:v>
                </c:pt>
                <c:pt idx="8">
                  <c:v>0.23</c:v>
                </c:pt>
                <c:pt idx="9">
                  <c:v>0.38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BA1-5347-922F-CA494182E6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Пдс 9-1-22</c:v>
                </c:pt>
                <c:pt idx="1">
                  <c:v>Пдс 9-2-22</c:v>
                </c:pt>
                <c:pt idx="2">
                  <c:v>Пдс 9-3-22</c:v>
                </c:pt>
                <c:pt idx="3">
                  <c:v>Пдс 9-4-22</c:v>
                </c:pt>
                <c:pt idx="4">
                  <c:v>Пдс 9-5-22</c:v>
                </c:pt>
                <c:pt idx="5">
                  <c:v>Пдс 9-6-22</c:v>
                </c:pt>
                <c:pt idx="6">
                  <c:v>Пдс 9-7-22</c:v>
                </c:pt>
                <c:pt idx="7">
                  <c:v>Пдс 9-8-22</c:v>
                </c:pt>
                <c:pt idx="8">
                  <c:v>Пдс 9-9-22</c:v>
                </c:pt>
                <c:pt idx="9">
                  <c:v>Пдс 9-10-22</c:v>
                </c:pt>
              </c:strCache>
            </c:strRef>
          </c:cat>
          <c:val>
            <c:numRef>
              <c:f>Лист1!$C$2:$C$11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BA1-5347-922F-CA494182E67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Пдс 9-1-22</c:v>
                </c:pt>
                <c:pt idx="1">
                  <c:v>Пдс 9-2-22</c:v>
                </c:pt>
                <c:pt idx="2">
                  <c:v>Пдс 9-3-22</c:v>
                </c:pt>
                <c:pt idx="3">
                  <c:v>Пдс 9-4-22</c:v>
                </c:pt>
                <c:pt idx="4">
                  <c:v>Пдс 9-5-22</c:v>
                </c:pt>
                <c:pt idx="5">
                  <c:v>Пдс 9-6-22</c:v>
                </c:pt>
                <c:pt idx="6">
                  <c:v>Пдс 9-7-22</c:v>
                </c:pt>
                <c:pt idx="7">
                  <c:v>Пдс 9-8-22</c:v>
                </c:pt>
                <c:pt idx="8">
                  <c:v>Пдс 9-9-22</c:v>
                </c:pt>
                <c:pt idx="9">
                  <c:v>Пдс 9-10-22</c:v>
                </c:pt>
              </c:strCache>
            </c:strRef>
          </c:cat>
          <c:val>
            <c:numRef>
              <c:f>Лист1!$D$2:$D$11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BA1-5347-922F-CA494182E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421320"/>
        <c:axId val="234501600"/>
      </c:lineChart>
      <c:catAx>
        <c:axId val="234421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501600"/>
        <c:crosses val="autoZero"/>
        <c:auto val="1"/>
        <c:lblAlgn val="ctr"/>
        <c:lblOffset val="100"/>
        <c:noMultiLvlLbl val="0"/>
      </c:catAx>
      <c:valAx>
        <c:axId val="2345016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3442132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Практикалык фонетика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Пдс 9-1-22</c:v>
                </c:pt>
                <c:pt idx="1">
                  <c:v>Пдс 9-2-22</c:v>
                </c:pt>
                <c:pt idx="2">
                  <c:v>Пдс 9-3-22</c:v>
                </c:pt>
                <c:pt idx="3">
                  <c:v>Пдс 9-4-22</c:v>
                </c:pt>
                <c:pt idx="4">
                  <c:v>Пдс 9-5-22</c:v>
                </c:pt>
                <c:pt idx="5">
                  <c:v>Пдс 9-6-22</c:v>
                </c:pt>
                <c:pt idx="6">
                  <c:v>Пдс 9-7-22</c:v>
                </c:pt>
                <c:pt idx="7">
                  <c:v>Пдс 9-8-22</c:v>
                </c:pt>
                <c:pt idx="8">
                  <c:v>Пдс 9-9-22</c:v>
                </c:pt>
                <c:pt idx="9">
                  <c:v>Пдс9-10-22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0.84</c:v>
                </c:pt>
                <c:pt idx="1">
                  <c:v>0.56999999999999995</c:v>
                </c:pt>
                <c:pt idx="2">
                  <c:v>0.7</c:v>
                </c:pt>
                <c:pt idx="3">
                  <c:v>0.91</c:v>
                </c:pt>
                <c:pt idx="4">
                  <c:v>0.51</c:v>
                </c:pt>
                <c:pt idx="5">
                  <c:v>0.24</c:v>
                </c:pt>
                <c:pt idx="6">
                  <c:v>0.52</c:v>
                </c:pt>
                <c:pt idx="7">
                  <c:v>0.39</c:v>
                </c:pt>
                <c:pt idx="8">
                  <c:v>0.28000000000000003</c:v>
                </c:pt>
                <c:pt idx="9">
                  <c:v>0.74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4D-454E-9943-38E075B2DB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Пдс 9-1-22</c:v>
                </c:pt>
                <c:pt idx="1">
                  <c:v>Пдс 9-2-22</c:v>
                </c:pt>
                <c:pt idx="2">
                  <c:v>Пдс 9-3-22</c:v>
                </c:pt>
                <c:pt idx="3">
                  <c:v>Пдс 9-4-22</c:v>
                </c:pt>
                <c:pt idx="4">
                  <c:v>Пдс 9-5-22</c:v>
                </c:pt>
                <c:pt idx="5">
                  <c:v>Пдс 9-6-22</c:v>
                </c:pt>
                <c:pt idx="6">
                  <c:v>Пдс 9-7-22</c:v>
                </c:pt>
                <c:pt idx="7">
                  <c:v>Пдс 9-8-22</c:v>
                </c:pt>
                <c:pt idx="8">
                  <c:v>Пдс 9-9-22</c:v>
                </c:pt>
                <c:pt idx="9">
                  <c:v>Пдс9-10-22</c:v>
                </c:pt>
              </c:strCache>
            </c:strRef>
          </c:cat>
          <c:val>
            <c:numRef>
              <c:f>Лист1!$C$2:$C$11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4D-454E-9943-38E075B2DB7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Пдс 9-1-22</c:v>
                </c:pt>
                <c:pt idx="1">
                  <c:v>Пдс 9-2-22</c:v>
                </c:pt>
                <c:pt idx="2">
                  <c:v>Пдс 9-3-22</c:v>
                </c:pt>
                <c:pt idx="3">
                  <c:v>Пдс 9-4-22</c:v>
                </c:pt>
                <c:pt idx="4">
                  <c:v>Пдс 9-5-22</c:v>
                </c:pt>
                <c:pt idx="5">
                  <c:v>Пдс 9-6-22</c:v>
                </c:pt>
                <c:pt idx="6">
                  <c:v>Пдс 9-7-22</c:v>
                </c:pt>
                <c:pt idx="7">
                  <c:v>Пдс 9-8-22</c:v>
                </c:pt>
                <c:pt idx="8">
                  <c:v>Пдс 9-9-22</c:v>
                </c:pt>
                <c:pt idx="9">
                  <c:v>Пдс9-10-22</c:v>
                </c:pt>
              </c:strCache>
            </c:strRef>
          </c:cat>
          <c:val>
            <c:numRef>
              <c:f>Лист1!$D$2:$D$11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4D-454E-9943-38E075B2D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2406488"/>
        <c:axId val="234262736"/>
        <c:axId val="0"/>
      </c:bar3DChart>
      <c:catAx>
        <c:axId val="28240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262736"/>
        <c:crosses val="autoZero"/>
        <c:auto val="1"/>
        <c:lblAlgn val="ctr"/>
        <c:lblOffset val="100"/>
        <c:noMultiLvlLbl val="0"/>
      </c:catAx>
      <c:valAx>
        <c:axId val="234262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2406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ky-KG" baseline="0" dirty="0"/>
              <a:t> 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Пдс 1-22 </c:v>
                </c:pt>
                <c:pt idx="1">
                  <c:v>Пдс 2-22</c:v>
                </c:pt>
                <c:pt idx="2">
                  <c:v>Пдс 3-22</c:v>
                </c:pt>
                <c:pt idx="3">
                  <c:v>Пдс 4-22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0.57999999999999996</c:v>
                </c:pt>
                <c:pt idx="1">
                  <c:v>0.56999999999999995</c:v>
                </c:pt>
                <c:pt idx="2">
                  <c:v>0.56999999999999995</c:v>
                </c:pt>
                <c:pt idx="3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D6-0A47-9F7F-02AA3AA5E5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Пдс 1-22 </c:v>
                </c:pt>
                <c:pt idx="1">
                  <c:v>Пдс 2-22</c:v>
                </c:pt>
                <c:pt idx="2">
                  <c:v>Пдс 3-22</c:v>
                </c:pt>
                <c:pt idx="3">
                  <c:v>Пдс 4-22</c:v>
                </c:pt>
              </c:strCache>
            </c:strRef>
          </c:cat>
          <c:val>
            <c:numRef>
              <c:f>Лист1!$C$2:$C$5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D6-0A47-9F7F-02AA3AA5E5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Пдс 1-22 </c:v>
                </c:pt>
                <c:pt idx="1">
                  <c:v>Пдс 2-22</c:v>
                </c:pt>
                <c:pt idx="2">
                  <c:v>Пдс 3-22</c:v>
                </c:pt>
                <c:pt idx="3">
                  <c:v>Пдс 4-22</c:v>
                </c:pt>
              </c:strCache>
            </c:strRef>
          </c:cat>
          <c:val>
            <c:numRef>
              <c:f>Лист1!$D$2:$D$5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2D6-0A47-9F7F-02AA3AA5E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981848"/>
        <c:axId val="281982240"/>
      </c:barChart>
      <c:catAx>
        <c:axId val="281981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1982240"/>
        <c:crosses val="autoZero"/>
        <c:auto val="1"/>
        <c:lblAlgn val="ctr"/>
        <c:lblOffset val="100"/>
        <c:noMultiLvlLbl val="0"/>
      </c:catAx>
      <c:valAx>
        <c:axId val="281982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1981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4D47CD-7A91-4707-8C7B-D1631B2157F5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AA0F66-1562-45DA-9EE5-F1D4441CF1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sz="2800" i="1" dirty="0">
                <a:latin typeface="A97_Oktom_Times" pitchFamily="18" charset="0"/>
              </a:rPr>
              <a:t>	</a:t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2800" i="1" dirty="0">
                <a:latin typeface="A97_Oktom_Times" pitchFamily="18" charset="0"/>
              </a:rPr>
              <a:t/>
            </a:r>
            <a:br>
              <a:rPr lang="ru-RU" sz="2800" i="1" dirty="0">
                <a:latin typeface="A97_Oktom_Times" pitchFamily="18" charset="0"/>
              </a:rPr>
            </a:br>
            <a:r>
              <a:rPr lang="ru-RU" sz="3100" i="1" dirty="0" err="1">
                <a:latin typeface="A97_Oktom_Times" pitchFamily="18" charset="0"/>
              </a:rPr>
              <a:t>Котормо</a:t>
            </a:r>
            <a:r>
              <a:rPr lang="ru-RU" sz="3100" i="1" dirty="0">
                <a:latin typeface="A97_Oktom_Times" pitchFamily="18" charset="0"/>
              </a:rPr>
              <a:t> </a:t>
            </a:r>
            <a:r>
              <a:rPr lang="ru-RU" sz="3100" i="1" dirty="0" err="1">
                <a:latin typeface="A97_Oktom_Times" pitchFamily="18" charset="0"/>
              </a:rPr>
              <a:t>иши</a:t>
            </a:r>
            <a:r>
              <a:rPr lang="ru-RU" sz="3100" i="1" dirty="0">
                <a:latin typeface="A97_Oktom_Times" pitchFamily="18" charset="0"/>
              </a:rPr>
              <a:t> </a:t>
            </a:r>
            <a:r>
              <a:rPr lang="ru-RU" sz="3100" dirty="0">
                <a:latin typeface="A97_Oktom_Times" pitchFamily="18" charset="0"/>
              </a:rPr>
              <a:t>: </a:t>
            </a:r>
            <a:r>
              <a:rPr lang="ky-KG" sz="3100" dirty="0">
                <a:latin typeface="A97_Oktom_Times" pitchFamily="18" charset="0"/>
              </a:rPr>
              <a:t>англис тили бөлүмү</a:t>
            </a:r>
            <a:br>
              <a:rPr lang="ky-KG" sz="3100" dirty="0">
                <a:latin typeface="A97_Oktom_Times" pitchFamily="18" charset="0"/>
              </a:rPr>
            </a:br>
            <a:r>
              <a:rPr lang="ky-KG" sz="3100" dirty="0">
                <a:latin typeface="A97_Oktom_Times" pitchFamily="18" charset="0"/>
              </a:rPr>
              <a:t>2022-2023 окуу жылы үчүн 11-9 база </a:t>
            </a:r>
            <a:br>
              <a:rPr lang="ky-KG" sz="3100" dirty="0">
                <a:latin typeface="A97_Oktom_Times" pitchFamily="18" charset="0"/>
              </a:rPr>
            </a:br>
            <a:r>
              <a:rPr lang="ky-KG" sz="3100" dirty="0">
                <a:latin typeface="A97_Oktom_Times" pitchFamily="18" charset="0"/>
              </a:rPr>
              <a:t>1-курстун студенттеринин билим сапатына жүргүзүлгөн мониторингдин жыйынтыктары</a:t>
            </a:r>
            <a:endParaRPr lang="ru-RU" sz="3100" dirty="0">
              <a:latin typeface="A97_Oktom_Times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071810"/>
            <a:ext cx="7772400" cy="173950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D8B78F14-CFDE-F545-8B24-69FC9536F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/>
              <a:t>9 база 1- курс 282</a:t>
            </a:r>
          </a:p>
          <a:p>
            <a:r>
              <a:rPr lang="ky-KG"/>
              <a:t>11 база 1 курс 131 студент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dirty="0"/>
              <a:t/>
            </a:r>
            <a:br>
              <a:rPr lang="ky-KG" dirty="0"/>
            </a:br>
            <a:r>
              <a:rPr lang="ky-KG" dirty="0"/>
              <a:t>9 база 1-курс</a:t>
            </a:r>
            <a:br>
              <a:rPr lang="ky-KG" dirty="0"/>
            </a:br>
            <a:r>
              <a:rPr lang="ky-KG" i="1" dirty="0"/>
              <a:t/>
            </a:r>
            <a:br>
              <a:rPr lang="ky-KG" i="1" dirty="0"/>
            </a:b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14348" y="1928802"/>
          <a:ext cx="7829576" cy="3714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y-KG" dirty="0"/>
              <a:t/>
            </a:r>
            <a:br>
              <a:rPr lang="ky-KG" dirty="0"/>
            </a:br>
            <a:r>
              <a:rPr lang="ky-KG" dirty="0"/>
              <a:t>11 база 1-курс</a:t>
            </a:r>
            <a:br>
              <a:rPr lang="ky-KG" dirty="0"/>
            </a:br>
            <a:r>
              <a:rPr lang="ky-KG" i="1" dirty="0"/>
              <a:t>Негизги чет тилинин практикалык курсу 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61450347-9C15-4542-8E6B-17B7EE7F6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C85281A-2F40-0741-BA09-30C7EEF27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Окуу жыл ичинде 3 жолу мониторинг алынат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359D231-9EEB-6346-94F3-87136C4D52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3719213"/>
              </p:ext>
            </p:extLst>
          </p:nvPr>
        </p:nvGraphicFramePr>
        <p:xfrm>
          <a:off x="2204132" y="1396999"/>
          <a:ext cx="4696151" cy="5017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236">
                  <a:extLst>
                    <a:ext uri="{9D8B030D-6E8A-4147-A177-3AD203B41FA5}">
                      <a16:colId xmlns:a16="http://schemas.microsoft.com/office/drawing/2014/main" xmlns="" val="831377288"/>
                    </a:ext>
                  </a:extLst>
                </a:gridCol>
                <a:gridCol w="1632734">
                  <a:extLst>
                    <a:ext uri="{9D8B030D-6E8A-4147-A177-3AD203B41FA5}">
                      <a16:colId xmlns:a16="http://schemas.microsoft.com/office/drawing/2014/main" xmlns="" val="692873774"/>
                    </a:ext>
                  </a:extLst>
                </a:gridCol>
                <a:gridCol w="854175">
                  <a:extLst>
                    <a:ext uri="{9D8B030D-6E8A-4147-A177-3AD203B41FA5}">
                      <a16:colId xmlns:a16="http://schemas.microsoft.com/office/drawing/2014/main" xmlns="" val="3998436661"/>
                    </a:ext>
                  </a:extLst>
                </a:gridCol>
                <a:gridCol w="857199">
                  <a:extLst>
                    <a:ext uri="{9D8B030D-6E8A-4147-A177-3AD203B41FA5}">
                      <a16:colId xmlns:a16="http://schemas.microsoft.com/office/drawing/2014/main" xmlns="" val="2773152932"/>
                    </a:ext>
                  </a:extLst>
                </a:gridCol>
                <a:gridCol w="857807">
                  <a:extLst>
                    <a:ext uri="{9D8B030D-6E8A-4147-A177-3AD203B41FA5}">
                      <a16:colId xmlns:a16="http://schemas.microsoft.com/office/drawing/2014/main" xmlns="" val="3212985662"/>
                    </a:ext>
                  </a:extLst>
                </a:gridCol>
              </a:tblGrid>
              <a:tr h="112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№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Студентин аты жөнү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Сентябрь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Декабрь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Май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529048414"/>
                  </a:ext>
                </a:extLst>
              </a:tr>
              <a:tr h="11282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Тестин жыйынтыгы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639798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Абазова Албина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y-KG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182252153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Абдрахманова Нураида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1275518974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Абдукаримова Муслима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1681867443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Абдырахманова Гүлзина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4231435031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Адахамова Гавхарой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4189148544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Акимжанов Билал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2745141714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Акылбеков Султан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1259698410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Арапова Маржан Мурзакуловна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3304728125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Асилбек Кызы Фатима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1324017367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Жоомарт Уулу Арсен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3159574485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Зайнабидинова Айжамал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3717100167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Исраилов Бектур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687376580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Каримова Айназик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3619890197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Кубанычбек Кызы Рабия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278211153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Нурдинова Мээрим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3641703108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Осмонова Бегимай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4135100412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Пайзилдинов Эмилбек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3740450085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Паншаров Мухаммедали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2198526969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Паязов Ыйман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2777701637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Сапарбаева Айпери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3740948501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Тажибаева Муштарий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2676423242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Талипжанов Файзулло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623033649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Ташваева Марина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4089170682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Темирбекова Айтегин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1546961302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Токоева Элиза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4114293110"/>
                  </a:ext>
                </a:extLst>
              </a:tr>
              <a:tr h="22944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Туманов Исламбек Каримжонович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2602349166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Турасанова Кундуз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991791446"/>
                  </a:ext>
                </a:extLst>
              </a:tr>
              <a:tr h="1128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effectLst/>
                        </a:rPr>
                        <a:t>Турдалиева Клара 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03" marR="30803" marT="0" marB="0"/>
                </a:tc>
                <a:extLst>
                  <a:ext uri="{0D108BD9-81ED-4DB2-BD59-A6C34878D82A}">
                    <a16:rowId xmlns:a16="http://schemas.microsoft.com/office/drawing/2014/main" xmlns="" val="242094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16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C448C994-DDDB-344F-9982-E12D40AB5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/>
              <a:t>Студент менен өз алдынча иш алып баруу;</a:t>
            </a:r>
          </a:p>
          <a:p>
            <a:r>
              <a:rPr lang="ky-KG"/>
              <a:t>Студенттин жазуу иштерин текшерүү;</a:t>
            </a:r>
          </a:p>
          <a:p>
            <a:r>
              <a:rPr lang="ky-KG"/>
              <a:t>Кошумча сабактарды өтүү;</a:t>
            </a:r>
          </a:p>
          <a:p>
            <a:r>
              <a:rPr lang="ky-KG"/>
              <a:t>Диагностикалык мониторингде көрсөтүлгөн кемчиликтердин үстүндө иштөө;</a:t>
            </a:r>
          </a:p>
          <a:p>
            <a:pPr marL="109728" indent="0">
              <a:buNone/>
            </a:pPr>
            <a:endParaRPr lang="ky-KG"/>
          </a:p>
          <a:p>
            <a:pPr marL="109728" indent="0">
              <a:buNone/>
            </a:pPr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816AAD8-0428-6341-8761-7E07D860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/>
              <a:t>Мониторингдин жыйынтыгы менен кандай иштер жүрөт⤵️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19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124</Words>
  <Application>Microsoft Office PowerPoint</Application>
  <PresentationFormat>Экран (4:3)</PresentationFormat>
  <Paragraphs>160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A97_Oktom_Times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            Котормо иши : англис тили бөлүмү 2022-2023 окуу жылы үчүн 11-9 база  1-курстун студенттеринин билим сапатына жүргүзүлгөн мониторингдин жыйынтыктары</vt:lpstr>
      <vt:lpstr>Презентация PowerPoint</vt:lpstr>
      <vt:lpstr> 9 база 1-курс  </vt:lpstr>
      <vt:lpstr>Презентация PowerPoint</vt:lpstr>
      <vt:lpstr> 11 база 1-курс Негизги чет тилинин практикалык курсу </vt:lpstr>
      <vt:lpstr>Окуу жыл ичинде 3 жолу мониторинг алынат</vt:lpstr>
      <vt:lpstr>Мониторингдин жыйынтыгы менен кандай иштер жүрөт⤵️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Котормо иши : англис тили бөлүмү 2022-2023 окуу жылы үчүн 11-9 база  1-курстун студенттеринин билим сапатына жүргүзүлгөн мониторингдин жыйынтыктары</dc:title>
  <dc:creator>user</dc:creator>
  <cp:lastModifiedBy>USER</cp:lastModifiedBy>
  <cp:revision>6</cp:revision>
  <dcterms:created xsi:type="dcterms:W3CDTF">2022-10-06T10:18:06Z</dcterms:created>
  <dcterms:modified xsi:type="dcterms:W3CDTF">2023-01-13T07:13:28Z</dcterms:modified>
</cp:coreProperties>
</file>