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1F66675-89BE-436D-BC6B-90D28D39373A}" type="datetimeFigureOut">
              <a:rPr lang="ru-RU" smtClean="0"/>
              <a:t>14.04.2021</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01674E4C-7A29-43B0-B143-78ABAB6B22F1}" type="slidenum">
              <a:rPr lang="ru-RU" smtClean="0"/>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1F66675-89BE-436D-BC6B-90D28D39373A}" type="datetimeFigureOut">
              <a:rPr lang="ru-RU" smtClean="0"/>
              <a:t>14.04.2021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674E4C-7A29-43B0-B143-78ABAB6B22F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F66675-89BE-436D-BC6B-90D28D39373A}" type="datetimeFigureOut">
              <a:rPr lang="ru-RU" smtClean="0"/>
              <a:t>14.04.2021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674E4C-7A29-43B0-B143-78ABAB6B22F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1F66675-89BE-436D-BC6B-90D28D39373A}" type="datetimeFigureOut">
              <a:rPr lang="ru-RU" smtClean="0"/>
              <a:t>14.04.2021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674E4C-7A29-43B0-B143-78ABAB6B22F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1F66675-89BE-436D-BC6B-90D28D39373A}" type="datetimeFigureOut">
              <a:rPr lang="ru-RU" smtClean="0"/>
              <a:t>14.04.2021</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674E4C-7A29-43B0-B143-78ABAB6B22F1}" type="slidenum">
              <a:rPr lang="ru-RU" smtClean="0"/>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1F66675-89BE-436D-BC6B-90D28D39373A}" type="datetimeFigureOut">
              <a:rPr lang="ru-RU" smtClean="0"/>
              <a:t>14.04.2021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674E4C-7A29-43B0-B143-78ABAB6B22F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1F66675-89BE-436D-BC6B-90D28D39373A}" type="datetimeFigureOut">
              <a:rPr lang="ru-RU" smtClean="0"/>
              <a:t>14.04.2021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674E4C-7A29-43B0-B143-78ABAB6B22F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1F66675-89BE-436D-BC6B-90D28D39373A}" type="datetimeFigureOut">
              <a:rPr lang="ru-RU" smtClean="0"/>
              <a:t>14.04.2021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674E4C-7A29-43B0-B143-78ABAB6B22F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1F66675-89BE-436D-BC6B-90D28D39373A}" type="datetimeFigureOut">
              <a:rPr lang="ru-RU" smtClean="0"/>
              <a:t>14.04.2021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1674E4C-7A29-43B0-B143-78ABAB6B22F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1F66675-89BE-436D-BC6B-90D28D39373A}" type="datetimeFigureOut">
              <a:rPr lang="ru-RU" smtClean="0"/>
              <a:t>14.04.2021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674E4C-7A29-43B0-B143-78ABAB6B22F1}" type="slidenum">
              <a:rPr lang="ru-RU" smtClean="0"/>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5" name="Date Placeholder 4"/>
          <p:cNvSpPr>
            <a:spLocks noGrp="1"/>
          </p:cNvSpPr>
          <p:nvPr>
            <p:ph type="dt" sz="half" idx="10"/>
          </p:nvPr>
        </p:nvSpPr>
        <p:spPr/>
        <p:txBody>
          <a:bodyPr/>
          <a:lstStyle/>
          <a:p>
            <a:fld id="{B1F66675-89BE-436D-BC6B-90D28D39373A}" type="datetimeFigureOut">
              <a:rPr lang="ru-RU" smtClean="0"/>
              <a:t>14.04.2021</a:t>
            </a:fld>
            <a:endParaRPr lang="ru-RU"/>
          </a:p>
        </p:txBody>
      </p:sp>
      <p:sp>
        <p:nvSpPr>
          <p:cNvPr id="7" name="Slide Number Placeholder 6"/>
          <p:cNvSpPr>
            <a:spLocks noGrp="1"/>
          </p:cNvSpPr>
          <p:nvPr>
            <p:ph type="sldNum" sz="quarter" idx="12"/>
          </p:nvPr>
        </p:nvSpPr>
        <p:spPr/>
        <p:txBody>
          <a:bodyPr/>
          <a:lstStyle/>
          <a:p>
            <a:fld id="{01674E4C-7A29-43B0-B143-78ABAB6B22F1}"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1F66675-89BE-436D-BC6B-90D28D39373A}" type="datetimeFigureOut">
              <a:rPr lang="ru-RU" smtClean="0"/>
              <a:t>14.04.2021</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1674E4C-7A29-43B0-B143-78ABAB6B22F1}"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3.jpeg" Type="http://schemas.openxmlformats.org/officeDocument/2006/relationships/image"/><Relationship Id="rId2" Target="../media/image2.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2" Target="../media/image8.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2" Target="../media/image9.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2" Target="../media/image10.jpe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2" Target="../media/image4.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683568" y="4653136"/>
            <a:ext cx="6553200" cy="457200"/>
          </a:xfrm>
        </p:spPr>
        <p:txBody>
          <a:bodyPr>
            <a:normAutofit fontScale="55000" lnSpcReduction="20000"/>
          </a:bodyPr>
          <a:lstStyle/>
          <a:p>
            <a:r>
              <a:rPr lang="en-US" i="1" dirty="0">
                <a:solidFill>
                  <a:schemeClr val="accent3">
                    <a:lumMod val="10000"/>
                  </a:schemeClr>
                </a:solidFill>
                <a:latin typeface="Times New Roman" pitchFamily="18" charset="0"/>
                <a:cs typeface="Times New Roman" pitchFamily="18" charset="0"/>
              </a:rPr>
              <a:t>Associate professor, candidate of medical science, </a:t>
            </a:r>
            <a:br>
              <a:rPr lang="en-US" i="1" dirty="0">
                <a:solidFill>
                  <a:schemeClr val="accent3">
                    <a:lumMod val="10000"/>
                  </a:schemeClr>
                </a:solidFill>
                <a:latin typeface="Times New Roman" pitchFamily="18" charset="0"/>
                <a:cs typeface="Times New Roman" pitchFamily="18" charset="0"/>
              </a:rPr>
            </a:br>
            <a:r>
              <a:rPr lang="en-US" i="1" dirty="0">
                <a:solidFill>
                  <a:schemeClr val="accent3">
                    <a:lumMod val="10000"/>
                  </a:schemeClr>
                </a:solidFill>
                <a:latin typeface="Times New Roman" pitchFamily="18" charset="0"/>
                <a:cs typeface="Times New Roman" pitchFamily="18" charset="0"/>
              </a:rPr>
              <a:t>Lecturer of the Department of "Clinical Disciplines 2" at the OSH State Medical University IMF</a:t>
            </a:r>
            <a:endParaRPr lang="ru-RU" dirty="0"/>
          </a:p>
        </p:txBody>
      </p:sp>
      <p:sp>
        <p:nvSpPr>
          <p:cNvPr id="3" name="Заголовок 2"/>
          <p:cNvSpPr>
            <a:spLocks noGrp="1"/>
          </p:cNvSpPr>
          <p:nvPr>
            <p:ph type="ctrTitle"/>
          </p:nvPr>
        </p:nvSpPr>
        <p:spPr>
          <a:xfrm>
            <a:off x="755576" y="3356992"/>
            <a:ext cx="6629400" cy="1219201"/>
          </a:xfrm>
        </p:spPr>
        <p:txBody>
          <a:bodyPr/>
          <a:lstStyle/>
          <a:p>
            <a:r>
              <a:rPr lang="en-US" dirty="0" err="1"/>
              <a:t>Subanova</a:t>
            </a:r>
            <a:r>
              <a:rPr lang="en-US" dirty="0"/>
              <a:t> </a:t>
            </a:r>
            <a:r>
              <a:rPr lang="en-US" dirty="0" err="1"/>
              <a:t>guljamal</a:t>
            </a:r>
            <a:r>
              <a:rPr lang="en-US" dirty="0"/>
              <a:t> </a:t>
            </a:r>
            <a:r>
              <a:rPr lang="en-US" dirty="0" err="1"/>
              <a:t>arstanalievna</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272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729" y="21250"/>
            <a:ext cx="3097213" cy="304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318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23" y="0"/>
            <a:ext cx="919191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43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0"/>
            <a:ext cx="475252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12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Practical classes with 6th-year students</a:t>
            </a:r>
            <a:endParaRPr lang="ru-RU"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4811" y="1753776"/>
            <a:ext cx="5834378" cy="437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470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000" dirty="0"/>
              <a:t>Project "Results-based financing" of the Ministry of Health of the Kyrgyz Republic, Expert assessment on improving the quality of work in maternity hospitals in Kyrgyzstan</a:t>
            </a:r>
            <a:endParaRPr lang="ru-RU" sz="2000" dirty="0"/>
          </a:p>
        </p:txBody>
      </p:sp>
      <p:sp>
        <p:nvSpPr>
          <p:cNvPr id="3" name="Объект 2"/>
          <p:cNvSpPr>
            <a:spLocks noGrp="1"/>
          </p:cNvSpPr>
          <p:nvPr>
            <p:ph idx="1"/>
          </p:nvPr>
        </p:nvSpPr>
        <p:spPr>
          <a:xfrm>
            <a:off x="4860032" y="1752600"/>
            <a:ext cx="3826768" cy="4373563"/>
          </a:xfrm>
        </p:spPr>
        <p:txBody>
          <a:bodyPr/>
          <a:lstStyle/>
          <a:p>
            <a:r>
              <a:rPr lang="en-US" dirty="0">
                <a:latin typeface="Times New Roman" pitchFamily="18" charset="0"/>
                <a:cs typeface="Times New Roman" pitchFamily="18" charset="0"/>
              </a:rPr>
              <a:t>Kara-</a:t>
            </a:r>
            <a:r>
              <a:rPr lang="en-US" dirty="0" err="1">
                <a:latin typeface="Times New Roman" pitchFamily="18" charset="0"/>
                <a:cs typeface="Times New Roman" pitchFamily="18" charset="0"/>
              </a:rPr>
              <a:t>Kulzhinsky</a:t>
            </a:r>
            <a:r>
              <a:rPr lang="en-US" dirty="0">
                <a:latin typeface="Times New Roman" pitchFamily="18" charset="0"/>
                <a:cs typeface="Times New Roman" pitchFamily="18" charset="0"/>
              </a:rPr>
              <a:t> maternity hospital, evaluation of the history of childbirth: Doctor of Medical Sciences </a:t>
            </a:r>
            <a:r>
              <a:rPr lang="en-US" dirty="0" err="1">
                <a:latin typeface="Times New Roman" pitchFamily="18" charset="0"/>
                <a:cs typeface="Times New Roman" pitchFamily="18" charset="0"/>
              </a:rPr>
              <a:t>Askerov</a:t>
            </a:r>
            <a:r>
              <a:rPr lang="en-US" dirty="0">
                <a:latin typeface="Times New Roman" pitchFamily="18" charset="0"/>
                <a:cs typeface="Times New Roman" pitchFamily="18" charset="0"/>
              </a:rPr>
              <a:t> A. A. and associate Professor </a:t>
            </a:r>
            <a:r>
              <a:rPr lang="en-US" dirty="0" err="1">
                <a:latin typeface="Times New Roman" pitchFamily="18" charset="0"/>
                <a:cs typeface="Times New Roman" pitchFamily="18" charset="0"/>
              </a:rPr>
              <a:t>Subanova</a:t>
            </a:r>
            <a:r>
              <a:rPr lang="en-US" dirty="0">
                <a:latin typeface="Times New Roman" pitchFamily="18" charset="0"/>
                <a:cs typeface="Times New Roman" pitchFamily="18" charset="0"/>
              </a:rPr>
              <a:t> G. A.</a:t>
            </a:r>
            <a:endParaRPr lang="ru-RU"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4363963"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90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India, Delhi maternity hospital staff</a:t>
            </a:r>
            <a:endParaRPr lang="ru-RU" dirty="0"/>
          </a:p>
        </p:txBody>
      </p:sp>
      <p:sp>
        <p:nvSpPr>
          <p:cNvPr id="3" name="Объект 2"/>
          <p:cNvSpPr>
            <a:spLocks noGrp="1"/>
          </p:cNvSpPr>
          <p:nvPr>
            <p:ph idx="1"/>
          </p:nvPr>
        </p:nvSpPr>
        <p:spPr>
          <a:xfrm>
            <a:off x="4499992" y="1752600"/>
            <a:ext cx="4186808" cy="4373563"/>
          </a:xfrm>
        </p:spPr>
        <p:txBody>
          <a:bodyPr/>
          <a:lstStyle/>
          <a:p>
            <a:r>
              <a:rPr lang="en-US" dirty="0">
                <a:latin typeface="Times New Roman" pitchFamily="18" charset="0"/>
                <a:cs typeface="Times New Roman" pitchFamily="18" charset="0"/>
              </a:rPr>
              <a:t>Cooperation with the staff of the maternity hospital in Delhi, India, improving the provision of medical services, and the work of the educational system, further employment of our graduates</a:t>
            </a:r>
            <a:endParaRPr lang="ru-RU"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41402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864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Turkey, </a:t>
            </a:r>
            <a:r>
              <a:rPr lang="en-US" dirty="0" err="1"/>
              <a:t>Sivaz</a:t>
            </a:r>
            <a:r>
              <a:rPr lang="en-US" dirty="0"/>
              <a:t> city, </a:t>
            </a:r>
            <a:r>
              <a:rPr lang="en-US" dirty="0" err="1"/>
              <a:t>cumhuriyet</a:t>
            </a:r>
            <a:r>
              <a:rPr lang="en-US" dirty="0"/>
              <a:t> University</a:t>
            </a:r>
            <a:endParaRPr lang="ru-RU" dirty="0"/>
          </a:p>
        </p:txBody>
      </p:sp>
      <p:sp>
        <p:nvSpPr>
          <p:cNvPr id="3" name="Объект 2"/>
          <p:cNvSpPr>
            <a:spLocks noGrp="1"/>
          </p:cNvSpPr>
          <p:nvPr>
            <p:ph idx="1"/>
          </p:nvPr>
        </p:nvSpPr>
        <p:spPr>
          <a:xfrm>
            <a:off x="4716016" y="1752600"/>
            <a:ext cx="3970784" cy="4373563"/>
          </a:xfrm>
        </p:spPr>
        <p:txBody>
          <a:bodyPr/>
          <a:lstStyle/>
          <a:p>
            <a:r>
              <a:rPr lang="en-US" dirty="0">
                <a:latin typeface="Times New Roman" pitchFamily="18" charset="0"/>
                <a:cs typeface="Times New Roman" pitchFamily="18" charset="0"/>
              </a:rPr>
              <a:t>doctor of the maternity hospital and associate professor of the department </a:t>
            </a:r>
            <a:r>
              <a:rPr lang="en-US" dirty="0" err="1">
                <a:latin typeface="Times New Roman" pitchFamily="18" charset="0"/>
                <a:cs typeface="Times New Roman" pitchFamily="18" charset="0"/>
              </a:rPr>
              <a:t>Subanova</a:t>
            </a:r>
            <a:r>
              <a:rPr lang="en-US" dirty="0">
                <a:latin typeface="Times New Roman" pitchFamily="18" charset="0"/>
                <a:cs typeface="Times New Roman" pitchFamily="18" charset="0"/>
              </a:rPr>
              <a:t> G. A., discussion of the </a:t>
            </a:r>
            <a:r>
              <a:rPr lang="en-US" dirty="0" err="1">
                <a:latin typeface="Times New Roman" pitchFamily="18" charset="0"/>
                <a:cs typeface="Times New Roman" pitchFamily="18" charset="0"/>
              </a:rPr>
              <a:t>partogram</a:t>
            </a:r>
            <a:r>
              <a:rPr lang="en-US" dirty="0">
                <a:latin typeface="Times New Roman" pitchFamily="18" charset="0"/>
                <a:cs typeface="Times New Roman" pitchFamily="18" charset="0"/>
              </a:rPr>
              <a:t> of childbirth, in the maternity hospital in Turkey.</a:t>
            </a:r>
            <a:endParaRPr lang="ru-RU"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02" y="1772816"/>
            <a:ext cx="4432300" cy="385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11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International Medical Faculty, Department of Clinical Disciplines 2</a:t>
            </a:r>
            <a:endParaRPr lang="ru-RU" dirty="0"/>
          </a:p>
        </p:txBody>
      </p:sp>
      <p:sp>
        <p:nvSpPr>
          <p:cNvPr id="3" name="Объект 2"/>
          <p:cNvSpPr>
            <a:spLocks noGrp="1"/>
          </p:cNvSpPr>
          <p:nvPr>
            <p:ph idx="1"/>
          </p:nvPr>
        </p:nvSpPr>
        <p:spPr>
          <a:xfrm>
            <a:off x="3156992" y="1556792"/>
            <a:ext cx="5987008" cy="5105400"/>
          </a:xfrm>
        </p:spPr>
        <p:txBody>
          <a:bodyPr>
            <a:normAutofit fontScale="77500" lnSpcReduction="20000"/>
          </a:bodyPr>
          <a:lstStyle/>
          <a:p>
            <a:r>
              <a:rPr lang="en-US" dirty="0" err="1">
                <a:latin typeface="Times New Roman" pitchFamily="18" charset="0"/>
                <a:cs typeface="Times New Roman" pitchFamily="18" charset="0"/>
              </a:rPr>
              <a:t>Subanova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Gulzhamal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Arstanalievna</a:t>
            </a:r>
            <a:r>
              <a:rPr lang="en-US" dirty="0">
                <a:latin typeface="Times New Roman" pitchFamily="18" charset="0"/>
                <a:cs typeface="Times New Roman" pitchFamily="18" charset="0"/>
              </a:rPr>
              <a:t>, born in 1967, Kyrgyz woman.</a:t>
            </a:r>
            <a:endParaRPr lang="ru-RU" dirty="0">
              <a:latin typeface="Times New Roman" pitchFamily="18" charset="0"/>
              <a:cs typeface="Times New Roman" pitchFamily="18" charset="0"/>
            </a:endParaRPr>
          </a:p>
          <a:p>
            <a:r>
              <a:rPr lang="en-US" dirty="0">
                <a:latin typeface="Times New Roman" pitchFamily="18" charset="0"/>
                <a:cs typeface="Times New Roman" pitchFamily="18" charset="0"/>
              </a:rPr>
              <a:t>In 1994, she graduated with honors from the KSMU with a degree in medical science.</a:t>
            </a:r>
            <a:endParaRPr lang="ru-RU" dirty="0">
              <a:latin typeface="Times New Roman" pitchFamily="18" charset="0"/>
              <a:cs typeface="Times New Roman" pitchFamily="18" charset="0"/>
            </a:endParaRPr>
          </a:p>
          <a:p>
            <a:r>
              <a:rPr lang="en-US" dirty="0">
                <a:latin typeface="Times New Roman" pitchFamily="18" charset="0"/>
                <a:cs typeface="Times New Roman" pitchFamily="18" charset="0"/>
              </a:rPr>
              <a:t>2015-2018-Law Institute, lawyer</a:t>
            </a:r>
            <a:endParaRPr lang="ru-RU" dirty="0">
              <a:latin typeface="Times New Roman" pitchFamily="18" charset="0"/>
              <a:cs typeface="Times New Roman" pitchFamily="18" charset="0"/>
            </a:endParaRPr>
          </a:p>
          <a:p>
            <a:r>
              <a:rPr lang="en-US" dirty="0">
                <a:latin typeface="Times New Roman" pitchFamily="18" charset="0"/>
                <a:cs typeface="Times New Roman" pitchFamily="18" charset="0"/>
              </a:rPr>
              <a:t>Candidate of Medical Sciences since 2010. </a:t>
            </a:r>
            <a:endParaRPr lang="ru-RU" dirty="0">
              <a:latin typeface="Times New Roman" pitchFamily="18" charset="0"/>
              <a:cs typeface="Times New Roman" pitchFamily="18" charset="0"/>
            </a:endParaRPr>
          </a:p>
          <a:p>
            <a:r>
              <a:rPr lang="en-US" dirty="0">
                <a:latin typeface="Times New Roman" pitchFamily="18" charset="0"/>
                <a:cs typeface="Times New Roman" pitchFamily="18" charset="0"/>
              </a:rPr>
              <a:t>She defended her dissertation on the topic "The use of </a:t>
            </a:r>
            <a:r>
              <a:rPr lang="en-US" dirty="0" err="1">
                <a:latin typeface="Times New Roman" pitchFamily="18" charset="0"/>
                <a:cs typeface="Times New Roman" pitchFamily="18" charset="0"/>
              </a:rPr>
              <a:t>microhydrin</a:t>
            </a:r>
            <a:r>
              <a:rPr lang="en-US" dirty="0">
                <a:latin typeface="Times New Roman" pitchFamily="18" charset="0"/>
                <a:cs typeface="Times New Roman" pitchFamily="18" charset="0"/>
              </a:rPr>
              <a:t> and carbonated mineral water (Kara-</a:t>
            </a:r>
            <a:r>
              <a:rPr lang="en-US" dirty="0" err="1">
                <a:latin typeface="Times New Roman" pitchFamily="18" charset="0"/>
                <a:cs typeface="Times New Roman" pitchFamily="18" charset="0"/>
              </a:rPr>
              <a:t>Shoro</a:t>
            </a:r>
            <a:r>
              <a:rPr lang="en-US" dirty="0">
                <a:latin typeface="Times New Roman" pitchFamily="18" charset="0"/>
                <a:cs typeface="Times New Roman" pitchFamily="18" charset="0"/>
              </a:rPr>
              <a:t>) in the rehabilitation treatment of cervical </a:t>
            </a:r>
            <a:r>
              <a:rPr lang="en-US" dirty="0" err="1">
                <a:latin typeface="Times New Roman" pitchFamily="18" charset="0"/>
                <a:cs typeface="Times New Roman" pitchFamily="18" charset="0"/>
              </a:rPr>
              <a:t>ectopia</a:t>
            </a:r>
            <a:r>
              <a:rPr lang="en-US" dirty="0">
                <a:latin typeface="Times New Roman" pitchFamily="18" charset="0"/>
                <a:cs typeface="Times New Roman" pitchFamily="18" charset="0"/>
              </a:rPr>
              <a:t> in women of reproductive age" on July 10, 2010 in the dissertation council. 14.05.275 at KRSU</a:t>
            </a:r>
            <a:endParaRPr lang="ru-RU" dirty="0">
              <a:latin typeface="Times New Roman" pitchFamily="18" charset="0"/>
              <a:cs typeface="Times New Roman" pitchFamily="18" charset="0"/>
            </a:endParaRPr>
          </a:p>
          <a:p>
            <a:r>
              <a:rPr lang="en-US" dirty="0">
                <a:latin typeface="Times New Roman" pitchFamily="18" charset="0"/>
                <a:cs typeface="Times New Roman" pitchFamily="18" charset="0"/>
              </a:rPr>
              <a:t>Experience of teaching at universities – 18 years, including at Osh State University-18 years. General research and teaching experience – 18 full years.</a:t>
            </a:r>
            <a:endParaRPr lang="ru-RU" dirty="0">
              <a:latin typeface="Times New Roman" pitchFamily="18" charset="0"/>
              <a:cs typeface="Times New Roman" pitchFamily="18" charset="0"/>
            </a:endParaRPr>
          </a:p>
          <a:p>
            <a:r>
              <a:rPr lang="en-US" dirty="0">
                <a:latin typeface="Times New Roman" pitchFamily="18" charset="0"/>
                <a:cs typeface="Times New Roman" pitchFamily="18" charset="0"/>
              </a:rPr>
              <a:t>The experience of the Law Firm KSMIP and PC is 7 years.</a:t>
            </a:r>
            <a:endParaRPr lang="ru-RU" dirty="0">
              <a:latin typeface="Times New Roman" pitchFamily="18" charset="0"/>
              <a:cs typeface="Times New Roman" pitchFamily="18" charset="0"/>
            </a:endParaRPr>
          </a:p>
          <a:p>
            <a:r>
              <a:rPr lang="en-US" dirty="0">
                <a:latin typeface="Times New Roman" pitchFamily="18" charset="0"/>
                <a:cs typeface="Times New Roman" pitchFamily="18" charset="0"/>
              </a:rPr>
              <a:t>Field of professional activity: obstetrics and gynecology-27 years of experience.</a:t>
            </a:r>
            <a:endParaRPr lang="ru-RU" dirty="0">
              <a:latin typeface="Times New Roman" pitchFamily="18" charset="0"/>
              <a:cs typeface="Times New Roman" pitchFamily="18" charset="0"/>
            </a:endParaRPr>
          </a:p>
          <a:p>
            <a:r>
              <a:rPr lang="en-US" dirty="0">
                <a:latin typeface="Times New Roman" pitchFamily="18" charset="0"/>
                <a:cs typeface="Times New Roman" pitchFamily="18" charset="0"/>
              </a:rPr>
              <a:t>Tel. 0772 230-519</a:t>
            </a:r>
            <a:endParaRPr lang="ru-RU"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9" y="1844824"/>
            <a:ext cx="3095981" cy="46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046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Work experience</a:t>
            </a:r>
            <a:endParaRPr lang="ru-RU" dirty="0"/>
          </a:p>
        </p:txBody>
      </p:sp>
      <p:sp>
        <p:nvSpPr>
          <p:cNvPr id="3" name="Объект 2"/>
          <p:cNvSpPr>
            <a:spLocks noGrp="1"/>
          </p:cNvSpPr>
          <p:nvPr>
            <p:ph idx="1"/>
          </p:nvPr>
        </p:nvSpPr>
        <p:spPr>
          <a:xfrm>
            <a:off x="0" y="332656"/>
            <a:ext cx="9144000" cy="6381328"/>
          </a:xfrm>
        </p:spPr>
        <p:txBody>
          <a:bodyPr>
            <a:noAutofit/>
          </a:bodyPr>
          <a:lstStyle/>
          <a:p>
            <a:r>
              <a:rPr lang="en-US" sz="2000" b="1" dirty="0">
                <a:latin typeface="Times New Roman" pitchFamily="18" charset="0"/>
                <a:cs typeface="Times New Roman" pitchFamily="18" charset="0"/>
              </a:rPr>
              <a:t>1987-94</a:t>
            </a:r>
            <a:r>
              <a:rPr lang="en-US" sz="2000" dirty="0">
                <a:latin typeface="Times New Roman" pitchFamily="18" charset="0"/>
                <a:cs typeface="Times New Roman" pitchFamily="18" charset="0"/>
              </a:rPr>
              <a:t>-Part-time nurse, Institute of Cardiology, Bishkek.</a:t>
            </a:r>
          </a:p>
          <a:p>
            <a:r>
              <a:rPr lang="en-US" sz="2000" b="1" dirty="0">
                <a:latin typeface="Times New Roman" pitchFamily="18" charset="0"/>
                <a:cs typeface="Times New Roman" pitchFamily="18" charset="0"/>
              </a:rPr>
              <a:t>1994-99-</a:t>
            </a:r>
            <a:r>
              <a:rPr lang="en-US" sz="2000" dirty="0">
                <a:latin typeface="Times New Roman" pitchFamily="18" charset="0"/>
                <a:cs typeface="Times New Roman" pitchFamily="18" charset="0"/>
              </a:rPr>
              <a:t>obstetrician-gynecologist number 1 of the women's consultation Osh city</a:t>
            </a:r>
          </a:p>
          <a:p>
            <a:r>
              <a:rPr lang="en-US" sz="2000" b="1" dirty="0">
                <a:latin typeface="Times New Roman" pitchFamily="18" charset="0"/>
                <a:cs typeface="Times New Roman" pitchFamily="18" charset="0"/>
              </a:rPr>
              <a:t>1999-2003-</a:t>
            </a:r>
            <a:r>
              <a:rPr lang="en-US" sz="2000" dirty="0">
                <a:latin typeface="Times New Roman" pitchFamily="18" charset="0"/>
                <a:cs typeface="Times New Roman" pitchFamily="18" charset="0"/>
              </a:rPr>
              <a:t>obstetrician-gynecologist of the MSPS Osh city</a:t>
            </a:r>
          </a:p>
          <a:p>
            <a:r>
              <a:rPr lang="en-US" sz="2000" b="1" dirty="0">
                <a:latin typeface="Times New Roman" pitchFamily="18" charset="0"/>
                <a:cs typeface="Times New Roman" pitchFamily="18" charset="0"/>
              </a:rPr>
              <a:t>2003-2006-</a:t>
            </a:r>
            <a:r>
              <a:rPr lang="en-US" sz="2000" dirty="0">
                <a:latin typeface="Times New Roman" pitchFamily="18" charset="0"/>
                <a:cs typeface="Times New Roman" pitchFamily="18" charset="0"/>
              </a:rPr>
              <a:t>Teacher of the Department of Obstetrics and Gynecology of the Medical Faculty of Osh State University.</a:t>
            </a:r>
          </a:p>
          <a:p>
            <a:r>
              <a:rPr lang="en-US" sz="2000" b="1" dirty="0">
                <a:latin typeface="Times New Roman" pitchFamily="18" charset="0"/>
                <a:cs typeface="Times New Roman" pitchFamily="18" charset="0"/>
              </a:rPr>
              <a:t>2006-2009-</a:t>
            </a:r>
            <a:r>
              <a:rPr lang="en-US" sz="2000" dirty="0">
                <a:latin typeface="Times New Roman" pitchFamily="18" charset="0"/>
                <a:cs typeface="Times New Roman" pitchFamily="18" charset="0"/>
              </a:rPr>
              <a:t>Senior lecturer of the Department of Obstetrics and Gynecology, OSH State University Medical Faculty</a:t>
            </a:r>
          </a:p>
          <a:p>
            <a:r>
              <a:rPr lang="en-US" sz="2000" b="1" dirty="0">
                <a:latin typeface="Times New Roman" pitchFamily="18" charset="0"/>
                <a:cs typeface="Times New Roman" pitchFamily="18" charset="0"/>
              </a:rPr>
              <a:t>.From 2010 </a:t>
            </a:r>
            <a:r>
              <a:rPr lang="en-US" sz="2000" dirty="0">
                <a:latin typeface="Times New Roman" pitchFamily="18" charset="0"/>
                <a:cs typeface="Times New Roman" pitchFamily="18" charset="0"/>
              </a:rPr>
              <a:t>to the present-Associate Professor of the Department of Obstetrics and Gynecology of the Medical Faculty of OSH State University.</a:t>
            </a:r>
          </a:p>
          <a:p>
            <a:r>
              <a:rPr lang="en-US" sz="2000" b="1" dirty="0">
                <a:latin typeface="Times New Roman" pitchFamily="18" charset="0"/>
                <a:cs typeface="Times New Roman" pitchFamily="18" charset="0"/>
              </a:rPr>
              <a:t>From January to June 2012</a:t>
            </a:r>
            <a:r>
              <a:rPr lang="en-US" sz="2000" dirty="0">
                <a:latin typeface="Times New Roman" pitchFamily="18" charset="0"/>
                <a:cs typeface="Times New Roman" pitchFamily="18" charset="0"/>
              </a:rPr>
              <a:t>-Acting, Associate Professor, Acting Head of the Department of Obstetrics and Gynecology of the Medical Faculty of OSH State University.</a:t>
            </a:r>
          </a:p>
          <a:p>
            <a:r>
              <a:rPr lang="en-US" sz="2000" b="1" dirty="0">
                <a:latin typeface="Times New Roman" pitchFamily="18" charset="0"/>
                <a:cs typeface="Times New Roman" pitchFamily="18" charset="0"/>
              </a:rPr>
              <a:t>From September 2015 </a:t>
            </a:r>
            <a:r>
              <a:rPr lang="en-US" sz="2000" dirty="0">
                <a:latin typeface="Times New Roman" pitchFamily="18" charset="0"/>
                <a:cs typeface="Times New Roman" pitchFamily="18" charset="0"/>
              </a:rPr>
              <a:t>to the present-Associate Professor, Department of Clinical Disciplines, Faculty of Medicine, OSH State University.</a:t>
            </a:r>
          </a:p>
          <a:p>
            <a:r>
              <a:rPr lang="en-US" sz="2000" b="1" dirty="0">
                <a:latin typeface="Times New Roman" pitchFamily="18" charset="0"/>
                <a:cs typeface="Times New Roman" pitchFamily="18" charset="0"/>
              </a:rPr>
              <a:t>From 2014 to 2018</a:t>
            </a:r>
            <a:r>
              <a:rPr lang="en-US" sz="2000" dirty="0">
                <a:latin typeface="Times New Roman" pitchFamily="18" charset="0"/>
                <a:cs typeface="Times New Roman" pitchFamily="18" charset="0"/>
              </a:rPr>
              <a:t>, the expert of the Results-based financing project of the Ministry of Health of the Kyrgyz Republic.</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6391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79512" y="260648"/>
            <a:ext cx="8507288" cy="6597352"/>
          </a:xfrm>
        </p:spPr>
        <p:txBody>
          <a:bodyPr>
            <a:normAutofit/>
          </a:bodyPr>
          <a:lstStyle/>
          <a:p>
            <a:r>
              <a:rPr lang="en-US" dirty="0">
                <a:latin typeface="Times New Roman" pitchFamily="18" charset="0"/>
                <a:cs typeface="Times New Roman" pitchFamily="18" charset="0"/>
              </a:rPr>
              <a:t>She developed educational work programs on specific topics and for in-depth study, test tasks, participated in various public events, spoke at various scientific and practical conferences among students, residents in universities in different countries. They took an active part in various state, international, and interregional projects, in particular the "</a:t>
            </a:r>
            <a:r>
              <a:rPr lang="en-US" dirty="0"/>
              <a:t> Results-based financing </a:t>
            </a:r>
            <a:r>
              <a:rPr lang="en-US" dirty="0">
                <a:latin typeface="Times New Roman" pitchFamily="18" charset="0"/>
                <a:cs typeface="Times New Roman" pitchFamily="18" charset="0"/>
              </a:rPr>
              <a:t>" project of the Ministry of Health of the Kyrgyz Republic, were members of an expert group to assess the quality and standards of providing qualified medical, including obstetric, care to the population of remote regions of the Kyrgyz Republic. Lectures were given on the implementation of modern and approved by the Ministry of Health of the Kyrgyz Republic clinical protocols and the provision of practical assistance by the department staff in remote areas and regions of the Kyrgyz Republic.</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870618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certificates and awards</a:t>
            </a:r>
            <a:endParaRPr lang="ru-RU" dirty="0"/>
          </a:p>
        </p:txBody>
      </p:sp>
      <p:sp>
        <p:nvSpPr>
          <p:cNvPr id="3" name="Объект 2"/>
          <p:cNvSpPr>
            <a:spLocks noGrp="1"/>
          </p:cNvSpPr>
          <p:nvPr>
            <p:ph idx="1"/>
          </p:nvPr>
        </p:nvSpPr>
        <p:spPr>
          <a:xfrm>
            <a:off x="0" y="1517976"/>
            <a:ext cx="9144000" cy="4725605"/>
          </a:xfrm>
        </p:spPr>
        <p:txBody>
          <a:bodyPr>
            <a:noAutofit/>
          </a:bodyPr>
          <a:lstStyle/>
          <a:p>
            <a:r>
              <a:rPr lang="en-US" sz="1400" b="1" dirty="0">
                <a:latin typeface="Times New Roman" pitchFamily="18" charset="0"/>
                <a:cs typeface="Times New Roman" pitchFamily="18" charset="0"/>
              </a:rPr>
              <a:t>15.09-25.09.02</a:t>
            </a:r>
            <a:endParaRPr lang="ru-RU" sz="1400" b="1" dirty="0">
              <a:latin typeface="Times New Roman" pitchFamily="18" charset="0"/>
              <a:cs typeface="Times New Roman" pitchFamily="18" charset="0"/>
            </a:endParaRPr>
          </a:p>
          <a:p>
            <a:r>
              <a:rPr lang="en-US" sz="1400" dirty="0">
                <a:latin typeface="Times New Roman" pitchFamily="18" charset="0"/>
                <a:cs typeface="Times New Roman" pitchFamily="18" charset="0"/>
              </a:rPr>
              <a:t>The certificate was issued for participation and scientific contribution to the work of the scientific conference Moscow Russia.</a:t>
            </a:r>
            <a:endParaRPr lang="ru-RU" sz="1400" dirty="0">
              <a:latin typeface="Times New Roman" pitchFamily="18" charset="0"/>
              <a:cs typeface="Times New Roman" pitchFamily="18" charset="0"/>
            </a:endParaRPr>
          </a:p>
          <a:p>
            <a:r>
              <a:rPr lang="en-US" sz="1400" b="1" dirty="0">
                <a:latin typeface="Times New Roman" pitchFamily="18" charset="0"/>
                <a:cs typeface="Times New Roman" pitchFamily="18" charset="0"/>
              </a:rPr>
              <a:t>17.05. -25.05.05.</a:t>
            </a:r>
            <a:endParaRPr lang="ru-RU" sz="1400" b="1" dirty="0">
              <a:latin typeface="Times New Roman" pitchFamily="18" charset="0"/>
              <a:cs typeface="Times New Roman" pitchFamily="18" charset="0"/>
            </a:endParaRPr>
          </a:p>
          <a:p>
            <a:r>
              <a:rPr lang="en-US" sz="1400" dirty="0">
                <a:latin typeface="Times New Roman" pitchFamily="18" charset="0"/>
                <a:cs typeface="Times New Roman" pitchFamily="18" charset="0"/>
              </a:rPr>
              <a:t>Certificate of completion of advanced training in "new horizons in endocrinology", Tashkent</a:t>
            </a:r>
            <a:endParaRPr lang="ru-RU" sz="1400" dirty="0">
              <a:latin typeface="Times New Roman" pitchFamily="18" charset="0"/>
              <a:cs typeface="Times New Roman" pitchFamily="18" charset="0"/>
            </a:endParaRPr>
          </a:p>
          <a:p>
            <a:r>
              <a:rPr lang="en-US" sz="1400" b="1" dirty="0">
                <a:latin typeface="Times New Roman" pitchFamily="18" charset="0"/>
                <a:cs typeface="Times New Roman" pitchFamily="18" charset="0"/>
              </a:rPr>
              <a:t>14.06.99 </a:t>
            </a:r>
            <a:endParaRPr lang="ru-RU" sz="1400" b="1" dirty="0">
              <a:latin typeface="Times New Roman" pitchFamily="18" charset="0"/>
              <a:cs typeface="Times New Roman" pitchFamily="18" charset="0"/>
            </a:endParaRPr>
          </a:p>
          <a:p>
            <a:r>
              <a:rPr lang="en-US" sz="1400" dirty="0">
                <a:latin typeface="Times New Roman" pitchFamily="18" charset="0"/>
                <a:cs typeface="Times New Roman" pitchFamily="18" charset="0"/>
              </a:rPr>
              <a:t>The certificate was issued for completing the course " endocrinologists in obstetrics and gynecology, Osh, Kyrgyzstan.</a:t>
            </a:r>
            <a:endParaRPr lang="ru-RU" sz="1400" dirty="0">
              <a:latin typeface="Times New Roman" pitchFamily="18" charset="0"/>
              <a:cs typeface="Times New Roman" pitchFamily="18" charset="0"/>
            </a:endParaRPr>
          </a:p>
          <a:p>
            <a:r>
              <a:rPr lang="en-US" sz="1400" b="1" dirty="0">
                <a:latin typeface="Times New Roman" pitchFamily="18" charset="0"/>
                <a:cs typeface="Times New Roman" pitchFamily="18" charset="0"/>
              </a:rPr>
              <a:t>09.11.07.</a:t>
            </a:r>
            <a:endParaRPr lang="ru-RU" sz="1400" b="1" dirty="0">
              <a:latin typeface="Times New Roman" pitchFamily="18" charset="0"/>
              <a:cs typeface="Times New Roman" pitchFamily="18" charset="0"/>
            </a:endParaRPr>
          </a:p>
          <a:p>
            <a:r>
              <a:rPr lang="en-US" sz="1400" dirty="0">
                <a:latin typeface="Times New Roman" pitchFamily="18" charset="0"/>
                <a:cs typeface="Times New Roman" pitchFamily="18" charset="0"/>
              </a:rPr>
              <a:t>Certificate of the Foundation of Evidence-based medicine, Bishkek, Kyrgyzstan.</a:t>
            </a:r>
            <a:endParaRPr lang="ru-RU" sz="1400" dirty="0">
              <a:latin typeface="Times New Roman" pitchFamily="18" charset="0"/>
              <a:cs typeface="Times New Roman" pitchFamily="18" charset="0"/>
            </a:endParaRPr>
          </a:p>
          <a:p>
            <a:r>
              <a:rPr lang="en-US" sz="1400" b="1" dirty="0">
                <a:latin typeface="Times New Roman" pitchFamily="18" charset="0"/>
                <a:cs typeface="Times New Roman" pitchFamily="18" charset="0"/>
              </a:rPr>
              <a:t>26.10. -28.10.05 </a:t>
            </a:r>
            <a:endParaRPr lang="ru-RU" sz="1400" b="1" dirty="0">
              <a:latin typeface="Times New Roman" pitchFamily="18" charset="0"/>
              <a:cs typeface="Times New Roman" pitchFamily="18" charset="0"/>
            </a:endParaRPr>
          </a:p>
          <a:p>
            <a:r>
              <a:rPr lang="en-US" sz="1400" dirty="0">
                <a:latin typeface="Times New Roman" pitchFamily="18" charset="0"/>
                <a:cs typeface="Times New Roman" pitchFamily="18" charset="0"/>
              </a:rPr>
              <a:t>Certificate for participation in the regional conference on accreditation of medical universities of the CAR, organized with the support of the AED/START USAID project, Almaty, Kazakhstan.</a:t>
            </a:r>
            <a:endParaRPr lang="ru-RU" sz="1400" dirty="0">
              <a:latin typeface="Times New Roman" pitchFamily="18" charset="0"/>
              <a:cs typeface="Times New Roman" pitchFamily="18" charset="0"/>
            </a:endParaRPr>
          </a:p>
          <a:p>
            <a:r>
              <a:rPr lang="en-US" sz="1400" b="1" dirty="0">
                <a:latin typeface="Times New Roman" pitchFamily="18" charset="0"/>
                <a:cs typeface="Times New Roman" pitchFamily="18" charset="0"/>
              </a:rPr>
              <a:t>28.05-31.05.06</a:t>
            </a:r>
            <a:endParaRPr lang="ru-RU" sz="1400" b="1" dirty="0">
              <a:latin typeface="Times New Roman" pitchFamily="18" charset="0"/>
              <a:cs typeface="Times New Roman" pitchFamily="18" charset="0"/>
            </a:endParaRPr>
          </a:p>
          <a:p>
            <a:r>
              <a:rPr lang="en-US" sz="1400" dirty="0">
                <a:latin typeface="Times New Roman" pitchFamily="18" charset="0"/>
                <a:cs typeface="Times New Roman" pitchFamily="18" charset="0"/>
              </a:rPr>
              <a:t>The certificate was issued for participation in the regional conference on accreditation of medical universities of the CAR, organized with the support of the AED/START USAID Project, Florida USA</a:t>
            </a:r>
            <a:endParaRPr lang="ru-RU" sz="1400" dirty="0">
              <a:latin typeface="Times New Roman" pitchFamily="18" charset="0"/>
              <a:cs typeface="Times New Roman" pitchFamily="18" charset="0"/>
            </a:endParaRPr>
          </a:p>
          <a:p>
            <a:r>
              <a:rPr lang="en-US" sz="1400" b="1" dirty="0">
                <a:latin typeface="Times New Roman" pitchFamily="18" charset="0"/>
                <a:cs typeface="Times New Roman" pitchFamily="18" charset="0"/>
              </a:rPr>
              <a:t>May, 2008</a:t>
            </a:r>
            <a:endParaRPr lang="ru-RU" sz="1400" b="1" dirty="0">
              <a:latin typeface="Times New Roman" pitchFamily="18" charset="0"/>
              <a:cs typeface="Times New Roman" pitchFamily="18" charset="0"/>
            </a:endParaRPr>
          </a:p>
          <a:p>
            <a:r>
              <a:rPr lang="en-US" sz="1400" dirty="0">
                <a:latin typeface="Times New Roman" pitchFamily="18" charset="0"/>
                <a:cs typeface="Times New Roman" pitchFamily="18" charset="0"/>
              </a:rPr>
              <a:t>Certificate for participation and scientific contribution to the IX Congress of the International Association of Morphologists (IAM) and the IV Congress of Morphologists of Uzbekistan, BSMI, Bukhara, Uzbekistan.</a:t>
            </a:r>
            <a:endParaRPr lang="ru-RU" sz="1400" dirty="0">
              <a:latin typeface="Times New Roman" pitchFamily="18" charset="0"/>
              <a:cs typeface="Times New Roman" pitchFamily="18" charset="0"/>
            </a:endParaRPr>
          </a:p>
          <a:p>
            <a:r>
              <a:rPr lang="en-US" sz="1400" b="1" dirty="0">
                <a:latin typeface="Times New Roman" pitchFamily="18" charset="0"/>
                <a:cs typeface="Times New Roman" pitchFamily="18" charset="0"/>
              </a:rPr>
              <a:t>28.05.10 </a:t>
            </a:r>
            <a:endParaRPr lang="ru-RU" sz="1400" b="1" dirty="0">
              <a:latin typeface="Times New Roman" pitchFamily="18" charset="0"/>
              <a:cs typeface="Times New Roman" pitchFamily="18" charset="0"/>
            </a:endParaRPr>
          </a:p>
          <a:p>
            <a:r>
              <a:rPr lang="en-US" sz="1400" dirty="0">
                <a:latin typeface="Times New Roman" pitchFamily="18" charset="0"/>
                <a:cs typeface="Times New Roman" pitchFamily="18" charset="0"/>
              </a:rPr>
              <a:t>Diploma of the 1st degree "The best teacher of 2010.»</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872293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116632"/>
            <a:ext cx="8964488" cy="6552728"/>
          </a:xfrm>
        </p:spPr>
        <p:txBody>
          <a:bodyPr>
            <a:normAutofit fontScale="92500" lnSpcReduction="10000"/>
          </a:bodyPr>
          <a:lstStyle/>
          <a:p>
            <a:r>
              <a:rPr lang="en-US" b="1" dirty="0">
                <a:latin typeface="Times New Roman" pitchFamily="18" charset="0"/>
                <a:cs typeface="Times New Roman" pitchFamily="18" charset="0"/>
              </a:rPr>
              <a:t>February, 2015</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Certificate "</a:t>
            </a:r>
            <a:r>
              <a:rPr lang="en-US" dirty="0" err="1">
                <a:latin typeface="Times New Roman" pitchFamily="18" charset="0"/>
                <a:cs typeface="Times New Roman" pitchFamily="18" charset="0"/>
              </a:rPr>
              <a:t>Pedagogduk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bilimin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orkundotuu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kursunda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bilimin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zhogorulatuu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boyuncha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OsMU</a:t>
            </a:r>
            <a:r>
              <a:rPr lang="en-US" dirty="0">
                <a:latin typeface="Times New Roman" pitchFamily="18" charset="0"/>
                <a:cs typeface="Times New Roman" pitchFamily="18" charset="0"/>
              </a:rPr>
              <a:t>, Osh, Kyrgyzstan.</a:t>
            </a:r>
            <a:endParaRPr lang="ru-RU" dirty="0">
              <a:latin typeface="Times New Roman" pitchFamily="18" charset="0"/>
              <a:cs typeface="Times New Roman" pitchFamily="18" charset="0"/>
            </a:endParaRPr>
          </a:p>
          <a:p>
            <a:r>
              <a:rPr lang="en-US" b="1" dirty="0">
                <a:latin typeface="Times New Roman" pitchFamily="18" charset="0"/>
                <a:cs typeface="Times New Roman" pitchFamily="18" charset="0"/>
              </a:rPr>
              <a:t>30.06.10.</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"excellent student of </a:t>
            </a:r>
            <a:r>
              <a:rPr lang="en-US" dirty="0" err="1">
                <a:latin typeface="Times New Roman" pitchFamily="18" charset="0"/>
                <a:cs typeface="Times New Roman" pitchFamily="18" charset="0"/>
              </a:rPr>
              <a:t>healthcare»MZKR</a:t>
            </a:r>
            <a:endParaRPr lang="ru-RU" dirty="0">
              <a:latin typeface="Times New Roman" pitchFamily="18" charset="0"/>
              <a:cs typeface="Times New Roman" pitchFamily="18" charset="0"/>
            </a:endParaRPr>
          </a:p>
          <a:p>
            <a:r>
              <a:rPr lang="en-US" b="1" dirty="0">
                <a:latin typeface="Times New Roman" pitchFamily="18" charset="0"/>
                <a:cs typeface="Times New Roman" pitchFamily="18" charset="0"/>
              </a:rPr>
              <a:t>10.07.14. </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Certificate </a:t>
            </a:r>
            <a:r>
              <a:rPr lang="en-US" dirty="0" err="1">
                <a:latin typeface="Times New Roman" pitchFamily="18" charset="0"/>
                <a:cs typeface="Times New Roman" pitchFamily="18" charset="0"/>
              </a:rPr>
              <a:t>ofHonor</a:t>
            </a:r>
            <a:r>
              <a:rPr lang="en-US" dirty="0">
                <a:latin typeface="Times New Roman" pitchFamily="18" charset="0"/>
                <a:cs typeface="Times New Roman" pitchFamily="18" charset="0"/>
              </a:rPr>
              <a:t> of the MZKR</a:t>
            </a:r>
            <a:endParaRPr lang="ru-RU" dirty="0">
              <a:latin typeface="Times New Roman" pitchFamily="18" charset="0"/>
              <a:cs typeface="Times New Roman" pitchFamily="18" charset="0"/>
            </a:endParaRPr>
          </a:p>
          <a:p>
            <a:r>
              <a:rPr lang="en-US" b="1" dirty="0">
                <a:latin typeface="Times New Roman" pitchFamily="18" charset="0"/>
                <a:cs typeface="Times New Roman" pitchFamily="18" charset="0"/>
              </a:rPr>
              <a:t>22.02.16</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MZKR certificate-emergency obstetric care</a:t>
            </a:r>
            <a:endParaRPr lang="ru-RU" dirty="0">
              <a:latin typeface="Times New Roman" pitchFamily="18" charset="0"/>
              <a:cs typeface="Times New Roman" pitchFamily="18" charset="0"/>
            </a:endParaRPr>
          </a:p>
          <a:p>
            <a:r>
              <a:rPr lang="en-US" b="1" dirty="0">
                <a:latin typeface="Times New Roman" pitchFamily="18" charset="0"/>
                <a:cs typeface="Times New Roman" pitchFamily="18" charset="0"/>
              </a:rPr>
              <a:t>05/11/17</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MZKR Certificate - Insertion and removal of IUD</a:t>
            </a:r>
            <a:endParaRPr lang="ru-RU" dirty="0">
              <a:latin typeface="Times New Roman" pitchFamily="18" charset="0"/>
              <a:cs typeface="Times New Roman" pitchFamily="18" charset="0"/>
            </a:endParaRPr>
          </a:p>
          <a:p>
            <a:r>
              <a:rPr lang="en-US" b="1" dirty="0">
                <a:latin typeface="Times New Roman" pitchFamily="18" charset="0"/>
                <a:cs typeface="Times New Roman" pitchFamily="18" charset="0"/>
              </a:rPr>
              <a:t>04.06.18</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Certificate of Completion the intermediate English Course</a:t>
            </a:r>
            <a:endParaRPr lang="ru-RU" dirty="0">
              <a:latin typeface="Times New Roman" pitchFamily="18" charset="0"/>
              <a:cs typeface="Times New Roman" pitchFamily="18" charset="0"/>
            </a:endParaRPr>
          </a:p>
          <a:p>
            <a:r>
              <a:rPr lang="en-US" b="1" dirty="0">
                <a:latin typeface="Times New Roman" pitchFamily="18" charset="0"/>
                <a:cs typeface="Times New Roman" pitchFamily="18" charset="0"/>
              </a:rPr>
              <a:t>22/10/18</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Certificate of ATTENDANCE Erasmus + staff mobility for teaching</a:t>
            </a:r>
            <a:endParaRPr lang="ru-RU" dirty="0">
              <a:latin typeface="Times New Roman" pitchFamily="18" charset="0"/>
              <a:cs typeface="Times New Roman" pitchFamily="18" charset="0"/>
            </a:endParaRPr>
          </a:p>
          <a:p>
            <a:r>
              <a:rPr lang="en-US" b="1" dirty="0">
                <a:latin typeface="Times New Roman" pitchFamily="18" charset="0"/>
                <a:cs typeface="Times New Roman" pitchFamily="18" charset="0"/>
              </a:rPr>
              <a:t>11.10.2014</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Certificate of Honor of OSH State University</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46857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620688"/>
            <a:ext cx="9144000" cy="6237312"/>
          </a:xfrm>
        </p:spPr>
        <p:txBody>
          <a:bodyPr>
            <a:normAutofit/>
          </a:bodyPr>
          <a:lstStyle/>
          <a:p>
            <a:r>
              <a:rPr lang="en-US" b="1" dirty="0">
                <a:latin typeface="Times New Roman" pitchFamily="18" charset="0"/>
                <a:cs typeface="Times New Roman" pitchFamily="18" charset="0"/>
              </a:rPr>
              <a:t>22.12 15</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Best Doctor of the Year * Kyrgyz </a:t>
            </a:r>
            <a:r>
              <a:rPr lang="en-US" dirty="0" err="1">
                <a:latin typeface="Times New Roman" pitchFamily="18" charset="0"/>
                <a:cs typeface="Times New Roman" pitchFamily="18" charset="0"/>
              </a:rPr>
              <a:t>tuusu</a:t>
            </a:r>
            <a:r>
              <a:rPr lang="en-US" dirty="0">
                <a:latin typeface="Times New Roman" pitchFamily="18" charset="0"/>
                <a:cs typeface="Times New Roman" pitchFamily="18" charset="0"/>
              </a:rPr>
              <a:t> newspaper</a:t>
            </a:r>
            <a:endParaRPr lang="ru-RU" dirty="0">
              <a:latin typeface="Times New Roman" pitchFamily="18" charset="0"/>
              <a:cs typeface="Times New Roman" pitchFamily="18" charset="0"/>
            </a:endParaRPr>
          </a:p>
          <a:p>
            <a:r>
              <a:rPr lang="en-US" b="1" dirty="0">
                <a:latin typeface="Times New Roman" pitchFamily="18" charset="0"/>
                <a:cs typeface="Times New Roman" pitchFamily="18" charset="0"/>
              </a:rPr>
              <a:t>07</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07</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2017</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Honorary </a:t>
            </a:r>
            <a:r>
              <a:rPr lang="en-US" dirty="0" err="1">
                <a:latin typeface="Times New Roman" pitchFamily="18" charset="0"/>
                <a:cs typeface="Times New Roman" pitchFamily="18" charset="0"/>
              </a:rPr>
              <a:t>Umay</a:t>
            </a:r>
            <a:r>
              <a:rPr lang="en-US" dirty="0">
                <a:latin typeface="Times New Roman" pitchFamily="18" charset="0"/>
                <a:cs typeface="Times New Roman" pitchFamily="18" charset="0"/>
              </a:rPr>
              <a:t> Mama of the Kyrgyz Republic* Association of Obstetricians-Gynecologists and Neonatologists</a:t>
            </a:r>
            <a:endParaRPr lang="ru-RU" dirty="0">
              <a:latin typeface="Times New Roman" pitchFamily="18" charset="0"/>
              <a:cs typeface="Times New Roman" pitchFamily="18" charset="0"/>
            </a:endParaRPr>
          </a:p>
          <a:p>
            <a:r>
              <a:rPr lang="en-US" b="1" dirty="0">
                <a:latin typeface="Times New Roman" pitchFamily="18" charset="0"/>
                <a:cs typeface="Times New Roman" pitchFamily="18" charset="0"/>
              </a:rPr>
              <a:t>December 2018</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Honor of the </a:t>
            </a:r>
            <a:r>
              <a:rPr lang="en-US" dirty="0" err="1">
                <a:latin typeface="Times New Roman" pitchFamily="18" charset="0"/>
                <a:cs typeface="Times New Roman" pitchFamily="18" charset="0"/>
              </a:rPr>
              <a:t>Gromat</a:t>
            </a:r>
            <a:r>
              <a:rPr lang="en-US" dirty="0">
                <a:latin typeface="Times New Roman" pitchFamily="18" charset="0"/>
                <a:cs typeface="Times New Roman" pitchFamily="18" charset="0"/>
              </a:rPr>
              <a:t> International Medical </a:t>
            </a:r>
            <a:r>
              <a:rPr lang="en-US" dirty="0" err="1">
                <a:latin typeface="Times New Roman" pitchFamily="18" charset="0"/>
                <a:cs typeface="Times New Roman" pitchFamily="18" charset="0"/>
              </a:rPr>
              <a:t>Facultyof</a:t>
            </a:r>
            <a:r>
              <a:rPr lang="en-US" dirty="0">
                <a:latin typeface="Times New Roman" pitchFamily="18" charset="0"/>
                <a:cs typeface="Times New Roman" pitchFamily="18" charset="0"/>
              </a:rPr>
              <a:t> OSH State University </a:t>
            </a:r>
            <a:endParaRPr lang="ru-RU" dirty="0">
              <a:latin typeface="Times New Roman" pitchFamily="18" charset="0"/>
              <a:cs typeface="Times New Roman" pitchFamily="18" charset="0"/>
            </a:endParaRPr>
          </a:p>
          <a:p>
            <a:r>
              <a:rPr lang="en-US" b="1" dirty="0">
                <a:latin typeface="Times New Roman" pitchFamily="18" charset="0"/>
                <a:cs typeface="Times New Roman" pitchFamily="18" charset="0"/>
              </a:rPr>
              <a:t>06.03.2020</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Badge "Kyrgyz </a:t>
            </a:r>
            <a:r>
              <a:rPr lang="en-US" dirty="0" err="1">
                <a:latin typeface="Times New Roman" pitchFamily="18" charset="0"/>
                <a:cs typeface="Times New Roman" pitchFamily="18" charset="0"/>
              </a:rPr>
              <a:t>kyraan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kyzy</a:t>
            </a:r>
            <a:r>
              <a:rPr lang="en-US" dirty="0">
                <a:latin typeface="Times New Roman" pitchFamily="18" charset="0"/>
                <a:cs typeface="Times New Roman" pitchFamily="18" charset="0"/>
              </a:rPr>
              <a:t>", newspaper Kyrgyz </a:t>
            </a:r>
            <a:r>
              <a:rPr lang="en-US" dirty="0" err="1">
                <a:latin typeface="Times New Roman" pitchFamily="18" charset="0"/>
                <a:cs typeface="Times New Roman" pitchFamily="18" charset="0"/>
              </a:rPr>
              <a:t>tuusu</a:t>
            </a:r>
            <a:endParaRPr lang="ru-RU" dirty="0">
              <a:latin typeface="Times New Roman" pitchFamily="18" charset="0"/>
              <a:cs typeface="Times New Roman" pitchFamily="18" charset="0"/>
            </a:endParaRPr>
          </a:p>
          <a:p>
            <a:r>
              <a:rPr lang="en-US" b="1" dirty="0">
                <a:latin typeface="Times New Roman" pitchFamily="18" charset="0"/>
                <a:cs typeface="Times New Roman" pitchFamily="18" charset="0"/>
              </a:rPr>
              <a:t>2020</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Certificate of the Public Association of Obstetricians, Gynecologists and </a:t>
            </a:r>
            <a:r>
              <a:rPr lang="en-US" dirty="0" err="1">
                <a:latin typeface="Times New Roman" pitchFamily="18" charset="0"/>
                <a:cs typeface="Times New Roman" pitchFamily="18" charset="0"/>
              </a:rPr>
              <a:t>Perinatologists</a:t>
            </a:r>
            <a:r>
              <a:rPr lang="en-US" dirty="0">
                <a:latin typeface="Times New Roman" pitchFamily="18" charset="0"/>
                <a:cs typeface="Times New Roman" pitchFamily="18" charset="0"/>
              </a:rPr>
              <a:t> of Kyrgyzstan " New in the pathogenesis and treatment of polycystic ovary syndrome»</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54107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332656"/>
            <a:ext cx="8229600" cy="6525344"/>
          </a:xfrm>
        </p:spPr>
        <p:txBody>
          <a:bodyPr>
            <a:normAutofit/>
          </a:bodyPr>
          <a:lstStyle/>
          <a:p>
            <a:r>
              <a:rPr lang="en-US" b="1" dirty="0">
                <a:latin typeface="Times New Roman" pitchFamily="18" charset="0"/>
                <a:cs typeface="Times New Roman" pitchFamily="18" charset="0"/>
              </a:rPr>
              <a:t>24.12.20</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Certificate of Honor "For a great contribution to the protection of women's health of the population of the Kyrgyz Republic»</a:t>
            </a:r>
            <a:endParaRPr lang="ru-RU" dirty="0">
              <a:latin typeface="Times New Roman" pitchFamily="18" charset="0"/>
              <a:cs typeface="Times New Roman" pitchFamily="18" charset="0"/>
            </a:endParaRPr>
          </a:p>
          <a:p>
            <a:r>
              <a:rPr lang="en-US" b="1" dirty="0">
                <a:latin typeface="Times New Roman" pitchFamily="18" charset="0"/>
                <a:cs typeface="Times New Roman" pitchFamily="18" charset="0"/>
              </a:rPr>
              <a:t>10.09.2020</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Certificate "Modern methods of contraception", </a:t>
            </a:r>
            <a:r>
              <a:rPr lang="en-US" dirty="0" err="1">
                <a:latin typeface="Times New Roman" pitchFamily="18" charset="0"/>
                <a:cs typeface="Times New Roman" pitchFamily="18" charset="0"/>
              </a:rPr>
              <a:t>KSMIPiPK</a:t>
            </a:r>
            <a:r>
              <a:rPr lang="en-US" dirty="0">
                <a:latin typeface="Times New Roman" pitchFamily="18" charset="0"/>
                <a:cs typeface="Times New Roman" pitchFamily="18" charset="0"/>
              </a:rPr>
              <a:t>, Bishkek.</a:t>
            </a:r>
            <a:endParaRPr lang="ru-RU" dirty="0">
              <a:latin typeface="Times New Roman" pitchFamily="18" charset="0"/>
              <a:cs typeface="Times New Roman" pitchFamily="18" charset="0"/>
            </a:endParaRPr>
          </a:p>
          <a:p>
            <a:r>
              <a:rPr lang="en-US" b="1" dirty="0">
                <a:latin typeface="Times New Roman" pitchFamily="18" charset="0"/>
                <a:cs typeface="Times New Roman" pitchFamily="18" charset="0"/>
              </a:rPr>
              <a:t>December 3, 2020</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Certificate "Development of multiple choice test tasks", </a:t>
            </a:r>
            <a:r>
              <a:rPr lang="en-US" dirty="0" err="1">
                <a:latin typeface="Times New Roman" pitchFamily="18" charset="0"/>
                <a:cs typeface="Times New Roman" pitchFamily="18" charset="0"/>
              </a:rPr>
              <a:t>KSMIPiPK</a:t>
            </a:r>
            <a:r>
              <a:rPr lang="en-US" dirty="0">
                <a:latin typeface="Times New Roman" pitchFamily="18" charset="0"/>
                <a:cs typeface="Times New Roman" pitchFamily="18" charset="0"/>
              </a:rPr>
              <a:t>, Bishkek.</a:t>
            </a:r>
            <a:endParaRPr lang="ru-RU" dirty="0">
              <a:latin typeface="Times New Roman" pitchFamily="18" charset="0"/>
              <a:cs typeface="Times New Roman" pitchFamily="18" charset="0"/>
            </a:endParaRPr>
          </a:p>
          <a:p>
            <a:r>
              <a:rPr lang="en-US" b="1" dirty="0">
                <a:latin typeface="Times New Roman" pitchFamily="18" charset="0"/>
                <a:cs typeface="Times New Roman" pitchFamily="18" charset="0"/>
              </a:rPr>
              <a:t>23.11.2020</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Reference "New recommendations for the diagnosis and treatment of </a:t>
            </a:r>
            <a:r>
              <a:rPr lang="en-US" dirty="0" err="1">
                <a:latin typeface="Times New Roman" pitchFamily="18" charset="0"/>
                <a:cs typeface="Times New Roman" pitchFamily="18" charset="0"/>
              </a:rPr>
              <a:t>coronovirus</a:t>
            </a:r>
            <a:r>
              <a:rPr lang="en-US" dirty="0">
                <a:latin typeface="Times New Roman" pitchFamily="18" charset="0"/>
                <a:cs typeface="Times New Roman" pitchFamily="18" charset="0"/>
              </a:rPr>
              <a:t> infection COVID-19 protocol </a:t>
            </a:r>
            <a:endParaRPr lang="ru-RU" dirty="0">
              <a:latin typeface="Times New Roman" pitchFamily="18" charset="0"/>
              <a:cs typeface="Times New Roman" pitchFamily="18" charset="0"/>
            </a:endParaRPr>
          </a:p>
          <a:p>
            <a:r>
              <a:rPr lang="en-US" b="1" dirty="0">
                <a:latin typeface="Times New Roman" pitchFamily="18" charset="0"/>
                <a:cs typeface="Times New Roman" pitchFamily="18" charset="0"/>
              </a:rPr>
              <a:t>February6, 2021</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Certificate "System for improving the quality of services provided in Obstetric healthcare organizations(SNPC)»</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282372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36" y="0"/>
            <a:ext cx="9175136" cy="6916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7102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57</TotalTime>
  <Words>1020</Words>
  <Application>Microsoft Office PowerPoint</Application>
  <PresentationFormat>Экран (4:3)</PresentationFormat>
  <Paragraphs>83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Аптека</vt:lpstr>
      <vt:lpstr>Subanova guljamal arstanalievna</vt:lpstr>
      <vt:lpstr>International Medical Faculty, Department of Clinical Disciplines 2</vt:lpstr>
      <vt:lpstr>Work experience</vt:lpstr>
      <vt:lpstr>Презентация PowerPoint</vt:lpstr>
      <vt:lpstr>certificates and awards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Practical classes with 6th-year students</vt:lpstr>
      <vt:lpstr>Project "Results-based financing" of the Ministry of Health of the Kyrgyz Republic, Expert assessment on improving the quality of work in maternity hospitals in Kyrgyzstan</vt:lpstr>
      <vt:lpstr>India, Delhi maternity hospital staff</vt:lpstr>
      <vt:lpstr>Turkey, Sivaz city, cumhuriyet University</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erikosor99@gmail.com</cp:lastModifiedBy>
  <cp:revision>9</cp:revision>
  <dcterms:created xsi:type="dcterms:W3CDTF">2021-04-14T12:58:43Z</dcterms:created>
  <dcterms:modified xsi:type="dcterms:W3CDTF">2021-04-14T14:43:39Z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1197106</vt:lpwstr>
  </property>
  <property fmtid="{D5CDD505-2E9C-101B-9397-08002B2CF9AE}" name="NXPowerLiteSettings" pid="3">
    <vt:lpwstr>F7000400038000</vt:lpwstr>
  </property>
  <property fmtid="{D5CDD505-2E9C-101B-9397-08002B2CF9AE}" name="NXPowerLiteVersion" pid="4">
    <vt:lpwstr>S9.2.0</vt:lpwstr>
  </property>
</Properties>
</file>