
<file path=[Content_Types].xml><?xml version="1.0" encoding="utf-8"?>
<Types xmlns="http://schemas.openxmlformats.org/package/2006/content-types">
  <Default ContentType="image/png" Extension="png"/>
  <Default ContentType="image/jpeg" Extension="JPEG"/>
  <Default ContentType="application/vnd.openxmlformats-package.relationships+xml" Extension="rels"/>
  <Default ContentType="application/xml" Extension="xml"/>
  <Default ContentType="image/jpeg" Extension="jpg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16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3" r:id="rId6"/>
    <p:sldId id="264" r:id="rId7"/>
    <p:sldId id="265" r:id="rId8"/>
    <p:sldId id="266" r:id="rId9"/>
    <p:sldId id="260" r:id="rId10"/>
    <p:sldId id="268" r:id="rId11"/>
    <p:sldId id="261" r:id="rId12"/>
    <p:sldId id="267" r:id="rId13"/>
    <p:sldId id="262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-270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4/16/2021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4/16/2021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4/16/2021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 ?><Relationships xmlns="http://schemas.openxmlformats.org/package/2006/relationships"><Relationship Id="rId3" Target="../media/image2.jpg" Type="http://schemas.openxmlformats.org/officeDocument/2006/relationships/image"/><Relationship Id="rId2" Target="../media/image1.jpeg" Type="http://schemas.openxmlformats.org/officeDocument/2006/relationships/image"/><Relationship Id="rId1" Target="../slideLayouts/slideLayout1.xml" Type="http://schemas.openxmlformats.org/officeDocument/2006/relationships/slideLayout"/></Relationships>
</file>

<file path=ppt/slides/_rels/slide10.xml.rels><?xml version="1.0" encoding="UTF-8" standalone="yes" ?><Relationships xmlns="http://schemas.openxmlformats.org/package/2006/relationships"><Relationship Id="rId3" Target="../media/image25.jpeg" Type="http://schemas.openxmlformats.org/officeDocument/2006/relationships/image"/><Relationship Id="rId2" Target="../media/image24.jpeg" Type="http://schemas.openxmlformats.org/officeDocument/2006/relationships/image"/><Relationship Id="rId1" Target="../slideLayouts/slideLayout2.xml" Type="http://schemas.openxmlformats.org/officeDocument/2006/relationships/slideLayout"/><Relationship Id="rId5" Target="../media/image27.jpeg" Type="http://schemas.openxmlformats.org/officeDocument/2006/relationships/image"/><Relationship Id="rId4" Target="../media/image26.jpeg" Type="http://schemas.openxmlformats.org/officeDocument/2006/relationships/image"/></Relationships>
</file>

<file path=ppt/slides/_rels/slide11.xml.rels><?xml version="1.0" encoding="UTF-8" standalone="yes" ?><Relationships xmlns="http://schemas.openxmlformats.org/package/2006/relationships"><Relationship Id="rId3" Target="../media/image29.jpg" Type="http://schemas.openxmlformats.org/officeDocument/2006/relationships/image"/><Relationship Id="rId2" Target="../media/image28.jpg" Type="http://schemas.openxmlformats.org/officeDocument/2006/relationships/image"/><Relationship Id="rId1" Target="../slideLayouts/slideLayout2.xml" Type="http://schemas.openxmlformats.org/officeDocument/2006/relationships/slideLayout"/><Relationship Id="rId4" Target="../media/image30.jpeg" Type="http://schemas.openxmlformats.org/officeDocument/2006/relationships/image"/></Relationships>
</file>

<file path=ppt/slides/_rels/slide12.xml.rels><?xml version="1.0" encoding="UTF-8" standalone="yes" ?><Relationships xmlns="http://schemas.openxmlformats.org/package/2006/relationships"><Relationship Id="rId3" Target="../media/image32.jpg" Type="http://schemas.openxmlformats.org/officeDocument/2006/relationships/image"/><Relationship Id="rId2" Target="../media/image31.jpg" Type="http://schemas.openxmlformats.org/officeDocument/2006/relationships/image"/><Relationship Id="rId1" Target="../slideLayouts/slideLayout2.xml" Type="http://schemas.openxmlformats.org/officeDocument/2006/relationships/slideLayout"/><Relationship Id="rId4" Target="../media/image33.jpeg" Type="http://schemas.openxmlformats.org/officeDocument/2006/relationships/image"/></Relationships>
</file>

<file path=ppt/slides/_rels/slide13.xml.rels><?xml version="1.0" encoding="UTF-8" standalone="yes" ?><Relationships xmlns="http://schemas.openxmlformats.org/package/2006/relationships"><Relationship Id="rId2" Target="../media/image34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 ?><Relationships xmlns="http://schemas.openxmlformats.org/package/2006/relationships"><Relationship Id="rId3" Target="../media/image4.jpeg" Type="http://schemas.openxmlformats.org/officeDocument/2006/relationships/image"/><Relationship Id="rId2" Target="../media/image3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7" Type="http://schemas.openxmlformats.org/officeDocument/2006/relationships/image" Target="../media/image15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jpg"/><Relationship Id="rId5" Type="http://schemas.openxmlformats.org/officeDocument/2006/relationships/image" Target="../media/image19.jpg"/><Relationship Id="rId4" Type="http://schemas.openxmlformats.org/officeDocument/2006/relationships/image" Target="../media/image18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9888" y="0"/>
            <a:ext cx="2143125" cy="2143125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33600" y="1593670"/>
            <a:ext cx="5242560" cy="3183712"/>
          </a:xfrm>
        </p:spPr>
        <p:txBody>
          <a:bodyPr>
            <a:norm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Askerov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Arsen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Askerovich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10656524" cy="1126283"/>
          </a:xfrm>
        </p:spPr>
        <p:txBody>
          <a:bodyPr>
            <a:normAutofit/>
          </a:bodyPr>
          <a:lstStyle/>
          <a:p>
            <a:r>
              <a:rPr lang="en-US" sz="4800" dirty="0" smtClean="0">
                <a:solidFill>
                  <a:schemeClr val="accent6">
                    <a:lumMod val="75000"/>
                  </a:schemeClr>
                </a:solidFill>
                <a:latin typeface="French Script MT" panose="03020402040607040605" pitchFamily="66" charset="0"/>
              </a:rPr>
              <a:t>~professor, MD, PhD~</a:t>
            </a:r>
            <a:endParaRPr lang="ru-RU" sz="4800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8278" y="560243"/>
            <a:ext cx="4762500" cy="43243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4159021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85253" y="15875"/>
            <a:ext cx="7984226" cy="377825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6168980" cy="3794125"/>
          </a:xfrm>
          <a:prstGeom prst="rect">
            <a:avLst/>
          </a:prstGeom>
        </p:spPr>
      </p:pic>
      <p:sp>
        <p:nvSpPr>
          <p:cNvPr id="4" name="AutoShape 2" descr="https://apf.mail.ru/cgi-bin/readmsg?id=16184811980724310753;0;1&amp;exif=1&amp;full=1&amp;x-email=askerov.arsen%40inbox.ru"/>
          <p:cNvSpPr>
            <a:spLocks noGrp="1" noChangeAspect="1" noChangeArrowheads="1"/>
          </p:cNvSpPr>
          <p:nvPr>
            <p:ph type="title"/>
          </p:nvPr>
        </p:nvSpPr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5909" y="3794125"/>
            <a:ext cx="7147776" cy="2967284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722773" y="3236662"/>
            <a:ext cx="5469228" cy="362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7757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0823" y="128789"/>
            <a:ext cx="5921177" cy="3798916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82880"/>
            <a:ext cx="6270823" cy="3981796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50772" y="3154048"/>
            <a:ext cx="8461420" cy="3703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5002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006" y="0"/>
            <a:ext cx="6328815" cy="5436524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0649" y="24938"/>
            <a:ext cx="5881352" cy="3404062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94144" y="3429000"/>
            <a:ext cx="5997856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9565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Contacts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С</a:t>
            </a:r>
            <a:r>
              <a:rPr lang="en-US" b="1" dirty="0" smtClean="0"/>
              <a:t>ell phone</a:t>
            </a:r>
            <a:r>
              <a:rPr lang="en-US" dirty="0" smtClean="0"/>
              <a:t>: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/>
              <a:t> </a:t>
            </a:r>
            <a:r>
              <a:rPr lang="ru-RU" b="1" dirty="0" smtClean="0"/>
              <a:t>E-</a:t>
            </a:r>
            <a:r>
              <a:rPr lang="ru-RU" b="1" dirty="0" err="1" smtClean="0"/>
              <a:t>mail</a:t>
            </a:r>
            <a:r>
              <a:rPr lang="en-US" b="1" dirty="0" smtClean="0"/>
              <a:t>:</a:t>
            </a:r>
            <a:r>
              <a:rPr lang="ru-RU" b="1" dirty="0" smtClean="0"/>
              <a:t> </a:t>
            </a:r>
            <a:r>
              <a:rPr lang="en-US" b="1" dirty="0" smtClean="0"/>
              <a:t>askerov.arsen@inbox.ru</a:t>
            </a:r>
          </a:p>
          <a:p>
            <a:pPr marL="0" indent="0">
              <a:buNone/>
            </a:pPr>
            <a:endParaRPr lang="en-US" dirty="0" smtClean="0"/>
          </a:p>
          <a:p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11523" y="274727"/>
            <a:ext cx="3362325" cy="13620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808762"/>
              </p:ext>
            </p:extLst>
          </p:nvPr>
        </p:nvGraphicFramePr>
        <p:xfrm>
          <a:off x="2589213" y="2621280"/>
          <a:ext cx="2688182" cy="701040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2688182">
                  <a:extLst>
                    <a:ext uri="{9D8B030D-6E8A-4147-A177-3AD203B41FA5}">
                      <a16:colId xmlns="" xmlns:a16="http://schemas.microsoft.com/office/drawing/2014/main" val="3796541889"/>
                    </a:ext>
                  </a:extLst>
                </a:gridCol>
              </a:tblGrid>
              <a:tr h="29609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355"/>
                        </a:spcAft>
                      </a:pPr>
                      <a:r>
                        <a:rPr lang="ru-RU" sz="2000" dirty="0">
                          <a:effectLst/>
                        </a:rPr>
                        <a:t>+</a:t>
                      </a:r>
                      <a:r>
                        <a:rPr lang="ru-RU" sz="2000" dirty="0" smtClean="0">
                          <a:effectLst/>
                        </a:rPr>
                        <a:t>996-550331731, </a:t>
                      </a:r>
                      <a:r>
                        <a:rPr lang="ru-RU" sz="2000" dirty="0">
                          <a:effectLst/>
                        </a:rPr>
                        <a:t>+</a:t>
                      </a:r>
                      <a:r>
                        <a:rPr lang="ru-RU" sz="2000" dirty="0" smtClean="0">
                          <a:effectLst/>
                        </a:rPr>
                        <a:t>996700331731, 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="" xmlns:a16="http://schemas.microsoft.com/office/drawing/2014/main" val="32263842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30592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PERSONAL INFORMATION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</a:t>
            </a:r>
            <a:r>
              <a:rPr lang="en-US" dirty="0" smtClean="0"/>
              <a:t>Born </a:t>
            </a:r>
            <a:r>
              <a:rPr lang="en-US" dirty="0"/>
              <a:t>in </a:t>
            </a:r>
            <a:r>
              <a:rPr lang="en-US" dirty="0" smtClean="0"/>
              <a:t>1974, </a:t>
            </a:r>
            <a:r>
              <a:rPr lang="en-US" dirty="0"/>
              <a:t>Kyrgyz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/>
              <a:t>in 1997 graduated from the medical faculty of the </a:t>
            </a:r>
            <a:r>
              <a:rPr lang="en-US" dirty="0" smtClean="0"/>
              <a:t>KSMA</a:t>
            </a:r>
            <a:endParaRPr lang="ru-RU" dirty="0" smtClean="0"/>
          </a:p>
          <a:p>
            <a:r>
              <a:rPr lang="en-US" dirty="0" smtClean="0"/>
              <a:t> </a:t>
            </a:r>
            <a:r>
              <a:rPr lang="en-US" dirty="0"/>
              <a:t>In 2002 he successfully defended his candidate's dissertation, and in 2015 his doctoral dissertation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/>
              <a:t>Pedagogical work experience in universities - </a:t>
            </a:r>
            <a:r>
              <a:rPr lang="ru-RU" dirty="0" smtClean="0"/>
              <a:t>19</a:t>
            </a:r>
            <a:r>
              <a:rPr lang="en-US" dirty="0" smtClean="0"/>
              <a:t> </a:t>
            </a:r>
            <a:r>
              <a:rPr lang="en-US" dirty="0"/>
              <a:t>years, including at Osh State University - </a:t>
            </a:r>
            <a:r>
              <a:rPr lang="ru-RU" dirty="0"/>
              <a:t>1</a:t>
            </a:r>
            <a:r>
              <a:rPr lang="en-US" dirty="0" smtClean="0"/>
              <a:t> </a:t>
            </a:r>
            <a:r>
              <a:rPr lang="en-US" dirty="0"/>
              <a:t>years. The general scientific and pedagogical experience is </a:t>
            </a:r>
            <a:r>
              <a:rPr lang="en-US" dirty="0" smtClean="0"/>
              <a:t>2</a:t>
            </a:r>
            <a:r>
              <a:rPr lang="ru-RU" dirty="0" smtClean="0"/>
              <a:t>2</a:t>
            </a:r>
            <a:r>
              <a:rPr lang="en-US" dirty="0" smtClean="0"/>
              <a:t> </a:t>
            </a:r>
            <a:r>
              <a:rPr lang="en-US" dirty="0"/>
              <a:t>full </a:t>
            </a:r>
            <a:r>
              <a:rPr lang="en-US" dirty="0" smtClean="0"/>
              <a:t>years</a:t>
            </a:r>
          </a:p>
          <a:p>
            <a:r>
              <a:rPr lang="en-US" dirty="0" smtClean="0"/>
              <a:t> Field of professional activity</a:t>
            </a:r>
            <a:r>
              <a:rPr lang="en-US" dirty="0"/>
              <a:t>: obstetrics, gynecology, </a:t>
            </a:r>
            <a:r>
              <a:rPr lang="en-US" dirty="0" err="1"/>
              <a:t>reproductology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65353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Publications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2133599"/>
            <a:ext cx="7623734" cy="4576293"/>
          </a:xfrm>
        </p:spPr>
        <p:txBody>
          <a:bodyPr/>
          <a:lstStyle/>
          <a:p>
            <a:r>
              <a:rPr lang="en-US" dirty="0" smtClean="0"/>
              <a:t>Have over </a:t>
            </a:r>
            <a:r>
              <a:rPr lang="ru-RU" dirty="0" smtClean="0"/>
              <a:t>75</a:t>
            </a:r>
            <a:r>
              <a:rPr lang="en-US" dirty="0" smtClean="0"/>
              <a:t> </a:t>
            </a:r>
            <a:r>
              <a:rPr lang="en-US" dirty="0"/>
              <a:t>publications, including </a:t>
            </a:r>
            <a:r>
              <a:rPr lang="ru-RU" dirty="0" smtClean="0"/>
              <a:t>50</a:t>
            </a:r>
            <a:r>
              <a:rPr lang="en-US" dirty="0" smtClean="0"/>
              <a:t> </a:t>
            </a:r>
            <a:r>
              <a:rPr lang="en-US" dirty="0"/>
              <a:t>scientific and </a:t>
            </a:r>
            <a:r>
              <a:rPr lang="en-US" dirty="0" smtClean="0"/>
              <a:t>1</a:t>
            </a:r>
            <a:r>
              <a:rPr lang="ru-RU" dirty="0"/>
              <a:t>1</a:t>
            </a:r>
            <a:r>
              <a:rPr lang="en-US" dirty="0" smtClean="0"/>
              <a:t> </a:t>
            </a:r>
            <a:r>
              <a:rPr lang="en-US" dirty="0"/>
              <a:t>educational and methodological</a:t>
            </a:r>
            <a:r>
              <a:rPr lang="en-US" dirty="0" smtClean="0"/>
              <a:t>.</a:t>
            </a:r>
          </a:p>
          <a:p>
            <a:r>
              <a:rPr lang="en-US" dirty="0"/>
              <a:t>After defending the dissertation, </a:t>
            </a:r>
            <a:r>
              <a:rPr lang="ru-RU" dirty="0" smtClean="0"/>
              <a:t>50</a:t>
            </a:r>
            <a:r>
              <a:rPr lang="en-US" dirty="0" smtClean="0"/>
              <a:t> </a:t>
            </a:r>
            <a:r>
              <a:rPr lang="en-US" dirty="0"/>
              <a:t>scientific and </a:t>
            </a:r>
            <a:r>
              <a:rPr lang="ru-RU" dirty="0" smtClean="0"/>
              <a:t>11</a:t>
            </a:r>
            <a:r>
              <a:rPr lang="en-US" dirty="0" smtClean="0"/>
              <a:t> </a:t>
            </a:r>
            <a:r>
              <a:rPr lang="en-US" dirty="0"/>
              <a:t>educational-methodical works used in pedagogical practice were published, including</a:t>
            </a:r>
            <a:r>
              <a:rPr lang="en-US" dirty="0" smtClean="0"/>
              <a:t>:</a:t>
            </a:r>
            <a:endParaRPr lang="ru-RU" dirty="0"/>
          </a:p>
          <a:p>
            <a:r>
              <a:rPr lang="ru-RU" dirty="0" smtClean="0"/>
              <a:t>- </a:t>
            </a:r>
            <a:r>
              <a:rPr lang="en-US" dirty="0"/>
              <a:t>methodological guide "Management of pregnancy and childbirth with </a:t>
            </a:r>
            <a:r>
              <a:rPr lang="en-US" dirty="0" err="1"/>
              <a:t>previa</a:t>
            </a:r>
            <a:r>
              <a:rPr lang="en-US" dirty="0"/>
              <a:t> and placenta </a:t>
            </a:r>
            <a:r>
              <a:rPr lang="en-US" dirty="0" err="1"/>
              <a:t>accreta</a:t>
            </a:r>
            <a:r>
              <a:rPr lang="en-US" dirty="0"/>
              <a:t>" - 2018</a:t>
            </a:r>
            <a:r>
              <a:rPr lang="en-US" dirty="0" smtClean="0"/>
              <a:t>.</a:t>
            </a:r>
            <a:endParaRPr lang="ru-RU" dirty="0" smtClean="0"/>
          </a:p>
          <a:p>
            <a:r>
              <a:rPr lang="ru-RU" dirty="0" smtClean="0"/>
              <a:t>- </a:t>
            </a:r>
            <a:r>
              <a:rPr lang="en-US" dirty="0" smtClean="0"/>
              <a:t>Guidelines </a:t>
            </a:r>
            <a:r>
              <a:rPr lang="en-US" dirty="0"/>
              <a:t>for monitoring the quality of family planning medical services </a:t>
            </a:r>
            <a:r>
              <a:rPr lang="en-US" dirty="0" smtClean="0"/>
              <a:t>– 2017</a:t>
            </a:r>
            <a:endParaRPr lang="ru-RU" dirty="0" smtClean="0"/>
          </a:p>
          <a:p>
            <a:r>
              <a:rPr lang="ru-RU" dirty="0" smtClean="0"/>
              <a:t>- </a:t>
            </a:r>
            <a:r>
              <a:rPr lang="en-US" dirty="0"/>
              <a:t>Clinical Guidelines for Safe Termination of Pregnancy </a:t>
            </a:r>
            <a:r>
              <a:rPr lang="en-US" dirty="0" smtClean="0"/>
              <a:t>– 2020</a:t>
            </a:r>
            <a:endParaRPr lang="ru-RU" dirty="0" smtClean="0"/>
          </a:p>
          <a:p>
            <a:r>
              <a:rPr lang="ru-RU" dirty="0" smtClean="0"/>
              <a:t>-</a:t>
            </a:r>
            <a:r>
              <a:rPr lang="en-US" dirty="0"/>
              <a:t>Clinical guidelines for </a:t>
            </a:r>
            <a:r>
              <a:rPr lang="en-US" dirty="0" err="1"/>
              <a:t>Covid</a:t>
            </a:r>
            <a:r>
              <a:rPr lang="en-US" dirty="0"/>
              <a:t> 19 infection </a:t>
            </a:r>
            <a:r>
              <a:rPr lang="en-US" dirty="0" smtClean="0"/>
              <a:t>(</a:t>
            </a:r>
            <a:r>
              <a:rPr lang="ru-RU" dirty="0" smtClean="0"/>
              <a:t>4-</a:t>
            </a:r>
            <a:r>
              <a:rPr lang="en-US" dirty="0" smtClean="0"/>
              <a:t>5th </a:t>
            </a:r>
            <a:r>
              <a:rPr lang="en-US" dirty="0"/>
              <a:t>version) of the Ministry of Health of the Kyrgyz Republic </a:t>
            </a:r>
            <a:r>
              <a:rPr lang="en-US" dirty="0" smtClean="0"/>
              <a:t>– </a:t>
            </a:r>
            <a:r>
              <a:rPr lang="ru-RU" dirty="0" smtClean="0"/>
              <a:t>2020-</a:t>
            </a:r>
            <a:r>
              <a:rPr lang="en-US" dirty="0" smtClean="0"/>
              <a:t>202</a:t>
            </a:r>
            <a:r>
              <a:rPr lang="ru-RU" dirty="0" smtClean="0"/>
              <a:t>1</a:t>
            </a:r>
            <a:r>
              <a:rPr lang="en-US" dirty="0" smtClean="0"/>
              <a:t>.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152" y="103031"/>
            <a:ext cx="2499060" cy="4494727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84158" y="-122351"/>
            <a:ext cx="2107842" cy="5821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6171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qualifications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Certificate "Methodology for the development and evaluation of clinical guidelines" - Bishkek </a:t>
            </a:r>
            <a:r>
              <a:rPr lang="en-US" dirty="0" smtClean="0"/>
              <a:t>2011</a:t>
            </a:r>
            <a:endParaRPr lang="ru-RU" dirty="0" smtClean="0"/>
          </a:p>
          <a:p>
            <a:r>
              <a:rPr lang="ru-RU" dirty="0" smtClean="0"/>
              <a:t>С</a:t>
            </a:r>
            <a:r>
              <a:rPr lang="en-US" dirty="0" err="1" smtClean="0"/>
              <a:t>ertificate</a:t>
            </a:r>
            <a:r>
              <a:rPr lang="en-US" dirty="0" smtClean="0"/>
              <a:t> </a:t>
            </a:r>
            <a:r>
              <a:rPr lang="en-US" dirty="0"/>
              <a:t>"Treatment of pregnant women with HIV" - </a:t>
            </a:r>
            <a:r>
              <a:rPr lang="en-US" dirty="0" err="1"/>
              <a:t>Salsburg</a:t>
            </a:r>
            <a:r>
              <a:rPr lang="en-US" dirty="0"/>
              <a:t> 2016</a:t>
            </a:r>
            <a:r>
              <a:rPr lang="en-US" dirty="0" smtClean="0"/>
              <a:t>.</a:t>
            </a:r>
            <a:endParaRPr lang="ru-RU" dirty="0" smtClean="0"/>
          </a:p>
          <a:p>
            <a:r>
              <a:rPr lang="ru-RU" dirty="0" smtClean="0"/>
              <a:t>С</a:t>
            </a:r>
            <a:r>
              <a:rPr lang="en-US" dirty="0" err="1" smtClean="0"/>
              <a:t>ertificate</a:t>
            </a:r>
            <a:r>
              <a:rPr lang="en-US" dirty="0" smtClean="0"/>
              <a:t> </a:t>
            </a:r>
            <a:r>
              <a:rPr lang="en-US" dirty="0"/>
              <a:t>"Clinical mentoring" - Almaty 2016,</a:t>
            </a:r>
          </a:p>
          <a:p>
            <a:r>
              <a:rPr lang="en-US" dirty="0" smtClean="0"/>
              <a:t>Certificate</a:t>
            </a:r>
            <a:r>
              <a:rPr lang="ru-RU" dirty="0" smtClean="0"/>
              <a:t> «</a:t>
            </a:r>
            <a:r>
              <a:rPr lang="en-US" dirty="0" smtClean="0"/>
              <a:t>Quality </a:t>
            </a:r>
            <a:r>
              <a:rPr lang="en-US" dirty="0"/>
              <a:t>Management in Health </a:t>
            </a:r>
            <a:r>
              <a:rPr lang="en-US" dirty="0" smtClean="0"/>
              <a:t>Care</a:t>
            </a:r>
            <a:r>
              <a:rPr lang="ru-RU" dirty="0" smtClean="0"/>
              <a:t>»</a:t>
            </a:r>
            <a:r>
              <a:rPr lang="en-US" dirty="0" smtClean="0"/>
              <a:t> </a:t>
            </a:r>
            <a:r>
              <a:rPr lang="en-US" dirty="0"/>
              <a:t>- </a:t>
            </a:r>
            <a:r>
              <a:rPr lang="en-US" dirty="0" err="1"/>
              <a:t>Bancock</a:t>
            </a:r>
            <a:r>
              <a:rPr lang="en-US" dirty="0"/>
              <a:t> 2010, Buenos Aires 2014, Zimbabwe 2015, Barcelona </a:t>
            </a:r>
            <a:r>
              <a:rPr lang="en-US" dirty="0" smtClean="0"/>
              <a:t>2016</a:t>
            </a:r>
            <a:endParaRPr lang="ru-RU" dirty="0" smtClean="0"/>
          </a:p>
          <a:p>
            <a:r>
              <a:rPr lang="en-US" dirty="0"/>
              <a:t>Women's Reproductive Health Certificate - Amsterdam 2012, Tirana 2012, Paris 2014, Helsinki 2014, Budapest 2016, Geneva </a:t>
            </a:r>
            <a:r>
              <a:rPr lang="en-US" dirty="0" smtClean="0"/>
              <a:t>2017</a:t>
            </a:r>
            <a:endParaRPr lang="ru-RU" dirty="0" smtClean="0"/>
          </a:p>
          <a:p>
            <a:r>
              <a:rPr lang="ru-RU" dirty="0" smtClean="0"/>
              <a:t>Р</a:t>
            </a:r>
            <a:r>
              <a:rPr lang="en-US" dirty="0" err="1" smtClean="0"/>
              <a:t>atent</a:t>
            </a:r>
            <a:r>
              <a:rPr lang="en-US" dirty="0" smtClean="0"/>
              <a:t> </a:t>
            </a:r>
            <a:r>
              <a:rPr lang="en-US" dirty="0"/>
              <a:t>for invention "Method of surgical treatment of sexual </a:t>
            </a:r>
            <a:r>
              <a:rPr lang="en-US" dirty="0" err="1"/>
              <a:t>dysuric</a:t>
            </a:r>
            <a:r>
              <a:rPr lang="en-US" dirty="0"/>
              <a:t> disorders in women"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4236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671" y="74815"/>
            <a:ext cx="3981191" cy="270163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2590" y="74815"/>
            <a:ext cx="3998327" cy="305245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17645" y="74814"/>
            <a:ext cx="3614625" cy="2552007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810" y="3225338"/>
            <a:ext cx="4943220" cy="3566160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1670" y="3304661"/>
            <a:ext cx="4591950" cy="32725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8506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820" y="65947"/>
            <a:ext cx="4197505" cy="294326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4645" y="171767"/>
            <a:ext cx="3853022" cy="273162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9987" y="259385"/>
            <a:ext cx="3664974" cy="2644002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820" y="3391593"/>
            <a:ext cx="3988169" cy="2991761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2325" y="3391593"/>
            <a:ext cx="3955342" cy="2853480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05439" y="3517230"/>
            <a:ext cx="3599522" cy="25194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4059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9646" y="58189"/>
            <a:ext cx="3732569" cy="2826327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6596" y="124691"/>
            <a:ext cx="3745753" cy="2833326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887" y="58189"/>
            <a:ext cx="3705457" cy="2635135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887" y="3316778"/>
            <a:ext cx="4506665" cy="3346692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3654" y="3316778"/>
            <a:ext cx="4457121" cy="2996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7434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55486" y="203662"/>
            <a:ext cx="3396815" cy="5245331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1059" y="103909"/>
            <a:ext cx="3862927" cy="5353396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6502"/>
            <a:ext cx="4060872" cy="56277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4982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 experience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2017-2021 Professor of the Department of Obstetrics and Gynecology, KRSU.</a:t>
            </a:r>
          </a:p>
          <a:p>
            <a:r>
              <a:rPr lang="en-US" dirty="0"/>
              <a:t>2012–2017: Head of the Department of Obstetrics and Gynecology No. 2 of the KSMA.</a:t>
            </a:r>
          </a:p>
          <a:p>
            <a:r>
              <a:rPr lang="en-US" dirty="0"/>
              <a:t>2002-2012: - Associate Professor of the Department of Obstetrics and Gynecology, KRSU</a:t>
            </a:r>
          </a:p>
          <a:p>
            <a:r>
              <a:rPr lang="en-US" dirty="0"/>
              <a:t>1999-2002: - doctor of the republican maternity hospital</a:t>
            </a:r>
          </a:p>
          <a:p>
            <a:r>
              <a:rPr lang="en-US" dirty="0"/>
              <a:t>1999 - Researcher, Kyrgyz Research Institute of Obstetrics and Pediatrics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44080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198</TotalTime>
  <Words>370</Words>
  <Application>Microsoft Office PowerPoint</Application>
  <PresentationFormat>Произвольный</PresentationFormat>
  <Paragraphs>34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Легкий дым</vt:lpstr>
      <vt:lpstr>Askerov Arsen Askerovich</vt:lpstr>
      <vt:lpstr>PERSONAL INFORMATION</vt:lpstr>
      <vt:lpstr>Publications</vt:lpstr>
      <vt:lpstr>Key qualifications</vt:lpstr>
      <vt:lpstr>Презентация PowerPoint</vt:lpstr>
      <vt:lpstr>Презентация PowerPoint</vt:lpstr>
      <vt:lpstr>Презентация PowerPoint</vt:lpstr>
      <vt:lpstr>Презентация PowerPoint</vt:lpstr>
      <vt:lpstr>Work experience </vt:lpstr>
      <vt:lpstr>Презентация PowerPoint</vt:lpstr>
      <vt:lpstr>Презентация PowerPoint</vt:lpstr>
      <vt:lpstr>Презентация PowerPoint</vt:lpstr>
      <vt:lpstr>Contacts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Momunova Aygul Abdikerimovna PORTFOLIO</dc:title>
  <dc:creator>Пользователь Windows</dc:creator>
  <cp:lastModifiedBy>Admin</cp:lastModifiedBy>
  <cp:revision>26</cp:revision>
  <dcterms:created xsi:type="dcterms:W3CDTF">2021-03-29T11:07:14Z</dcterms:created>
  <dcterms:modified xsi:type="dcterms:W3CDTF">2021-04-16T04:40:36Z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737958</vt:lpwstr>
  </property>
  <property fmtid="{D5CDD505-2E9C-101B-9397-08002B2CF9AE}" name="NXPowerLiteSettings" pid="3">
    <vt:lpwstr>F7000400038000</vt:lpwstr>
  </property>
  <property fmtid="{D5CDD505-2E9C-101B-9397-08002B2CF9AE}" name="NXPowerLiteVersion" pid="4">
    <vt:lpwstr>S9.2.0</vt:lpwstr>
  </property>
</Properties>
</file>