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sldIdLst>
    <p:sldId id="281" r:id="rId2"/>
    <p:sldId id="257" r:id="rId3"/>
    <p:sldId id="279" r:id="rId4"/>
    <p:sldId id="282" r:id="rId5"/>
    <p:sldId id="283" r:id="rId6"/>
    <p:sldId id="259" r:id="rId7"/>
    <p:sldId id="284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EB75-2A2C-45A5-9845-BC99CDE0F790}" type="datetimeFigureOut">
              <a:rPr lang="ru-RU" smtClean="0"/>
              <a:t>04.02.2023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48D5F-5F9E-43AD-9188-D449DDABA1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095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448D5F-5F9E-43AD-9188-D449DDABA19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07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D55D-BE90-4000-A74E-1273B6B211E3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3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E3E612-3642-44AF-8DB9-D0C378FE234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0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E3E612-3642-44AF-8DB9-D0C378FE234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E3E612-3642-44AF-8DB9-D0C378FE234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044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E3E612-3642-44AF-8DB9-D0C378FE234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235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E3E612-3642-44AF-8DB9-D0C378FE234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69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E3E612-3642-44AF-8DB9-D0C378FE234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3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18EE-2CCF-4F49-A4D1-E9D1F299BDAD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875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12D3B-197A-43A0-8682-507CF0C619DF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2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368B-0340-43F1-9C52-5F2B2109DFE7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2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C6A3-2BB2-4EBD-9F12-1246C7BCF497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1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715A9-3EAC-4243-BC8E-34FD06F0652D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88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01CA-4E95-4122-AFDA-4442CCCF29C2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2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B4D20-EF7B-4682-956B-A06BDA075682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3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265E2-0B84-48D2-B4BF-C81EE543DBC7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8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78D5-B9A8-41EE-9A34-2FAC498D5DBC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2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691C-86C5-4CBD-A5DD-7F86D2E38CE9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5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E3E612-3642-44AF-8DB9-D0C378FE234D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48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7013301" cy="53553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Кун </a:t>
            </a:r>
            <a:r>
              <a:rPr lang="ru-RU" dirty="0" err="1">
                <a:latin typeface="Arial Black" panose="020B0A04020102020204" pitchFamily="34" charset="0"/>
              </a:rPr>
              <a:t>тартиби</a:t>
            </a:r>
            <a:r>
              <a:rPr lang="ru-RU" dirty="0">
                <a:latin typeface="Arial Black" panose="020B0A04020102020204" pitchFamily="34" charset="0"/>
              </a:rPr>
              <a:t>:</a:t>
            </a:r>
          </a:p>
          <a:p>
            <a:endParaRPr lang="ru-RU" b="1" dirty="0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 err="1">
                <a:latin typeface="Arial Black" panose="020B0A04020102020204" pitchFamily="34" charset="0"/>
              </a:rPr>
              <a:t>Кафедранын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жана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окутуучулардын</a:t>
            </a:r>
            <a:r>
              <a:rPr lang="ru-RU" b="1" dirty="0">
                <a:latin typeface="Arial Black" panose="020B0A04020102020204" pitchFamily="34" charset="0"/>
              </a:rPr>
              <a:t> 2022-2023 </a:t>
            </a:r>
            <a:r>
              <a:rPr lang="ru-RU" b="1" dirty="0" err="1">
                <a:latin typeface="Arial Black" panose="020B0A04020102020204" pitchFamily="34" charset="0"/>
              </a:rPr>
              <a:t>окуу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жылынын</a:t>
            </a:r>
            <a:r>
              <a:rPr lang="ru-RU" b="1" dirty="0">
                <a:latin typeface="Arial Black" panose="020B0A04020102020204" pitchFamily="34" charset="0"/>
              </a:rPr>
              <a:t> 1-жарым </a:t>
            </a:r>
            <a:r>
              <a:rPr lang="ru-RU" b="1" dirty="0" err="1">
                <a:latin typeface="Arial Black" panose="020B0A04020102020204" pitchFamily="34" charset="0"/>
              </a:rPr>
              <a:t>жылдыгында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билим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беруудо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аткарган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иштери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боюнча</a:t>
            </a:r>
            <a:r>
              <a:rPr lang="ru-RU" b="1" dirty="0">
                <a:latin typeface="Arial Black" panose="020B0A04020102020204" pitchFamily="34" charset="0"/>
              </a:rPr>
              <a:t> отчет </a:t>
            </a:r>
            <a:r>
              <a:rPr lang="ru-RU" b="1" dirty="0" err="1">
                <a:latin typeface="Arial Black" panose="020B0A04020102020204" pitchFamily="34" charset="0"/>
              </a:rPr>
              <a:t>жана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окуу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жуктомдорунун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аткарылуусуна</a:t>
            </a:r>
            <a:r>
              <a:rPr lang="ru-RU" b="1" dirty="0">
                <a:latin typeface="Arial Black" panose="020B0A04020102020204" pitchFamily="34" charset="0"/>
              </a:rPr>
              <a:t> анализ;</a:t>
            </a:r>
          </a:p>
          <a:p>
            <a:pPr marL="342900" indent="-342900">
              <a:buAutoNum type="arabicPeriod"/>
            </a:pPr>
            <a:endParaRPr lang="ru-RU" b="1" dirty="0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 err="1">
                <a:latin typeface="Arial Black" panose="020B0A04020102020204" pitchFamily="34" charset="0"/>
              </a:rPr>
              <a:t>Окутуучулардын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квалификацияны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жогорулатуу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иш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чараларын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уюштуруу</a:t>
            </a:r>
            <a:r>
              <a:rPr lang="ru-RU" b="1" dirty="0">
                <a:latin typeface="Arial Black" panose="020B0A04020102020204" pitchFamily="34" charset="0"/>
              </a:rPr>
              <a:t>;</a:t>
            </a:r>
          </a:p>
          <a:p>
            <a:pPr marL="342900" indent="-342900">
              <a:buAutoNum type="arabicPeriod"/>
            </a:pPr>
            <a:endParaRPr lang="ru-RU" b="1" dirty="0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Кафедранын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окутуучуларынын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жергиликтуу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жана</a:t>
            </a:r>
            <a:r>
              <a:rPr lang="ru-RU" b="1" dirty="0">
                <a:latin typeface="Arial Black" panose="020B0A04020102020204" pitchFamily="34" charset="0"/>
              </a:rPr>
              <a:t> эл </a:t>
            </a:r>
            <a:r>
              <a:rPr lang="ru-RU" b="1" dirty="0" err="1">
                <a:latin typeface="Arial Black" panose="020B0A04020102020204" pitchFamily="34" charset="0"/>
              </a:rPr>
              <a:t>аралык</a:t>
            </a:r>
            <a:r>
              <a:rPr lang="ru-RU" b="1" dirty="0">
                <a:latin typeface="Arial Black" panose="020B0A04020102020204" pitchFamily="34" charset="0"/>
              </a:rPr>
              <a:t> (</a:t>
            </a:r>
            <a:r>
              <a:rPr lang="en-US" b="1" dirty="0">
                <a:latin typeface="Arial Black" panose="020B0A04020102020204" pitchFamily="34" charset="0"/>
              </a:rPr>
              <a:t>Scopus, Web of science) </a:t>
            </a:r>
            <a:r>
              <a:rPr lang="ru-RU" b="1" dirty="0" err="1">
                <a:latin typeface="Arial Black" panose="020B0A04020102020204" pitchFamily="34" charset="0"/>
              </a:rPr>
              <a:t>журналдарга</a:t>
            </a:r>
            <a:r>
              <a:rPr lang="ru-RU" b="1" dirty="0">
                <a:latin typeface="Arial Black" panose="020B0A04020102020204" pitchFamily="34" charset="0"/>
              </a:rPr>
              <a:t> макала </a:t>
            </a:r>
            <a:r>
              <a:rPr lang="ru-RU" b="1" dirty="0" err="1">
                <a:latin typeface="Arial Black" panose="020B0A04020102020204" pitchFamily="34" charset="0"/>
              </a:rPr>
              <a:t>жазуу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иш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аракеттерине</a:t>
            </a:r>
            <a:r>
              <a:rPr lang="ru-RU" b="1" dirty="0">
                <a:latin typeface="Arial Black" panose="020B0A04020102020204" pitchFamily="34" charset="0"/>
              </a:rPr>
              <a:t> анализ; </a:t>
            </a:r>
          </a:p>
          <a:p>
            <a:pPr marL="342900" indent="-342900">
              <a:buAutoNum type="arabicPeriod"/>
            </a:pPr>
            <a:endParaRPr lang="ru-RU" b="1" dirty="0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>
                <a:latin typeface="Arial Black" panose="020B0A04020102020204" pitchFamily="34" charset="0"/>
              </a:rPr>
              <a:t>2022-2023 </a:t>
            </a:r>
            <a:r>
              <a:rPr lang="ru-RU" b="1" dirty="0" err="1">
                <a:latin typeface="Arial Black" panose="020B0A04020102020204" pitchFamily="34" charset="0"/>
              </a:rPr>
              <a:t>окуу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жылынын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экинчи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жарым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жылдыгынын</a:t>
            </a:r>
            <a:r>
              <a:rPr lang="ru-RU" b="1" dirty="0">
                <a:latin typeface="Arial Black" panose="020B0A04020102020204" pitchFamily="34" charset="0"/>
              </a:rPr>
              <a:t> ОМК </a:t>
            </a:r>
            <a:r>
              <a:rPr lang="ru-RU" b="1" dirty="0" err="1">
                <a:latin typeface="Arial Black" panose="020B0A04020102020204" pitchFamily="34" charset="0"/>
              </a:rPr>
              <a:t>жанылоо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жана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бекитуу</a:t>
            </a:r>
            <a:r>
              <a:rPr lang="ru-RU" b="1" dirty="0">
                <a:latin typeface="Arial Black" panose="020B0A04020102020204" pitchFamily="34" charset="0"/>
              </a:rPr>
              <a:t>;</a:t>
            </a:r>
          </a:p>
          <a:p>
            <a:pPr marL="342900" indent="-342900">
              <a:buAutoNum type="arabicPeriod"/>
            </a:pPr>
            <a:endParaRPr lang="ru-RU" b="1" dirty="0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>
                <a:latin typeface="Arial Black" panose="020B0A04020102020204" pitchFamily="34" charset="0"/>
              </a:rPr>
              <a:t>Ар </a:t>
            </a:r>
            <a:r>
              <a:rPr lang="ru-RU" b="1" dirty="0" err="1">
                <a:latin typeface="Arial Black" panose="020B0A04020102020204" pitchFamily="34" charset="0"/>
              </a:rPr>
              <a:t>турдуу</a:t>
            </a:r>
            <a:r>
              <a:rPr lang="ru-RU" b="1" dirty="0">
                <a:latin typeface="Arial Black" panose="020B0A04020102020204" pitchFamily="34" charset="0"/>
              </a:rPr>
              <a:t> </a:t>
            </a:r>
            <a:r>
              <a:rPr lang="ru-RU" b="1" dirty="0" err="1">
                <a:latin typeface="Arial Black" panose="020B0A04020102020204" pitchFamily="34" charset="0"/>
              </a:rPr>
              <a:t>маселелер</a:t>
            </a:r>
            <a:r>
              <a:rPr lang="ru-RU" b="1" dirty="0"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035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26683" y="5517232"/>
            <a:ext cx="5688881" cy="9366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1800" b="1" dirty="0" err="1">
                <a:solidFill>
                  <a:srgbClr val="FFFF00"/>
                </a:solidFill>
              </a:rPr>
              <a:t>Кафедранын</a:t>
            </a:r>
            <a:r>
              <a:rPr lang="ru-RU" sz="1800" b="1" dirty="0">
                <a:solidFill>
                  <a:srgbClr val="FFFF00"/>
                </a:solidFill>
              </a:rPr>
              <a:t> завучу: Ж. Т. </a:t>
            </a:r>
            <a:r>
              <a:rPr lang="ru-RU" sz="1800" b="1" dirty="0" err="1">
                <a:solidFill>
                  <a:srgbClr val="FFFF00"/>
                </a:solidFill>
              </a:rPr>
              <a:t>Мамытова</a:t>
            </a:r>
            <a:endParaRPr lang="ru-RU" sz="1800" b="1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800" b="1" dirty="0">
                <a:solidFill>
                  <a:srgbClr val="FFFF00"/>
                </a:solidFill>
              </a:rPr>
              <a:t/>
            </a:r>
            <a:br>
              <a:rPr lang="ru-RU" sz="1800" b="1" dirty="0">
                <a:solidFill>
                  <a:srgbClr val="FFFF00"/>
                </a:solidFill>
              </a:rPr>
            </a:b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098B795-241E-464D-B1E9-48B12E79FFA2}"/>
              </a:ext>
            </a:extLst>
          </p:cNvPr>
          <p:cNvSpPr/>
          <p:nvPr/>
        </p:nvSpPr>
        <p:spPr>
          <a:xfrm>
            <a:off x="683568" y="2413338"/>
            <a:ext cx="741682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err="1">
                <a:latin typeface="Arial Black" panose="020B0A04020102020204" pitchFamily="34" charset="0"/>
              </a:rPr>
              <a:t>Кафедранын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жана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окутуучулардын</a:t>
            </a:r>
            <a:r>
              <a:rPr lang="ru-RU" sz="2400" b="1" dirty="0">
                <a:latin typeface="Arial Black" panose="020B0A04020102020204" pitchFamily="34" charset="0"/>
              </a:rPr>
              <a:t> 2022-2023 </a:t>
            </a:r>
            <a:r>
              <a:rPr lang="ru-RU" sz="2400" b="1" dirty="0" err="1">
                <a:latin typeface="Arial Black" panose="020B0A04020102020204" pitchFamily="34" charset="0"/>
              </a:rPr>
              <a:t>окуу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жылынын</a:t>
            </a:r>
            <a:r>
              <a:rPr lang="ru-RU" sz="2400" b="1" dirty="0">
                <a:latin typeface="Arial Black" panose="020B0A04020102020204" pitchFamily="34" charset="0"/>
              </a:rPr>
              <a:t> 1-жарым </a:t>
            </a:r>
            <a:r>
              <a:rPr lang="ru-RU" sz="2400" b="1" dirty="0" err="1">
                <a:latin typeface="Arial Black" panose="020B0A04020102020204" pitchFamily="34" charset="0"/>
              </a:rPr>
              <a:t>жылдыгында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билим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беруудо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аткарган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иштери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боюнча</a:t>
            </a:r>
            <a:r>
              <a:rPr lang="ru-RU" sz="2400" b="1" dirty="0">
                <a:latin typeface="Arial Black" panose="020B0A04020102020204" pitchFamily="34" charset="0"/>
              </a:rPr>
              <a:t> отчет </a:t>
            </a:r>
            <a:r>
              <a:rPr lang="ru-RU" sz="2400" b="1" dirty="0" err="1">
                <a:latin typeface="Arial Black" panose="020B0A04020102020204" pitchFamily="34" charset="0"/>
              </a:rPr>
              <a:t>жана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окуу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жуктомдорунун</a:t>
            </a:r>
            <a:r>
              <a:rPr lang="ru-RU" sz="2400" b="1" dirty="0"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latin typeface="Arial Black" panose="020B0A04020102020204" pitchFamily="34" charset="0"/>
              </a:rPr>
              <a:t>аткарылуусуна</a:t>
            </a:r>
            <a:r>
              <a:rPr lang="ru-RU" sz="2400" b="1" dirty="0">
                <a:latin typeface="Arial Black" panose="020B0A04020102020204" pitchFamily="34" charset="0"/>
              </a:rPr>
              <a:t> анализ</a:t>
            </a:r>
          </a:p>
          <a:p>
            <a:endParaRPr lang="ru-RU" b="1" dirty="0">
              <a:latin typeface="Arial Black" panose="020B0A04020102020204" pitchFamily="34" charset="0"/>
            </a:endParaRPr>
          </a:p>
          <a:p>
            <a:endParaRPr lang="ru-RU" b="1" dirty="0"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54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A498B5-5169-4A51-8277-BB16CDFDC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1"/>
            <a:ext cx="7067730" cy="792087"/>
          </a:xfr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dirty="0"/>
              <a:t>       </a:t>
            </a:r>
            <a:r>
              <a:rPr lang="ru-RU" b="1" dirty="0">
                <a:solidFill>
                  <a:schemeClr val="bg1"/>
                </a:solidFill>
              </a:rPr>
              <a:t>ППС</a:t>
            </a:r>
            <a:r>
              <a:rPr lang="ru-RU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F1280A-66E9-4368-8020-A850190D2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060850"/>
            <a:ext cx="8507288" cy="439248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711BF9A-AC99-40DF-9AFD-D9BEFB061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53541"/>
              </p:ext>
            </p:extLst>
          </p:nvPr>
        </p:nvGraphicFramePr>
        <p:xfrm>
          <a:off x="474578" y="1484785"/>
          <a:ext cx="8417902" cy="1451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052144033"/>
                    </a:ext>
                  </a:extLst>
                </a:gridCol>
                <a:gridCol w="1505134">
                  <a:extLst>
                    <a:ext uri="{9D8B030D-6E8A-4147-A177-3AD203B41FA5}">
                      <a16:colId xmlns:a16="http://schemas.microsoft.com/office/drawing/2014/main" val="304607274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1901289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79957593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860825969"/>
                    </a:ext>
                  </a:extLst>
                </a:gridCol>
                <a:gridCol w="871130">
                  <a:extLst>
                    <a:ext uri="{9D8B030D-6E8A-4147-A177-3AD203B41FA5}">
                      <a16:colId xmlns:a16="http://schemas.microsoft.com/office/drawing/2014/main" val="2153713308"/>
                    </a:ext>
                  </a:extLst>
                </a:gridCol>
                <a:gridCol w="1649150">
                  <a:extLst>
                    <a:ext uri="{9D8B030D-6E8A-4147-A177-3AD203B41FA5}">
                      <a16:colId xmlns:a16="http://schemas.microsoft.com/office/drawing/2014/main" val="2306912342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Б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аары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Профессор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К. м. н, доцент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PhD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Улук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окут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Окут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err="1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Саппаттык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корсоткуч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207763"/>
                  </a:ext>
                </a:extLst>
              </a:tr>
              <a:tr h="442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31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12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20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14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54,83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% 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224705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15B9151-19C4-4A4A-A9C4-5D9633B63E71}"/>
              </a:ext>
            </a:extLst>
          </p:cNvPr>
          <p:cNvSpPr/>
          <p:nvPr/>
        </p:nvSpPr>
        <p:spPr>
          <a:xfrm>
            <a:off x="457200" y="3129349"/>
            <a:ext cx="8451225" cy="3323987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Биздин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конок </a:t>
            </a:r>
            <a:r>
              <a:rPr lang="ru-RU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лекторлорубуз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Н. Н. Бурденко </a:t>
            </a:r>
            <a:r>
              <a:rPr lang="ru-RU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атындагы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Воронеж </a:t>
            </a:r>
            <a:r>
              <a:rPr lang="ru-RU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мамлекеттик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медициналык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университетнин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окутуучулары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д.м.н.,профессор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   </a:t>
            </a:r>
            <a:r>
              <a:rPr lang="ru-RU" sz="24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Настаушева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Т. Л.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к.м.н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., 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доцент </a:t>
            </a:r>
            <a:r>
              <a:rPr lang="ru-RU" sz="2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Боронина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И. В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prstClr val="black"/>
                </a:solidFill>
                <a:latin typeface="Arial Black" panose="020B0A04020102020204" pitchFamily="34" charset="0"/>
              </a:rPr>
              <a:t>к.м.н., доцент 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Кулакова 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Е. Н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к.м.н., доцент </a:t>
            </a:r>
            <a:r>
              <a:rPr lang="ru-RU" sz="2400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Чичуга</a:t>
            </a:r>
            <a:r>
              <a:rPr lang="ru-RU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Е. М.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32760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FAB3A5-DC4C-4F01-A9A3-5A920211CB08}"/>
              </a:ext>
            </a:extLst>
          </p:cNvPr>
          <p:cNvSpPr txBox="1">
            <a:spLocks noChangeArrowheads="1"/>
          </p:cNvSpPr>
          <p:nvPr/>
        </p:nvSpPr>
        <p:spPr>
          <a:xfrm>
            <a:off x="251520" y="116632"/>
            <a:ext cx="8568952" cy="100890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Окуу</a:t>
            </a:r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жуктомдор</a:t>
            </a:r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боюнча</a:t>
            </a:r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маалымат</a:t>
            </a:r>
            <a:r>
              <a:rPr lang="ru-RU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83D85C0-7F34-4597-819F-97F65CAA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750425"/>
              </p:ext>
            </p:extLst>
          </p:nvPr>
        </p:nvGraphicFramePr>
        <p:xfrm>
          <a:off x="251520" y="1268761"/>
          <a:ext cx="8568952" cy="52184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973943509"/>
                    </a:ext>
                  </a:extLst>
                </a:gridCol>
              </a:tblGrid>
              <a:tr h="508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2022-2023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окуу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жылынын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I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жарым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жылдыгына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пландалган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окуу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жуктому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85764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C1CE3954-041C-4C0B-BBAA-CC21D9A31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290547"/>
              </p:ext>
            </p:extLst>
          </p:nvPr>
        </p:nvGraphicFramePr>
        <p:xfrm>
          <a:off x="251520" y="1777015"/>
          <a:ext cx="8568952" cy="11787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857557">
                  <a:extLst>
                    <a:ext uri="{9D8B030D-6E8A-4147-A177-3AD203B41FA5}">
                      <a16:colId xmlns:a16="http://schemas.microsoft.com/office/drawing/2014/main" val="244962630"/>
                    </a:ext>
                  </a:extLst>
                </a:gridCol>
                <a:gridCol w="859490">
                  <a:extLst>
                    <a:ext uri="{9D8B030D-6E8A-4147-A177-3AD203B41FA5}">
                      <a16:colId xmlns:a16="http://schemas.microsoft.com/office/drawing/2014/main" val="4080777677"/>
                    </a:ext>
                  </a:extLst>
                </a:gridCol>
                <a:gridCol w="718336">
                  <a:extLst>
                    <a:ext uri="{9D8B030D-6E8A-4147-A177-3AD203B41FA5}">
                      <a16:colId xmlns:a16="http://schemas.microsoft.com/office/drawing/2014/main" val="2620538708"/>
                    </a:ext>
                  </a:extLst>
                </a:gridCol>
                <a:gridCol w="1885097">
                  <a:extLst>
                    <a:ext uri="{9D8B030D-6E8A-4147-A177-3AD203B41FA5}">
                      <a16:colId xmlns:a16="http://schemas.microsoft.com/office/drawing/2014/main" val="37449823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62576461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34333064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5602239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67923371"/>
                    </a:ext>
                  </a:extLst>
                </a:gridCol>
              </a:tblGrid>
              <a:tr h="711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екц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рак. сем.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аб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рактика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бардык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түрлөрү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ашка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түрлөрү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аары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(факт)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лан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Атк. %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412532"/>
                  </a:ext>
                </a:extLst>
              </a:tr>
              <a:tr h="46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378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9315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1505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11198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652748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5C7C9F79-1574-4BD6-B6DB-576FC1BDF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74108"/>
              </p:ext>
            </p:extLst>
          </p:nvPr>
        </p:nvGraphicFramePr>
        <p:xfrm>
          <a:off x="251520" y="2868052"/>
          <a:ext cx="8568952" cy="52184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val="2973943509"/>
                    </a:ext>
                  </a:extLst>
                </a:gridCol>
              </a:tblGrid>
              <a:tr h="508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2022-2023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окуу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жылынын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II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жарым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жылдыгына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пландалган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окуу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жуктому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85764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A2CEAAC-876C-4669-B943-EEEA2B8C8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5570"/>
              </p:ext>
            </p:extLst>
          </p:nvPr>
        </p:nvGraphicFramePr>
        <p:xfrm>
          <a:off x="251519" y="4591661"/>
          <a:ext cx="8568953" cy="43204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568953">
                  <a:extLst>
                    <a:ext uri="{9D8B030D-6E8A-4147-A177-3AD203B41FA5}">
                      <a16:colId xmlns:a16="http://schemas.microsoft.com/office/drawing/2014/main" val="2973943509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2022-2023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окуу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жылынын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жылдык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пландалган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окуу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жуктому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8576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A3202607-CC81-4AE8-98CC-EE9008123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821315"/>
              </p:ext>
            </p:extLst>
          </p:nvPr>
        </p:nvGraphicFramePr>
        <p:xfrm>
          <a:off x="251520" y="5023709"/>
          <a:ext cx="8568953" cy="12403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887512">
                  <a:extLst>
                    <a:ext uri="{9D8B030D-6E8A-4147-A177-3AD203B41FA5}">
                      <a16:colId xmlns:a16="http://schemas.microsoft.com/office/drawing/2014/main" val="244962630"/>
                    </a:ext>
                  </a:extLst>
                </a:gridCol>
                <a:gridCol w="889516">
                  <a:extLst>
                    <a:ext uri="{9D8B030D-6E8A-4147-A177-3AD203B41FA5}">
                      <a16:colId xmlns:a16="http://schemas.microsoft.com/office/drawing/2014/main" val="4080777677"/>
                    </a:ext>
                  </a:extLst>
                </a:gridCol>
                <a:gridCol w="743429">
                  <a:extLst>
                    <a:ext uri="{9D8B030D-6E8A-4147-A177-3AD203B41FA5}">
                      <a16:colId xmlns:a16="http://schemas.microsoft.com/office/drawing/2014/main" val="2620538708"/>
                    </a:ext>
                  </a:extLst>
                </a:gridCol>
                <a:gridCol w="1352782">
                  <a:extLst>
                    <a:ext uri="{9D8B030D-6E8A-4147-A177-3AD203B41FA5}">
                      <a16:colId xmlns:a16="http://schemas.microsoft.com/office/drawing/2014/main" val="374498235"/>
                    </a:ext>
                  </a:extLst>
                </a:gridCol>
                <a:gridCol w="1179682">
                  <a:extLst>
                    <a:ext uri="{9D8B030D-6E8A-4147-A177-3AD203B41FA5}">
                      <a16:colId xmlns:a16="http://schemas.microsoft.com/office/drawing/2014/main" val="3625764616"/>
                    </a:ext>
                  </a:extLst>
                </a:gridCol>
                <a:gridCol w="967561">
                  <a:extLst>
                    <a:ext uri="{9D8B030D-6E8A-4147-A177-3AD203B41FA5}">
                      <a16:colId xmlns:a16="http://schemas.microsoft.com/office/drawing/2014/main" val="2343330646"/>
                    </a:ext>
                  </a:extLst>
                </a:gridCol>
                <a:gridCol w="820278">
                  <a:extLst>
                    <a:ext uri="{9D8B030D-6E8A-4147-A177-3AD203B41FA5}">
                      <a16:colId xmlns:a16="http://schemas.microsoft.com/office/drawing/2014/main" val="181391194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56022395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3967923371"/>
                    </a:ext>
                  </a:extLst>
                </a:gridCol>
              </a:tblGrid>
              <a:tr h="757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екц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рак. сем.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аб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рактика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бардык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түрлөрү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ашка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түрлөрү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часовой </a:t>
                      </a: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аары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(факт)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лан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Атк. %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412532"/>
                  </a:ext>
                </a:extLst>
              </a:tr>
              <a:tr h="482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792</a:t>
                      </a: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18522</a:t>
                      </a: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701 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3059</a:t>
                      </a: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513,5 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23074</a:t>
                      </a: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652748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F92D4B0B-E9F9-4047-AB31-6B9BDB61E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358451"/>
              </p:ext>
            </p:extLst>
          </p:nvPr>
        </p:nvGraphicFramePr>
        <p:xfrm>
          <a:off x="261544" y="3403799"/>
          <a:ext cx="8568953" cy="12037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{21E4AEA4-8DFA-4A89-87EB-49C32662AFE0}</a:tableStyleId>
              </a:tblPr>
              <a:tblGrid>
                <a:gridCol w="887512">
                  <a:extLst>
                    <a:ext uri="{9D8B030D-6E8A-4147-A177-3AD203B41FA5}">
                      <a16:colId xmlns:a16="http://schemas.microsoft.com/office/drawing/2014/main" val="244962630"/>
                    </a:ext>
                  </a:extLst>
                </a:gridCol>
                <a:gridCol w="889516">
                  <a:extLst>
                    <a:ext uri="{9D8B030D-6E8A-4147-A177-3AD203B41FA5}">
                      <a16:colId xmlns:a16="http://schemas.microsoft.com/office/drawing/2014/main" val="4080777677"/>
                    </a:ext>
                  </a:extLst>
                </a:gridCol>
                <a:gridCol w="743429">
                  <a:extLst>
                    <a:ext uri="{9D8B030D-6E8A-4147-A177-3AD203B41FA5}">
                      <a16:colId xmlns:a16="http://schemas.microsoft.com/office/drawing/2014/main" val="2620538708"/>
                    </a:ext>
                  </a:extLst>
                </a:gridCol>
                <a:gridCol w="1352782">
                  <a:extLst>
                    <a:ext uri="{9D8B030D-6E8A-4147-A177-3AD203B41FA5}">
                      <a16:colId xmlns:a16="http://schemas.microsoft.com/office/drawing/2014/main" val="374498235"/>
                    </a:ext>
                  </a:extLst>
                </a:gridCol>
                <a:gridCol w="1179682">
                  <a:extLst>
                    <a:ext uri="{9D8B030D-6E8A-4147-A177-3AD203B41FA5}">
                      <a16:colId xmlns:a16="http://schemas.microsoft.com/office/drawing/2014/main" val="3625764616"/>
                    </a:ext>
                  </a:extLst>
                </a:gridCol>
                <a:gridCol w="967561">
                  <a:extLst>
                    <a:ext uri="{9D8B030D-6E8A-4147-A177-3AD203B41FA5}">
                      <a16:colId xmlns:a16="http://schemas.microsoft.com/office/drawing/2014/main" val="2343330646"/>
                    </a:ext>
                  </a:extLst>
                </a:gridCol>
                <a:gridCol w="810254">
                  <a:extLst>
                    <a:ext uri="{9D8B030D-6E8A-4147-A177-3AD203B41FA5}">
                      <a16:colId xmlns:a16="http://schemas.microsoft.com/office/drawing/2014/main" val="1813911945"/>
                    </a:ext>
                  </a:extLst>
                </a:gridCol>
                <a:gridCol w="946128">
                  <a:extLst>
                    <a:ext uri="{9D8B030D-6E8A-4147-A177-3AD203B41FA5}">
                      <a16:colId xmlns:a16="http://schemas.microsoft.com/office/drawing/2014/main" val="3556022395"/>
                    </a:ext>
                  </a:extLst>
                </a:gridCol>
                <a:gridCol w="792089">
                  <a:extLst>
                    <a:ext uri="{9D8B030D-6E8A-4147-A177-3AD203B41FA5}">
                      <a16:colId xmlns:a16="http://schemas.microsoft.com/office/drawing/2014/main" val="3967923371"/>
                    </a:ext>
                  </a:extLst>
                </a:gridCol>
              </a:tblGrid>
              <a:tr h="733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екц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рак. сем.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Л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аб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рактика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бардык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түрлөрү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ашка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түрлөрү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часовой </a:t>
                      </a: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400" dirty="0">
                          <a:solidFill>
                            <a:schemeClr val="bg1"/>
                          </a:solidFill>
                          <a:effectLst/>
                        </a:rPr>
                        <a:t>Б</a:t>
                      </a:r>
                      <a:r>
                        <a:rPr lang="ru-RU" sz="1400" dirty="0" err="1">
                          <a:solidFill>
                            <a:schemeClr val="bg1"/>
                          </a:solidFill>
                          <a:effectLst/>
                        </a:rPr>
                        <a:t>аары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 (факт)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400">
                          <a:solidFill>
                            <a:schemeClr val="bg1"/>
                          </a:solidFill>
                          <a:effectLst/>
                        </a:rPr>
                        <a:t>П</a:t>
                      </a:r>
                      <a:r>
                        <a:rPr lang="ru-RU" sz="1400">
                          <a:solidFill>
                            <a:schemeClr val="bg1"/>
                          </a:solidFill>
                          <a:effectLst/>
                        </a:rPr>
                        <a:t>лан</a:t>
                      </a:r>
                      <a:endParaRPr lang="ru-RU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</a:rPr>
                        <a:t>Атк. %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412532"/>
                  </a:ext>
                </a:extLst>
              </a:tr>
              <a:tr h="467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513,5 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100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71" marR="68071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65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0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6F87FB-02ED-4654-9F38-13477E45E687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116632"/>
            <a:ext cx="8280920" cy="72008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Кафедрага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бекитилген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дисциплиналар</a:t>
            </a:r>
            <a:r>
              <a:rPr lang="ru-RU" sz="28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accent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5D17F17-2456-4269-AA36-E44E70B75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840218"/>
              </p:ext>
            </p:extLst>
          </p:nvPr>
        </p:nvGraphicFramePr>
        <p:xfrm>
          <a:off x="138333" y="1340768"/>
          <a:ext cx="8682138" cy="49478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878785">
                  <a:extLst>
                    <a:ext uri="{9D8B030D-6E8A-4147-A177-3AD203B41FA5}">
                      <a16:colId xmlns:a16="http://schemas.microsoft.com/office/drawing/2014/main" val="673851727"/>
                    </a:ext>
                  </a:extLst>
                </a:gridCol>
                <a:gridCol w="1200810">
                  <a:extLst>
                    <a:ext uri="{9D8B030D-6E8A-4147-A177-3AD203B41FA5}">
                      <a16:colId xmlns:a16="http://schemas.microsoft.com/office/drawing/2014/main" val="781955168"/>
                    </a:ext>
                  </a:extLst>
                </a:gridCol>
                <a:gridCol w="4689277">
                  <a:extLst>
                    <a:ext uri="{9D8B030D-6E8A-4147-A177-3AD203B41FA5}">
                      <a16:colId xmlns:a16="http://schemas.microsoft.com/office/drawing/2014/main" val="955947725"/>
                    </a:ext>
                  </a:extLst>
                </a:gridCol>
                <a:gridCol w="1913266">
                  <a:extLst>
                    <a:ext uri="{9D8B030D-6E8A-4147-A177-3AD203B41FA5}">
                      <a16:colId xmlns:a16="http://schemas.microsoft.com/office/drawing/2014/main" val="4274032802"/>
                    </a:ext>
                  </a:extLst>
                </a:gridCol>
              </a:tblGrid>
              <a:tr h="753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№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Курс, группа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семестр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53974"/>
                  </a:ext>
                </a:extLst>
              </a:tr>
              <a:tr h="876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3 курс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Детские болезни пропедевтика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8848"/>
                  </a:ext>
                </a:extLst>
              </a:tr>
              <a:tr h="876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4 курс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Акушерство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69500"/>
                  </a:ext>
                </a:extLst>
              </a:tr>
              <a:tr h="876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5 курс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Госпитальная </a:t>
                      </a:r>
                      <a:r>
                        <a:rPr lang="ky-KG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педиатрия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48922"/>
                  </a:ext>
                </a:extLst>
              </a:tr>
              <a:tr h="912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6 курс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Акушерство и гинекология 2 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50305"/>
                  </a:ext>
                </a:extLst>
              </a:tr>
              <a:tr h="65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6 курс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Педиатрия 3 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6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51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8336" y="116632"/>
            <a:ext cx="8867328" cy="1080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2022-2023 ж. </a:t>
            </a:r>
            <a:r>
              <a:rPr lang="en-US" sz="2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I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жарым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жылдыгында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окутулган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дисциплиналардын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жыйынтыгы</a:t>
            </a:r>
            <a:endParaRPr lang="ru-RU" sz="24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784"/>
            <a:ext cx="8642350" cy="4646141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 dirty="0"/>
          </a:p>
          <a:p>
            <a:pPr marL="0" indent="0">
              <a:lnSpc>
                <a:spcPct val="90000"/>
              </a:lnSpc>
              <a:buNone/>
            </a:pPr>
            <a:endParaRPr lang="ru-RU" sz="2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5432D74C-F70F-43A1-A219-1AE7A9970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95290"/>
              </p:ext>
            </p:extLst>
          </p:nvPr>
        </p:nvGraphicFramePr>
        <p:xfrm>
          <a:off x="138336" y="1488498"/>
          <a:ext cx="8867330" cy="48753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727728">
                  <a:extLst>
                    <a:ext uri="{9D8B030D-6E8A-4147-A177-3AD203B41FA5}">
                      <a16:colId xmlns:a16="http://schemas.microsoft.com/office/drawing/2014/main" val="673851727"/>
                    </a:ext>
                  </a:extLst>
                </a:gridCol>
                <a:gridCol w="994399">
                  <a:extLst>
                    <a:ext uri="{9D8B030D-6E8A-4147-A177-3AD203B41FA5}">
                      <a16:colId xmlns:a16="http://schemas.microsoft.com/office/drawing/2014/main" val="781955168"/>
                    </a:ext>
                  </a:extLst>
                </a:gridCol>
                <a:gridCol w="3883224">
                  <a:extLst>
                    <a:ext uri="{9D8B030D-6E8A-4147-A177-3AD203B41FA5}">
                      <a16:colId xmlns:a16="http://schemas.microsoft.com/office/drawing/2014/main" val="955947725"/>
                    </a:ext>
                  </a:extLst>
                </a:gridCol>
                <a:gridCol w="1584389">
                  <a:extLst>
                    <a:ext uri="{9D8B030D-6E8A-4147-A177-3AD203B41FA5}">
                      <a16:colId xmlns:a16="http://schemas.microsoft.com/office/drawing/2014/main" val="4274032802"/>
                    </a:ext>
                  </a:extLst>
                </a:gridCol>
                <a:gridCol w="1677590">
                  <a:extLst>
                    <a:ext uri="{9D8B030D-6E8A-4147-A177-3AD203B41FA5}">
                      <a16:colId xmlns:a16="http://schemas.microsoft.com/office/drawing/2014/main" val="3543027637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№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Курс, группа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Абс. жетишүү %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Сап. жетишүү %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53974"/>
                  </a:ext>
                </a:extLst>
              </a:tr>
              <a:tr h="837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3 курс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Детские болезни пропедевтика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96%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68%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8848"/>
                  </a:ext>
                </a:extLst>
              </a:tr>
              <a:tr h="837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4 курс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Акушерство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97%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78%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69500"/>
                  </a:ext>
                </a:extLst>
              </a:tr>
              <a:tr h="837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5 курс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Госпитальная педиатрия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97%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58%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48922"/>
                  </a:ext>
                </a:extLst>
              </a:tr>
              <a:tr h="871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6 курс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Акушерство и гинекология 2 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98%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75%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50305"/>
                  </a:ext>
                </a:extLst>
              </a:tr>
              <a:tr h="6242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6 курс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Педиатрия 3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96%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78%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6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099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6F87FB-02ED-4654-9F38-13477E45E687}"/>
              </a:ext>
            </a:extLst>
          </p:cNvPr>
          <p:cNvSpPr txBox="1">
            <a:spLocks noChangeArrowheads="1"/>
          </p:cNvSpPr>
          <p:nvPr/>
        </p:nvSpPr>
        <p:spPr>
          <a:xfrm>
            <a:off x="323528" y="260648"/>
            <a:ext cx="8280920" cy="72008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txBody>
          <a:bodyPr/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Кафедрага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бекитилген</a:t>
            </a:r>
            <a:r>
              <a:rPr lang="ru-RU" sz="24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дисциплиналар</a:t>
            </a:r>
            <a:r>
              <a:rPr lang="ru-RU" sz="2800" b="1" dirty="0">
                <a:solidFill>
                  <a:schemeClr val="accent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chemeClr val="accent1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5D17F17-2456-4269-AA36-E44E70B750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197915"/>
              </p:ext>
            </p:extLst>
          </p:nvPr>
        </p:nvGraphicFramePr>
        <p:xfrm>
          <a:off x="138334" y="1340768"/>
          <a:ext cx="8826153" cy="39796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{17292A2E-F333-43FB-9621-5CBBE7FDCDCB}</a:tableStyleId>
              </a:tblPr>
              <a:tblGrid>
                <a:gridCol w="881929">
                  <a:extLst>
                    <a:ext uri="{9D8B030D-6E8A-4147-A177-3AD203B41FA5}">
                      <a16:colId xmlns:a16="http://schemas.microsoft.com/office/drawing/2014/main" val="673851727"/>
                    </a:ext>
                  </a:extLst>
                </a:gridCol>
                <a:gridCol w="1205107">
                  <a:extLst>
                    <a:ext uri="{9D8B030D-6E8A-4147-A177-3AD203B41FA5}">
                      <a16:colId xmlns:a16="http://schemas.microsoft.com/office/drawing/2014/main" val="781955168"/>
                    </a:ext>
                  </a:extLst>
                </a:gridCol>
                <a:gridCol w="5010926">
                  <a:extLst>
                    <a:ext uri="{9D8B030D-6E8A-4147-A177-3AD203B41FA5}">
                      <a16:colId xmlns:a16="http://schemas.microsoft.com/office/drawing/2014/main" val="955947725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3543027637"/>
                    </a:ext>
                  </a:extLst>
                </a:gridCol>
              </a:tblGrid>
              <a:tr h="753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 smtClean="0">
                          <a:effectLst/>
                          <a:latin typeface="Arial Black" panose="020B0A04020102020204" pitchFamily="34" charset="0"/>
                        </a:rPr>
                        <a:t>   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Курс, группа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effectLst/>
                          <a:latin typeface="Arial Black" panose="020B0A04020102020204" pitchFamily="34" charset="0"/>
                        </a:rPr>
                        <a:t>Предмет</a:t>
                      </a: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 c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еместр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453974"/>
                  </a:ext>
                </a:extLst>
              </a:tr>
              <a:tr h="876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3 курс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Детские болезни пропедевтика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8848"/>
                  </a:ext>
                </a:extLst>
              </a:tr>
              <a:tr h="9624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4 курс 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курс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Детские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болезни (фак 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пед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Гинекология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669500"/>
                  </a:ext>
                </a:extLst>
              </a:tr>
              <a:tr h="734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5 курс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y-KG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Акушерство и гинекология 2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 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548922"/>
                  </a:ext>
                </a:extLst>
              </a:tr>
              <a:tr h="65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</a:rPr>
                        <a:t>6 курс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ИБВДВ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6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67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-100013"/>
            <a:ext cx="8229600" cy="100013"/>
          </a:xfrm>
        </p:spPr>
        <p:txBody>
          <a:bodyPr/>
          <a:lstStyle/>
          <a:p>
            <a:endParaRPr lang="ru-RU" sz="38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33115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dirty="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dirty="0" err="1"/>
              <a:t>Конул</a:t>
            </a:r>
            <a:r>
              <a:rPr lang="ru-RU" dirty="0"/>
              <a:t> </a:t>
            </a:r>
            <a:r>
              <a:rPr lang="ru-RU" dirty="0" err="1"/>
              <a:t>бурганыныздарга</a:t>
            </a:r>
            <a:r>
              <a:rPr lang="ru-RU" dirty="0"/>
              <a:t> </a:t>
            </a:r>
            <a:r>
              <a:rPr lang="ru-RU"/>
              <a:t>ырахмат</a:t>
            </a:r>
            <a:r>
              <a:rPr lang="ru-RU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470661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472</Words>
  <Application>Microsoft Office PowerPoint</Application>
  <PresentationFormat>Экран (4:3)</PresentationFormat>
  <Paragraphs>180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Ион</vt:lpstr>
      <vt:lpstr>Презентация PowerPoint</vt:lpstr>
      <vt:lpstr>Презентация PowerPoint</vt:lpstr>
      <vt:lpstr>       ППС </vt:lpstr>
      <vt:lpstr>Презентация PowerPoint</vt:lpstr>
      <vt:lpstr>Презентация PowerPoint</vt:lpstr>
      <vt:lpstr>2022-2023 ж. I жарым жылдыгында окутулган дисциплиналардын жыйынтыгы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о работе кафедры поликлиники и общей врачебной практики  (семейной медицины)   за 2011-2013 г.г.   Ученый совет  26.04.2013г.</dc:title>
  <dc:creator>comp</dc:creator>
  <cp:lastModifiedBy>Нургул</cp:lastModifiedBy>
  <cp:revision>29</cp:revision>
  <dcterms:created xsi:type="dcterms:W3CDTF">2013-04-23T23:44:07Z</dcterms:created>
  <dcterms:modified xsi:type="dcterms:W3CDTF">2023-02-04T05:42:03Z</dcterms:modified>
</cp:coreProperties>
</file>