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Default ContentType="application/vnd.openxmlformats-officedocument.spreadsheetml.sheet" Extension="xlsx"/>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4" r:id="rId3"/>
    <p:sldId id="265" r:id="rId4"/>
    <p:sldId id="258" r:id="rId5"/>
    <p:sldId id="259" r:id="rId6"/>
    <p:sldId id="263" r:id="rId7"/>
    <p:sldId id="260" r:id="rId8"/>
    <p:sldId id="261" r:id="rId9"/>
    <p:sldId id="267" r:id="rId10"/>
    <p:sldId id="271" r:id="rId11"/>
    <p:sldId id="272" r:id="rId12"/>
    <p:sldId id="268" r:id="rId13"/>
    <p:sldId id="273" r:id="rId14"/>
    <p:sldId id="269" r:id="rId15"/>
    <p:sldId id="270" r:id="rId16"/>
    <p:sldId id="26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arget="NULL" TargetMode="External" Type="http://schemas.openxmlformats.org/officeDocument/2006/relationships/oleObject"/></Relationships>
</file>

<file path=ppt/charts/_rels/chart2.xml.rels><?xml version="1.0" encoding="UTF-8" standalone="yes" ?><Relationships xmlns="http://schemas.openxmlformats.org/package/2006/relationships"><Relationship Id="rId1" Target="NULL" TargetMode="External" Type="http://schemas.openxmlformats.org/officeDocument/2006/relationships/oleObject"/></Relationships>
</file>

<file path=ppt/charts/_rels/chart3.xml.rels><?xml version="1.0" encoding="UTF-8" standalone="yes" ?><Relationships xmlns="http://schemas.openxmlformats.org/package/2006/relationships"><Relationship Id="rId1" Target="NULL" TargetMode="External" Type="http://schemas.openxmlformats.org/officeDocument/2006/relationships/oleObject"/></Relationships>
</file>

<file path=ppt/charts/_rels/chart4.xml.rels><?xml version="1.0" encoding="UTF-8" standalone="yes" ?><Relationships xmlns="http://schemas.openxmlformats.org/package/2006/relationships"><Relationship Id="rId1" Target="NULL" TargetMode="External" Type="http://schemas.openxmlformats.org/officeDocument/2006/relationships/oleObject"/></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u-RU" dirty="0" smtClean="0">
                <a:solidFill>
                  <a:srgbClr val="C00000"/>
                </a:solidFill>
              </a:rPr>
              <a:t>ПО </a:t>
            </a:r>
            <a:r>
              <a:rPr lang="ru-RU" dirty="0" err="1" smtClean="0">
                <a:solidFill>
                  <a:srgbClr val="C00000"/>
                </a:solidFill>
              </a:rPr>
              <a:t>курамдын</a:t>
            </a:r>
            <a:r>
              <a:rPr lang="ru-RU" dirty="0" smtClean="0">
                <a:solidFill>
                  <a:srgbClr val="C00000"/>
                </a:solidFill>
              </a:rPr>
              <a:t> саны</a:t>
            </a:r>
            <a:endParaRPr lang="ru-RU" dirty="0">
              <a:solidFill>
                <a:srgbClr val="C00000"/>
              </a:solidFill>
            </a:endParaRPr>
          </a:p>
        </c:rich>
      </c:tx>
      <c:layout/>
      <c:overlay val="0"/>
      <c:spPr>
        <a:noFill/>
        <a:ln>
          <a:noFill/>
        </a:ln>
        <a:effectLst/>
      </c:spPr>
    </c:title>
    <c:autoTitleDeleted val="0"/>
    <c:plotArea>
      <c:layout/>
      <c:pieChart>
        <c:varyColors val="1"/>
        <c:ser>
          <c:idx val="0"/>
          <c:order val="0"/>
          <c:tx>
            <c:strRef>
              <c:f>Лист1!$B$1</c:f>
              <c:strCache>
                <c:ptCount val="1"/>
                <c:pt idx="0">
                  <c:v>кол-во ППС</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Lbls>
            <c:dLbl>
              <c:idx val="0"/>
              <c:layout/>
              <c:tx>
                <c:rich>
                  <a:bodyPr/>
                  <a:lstStyle/>
                  <a:p>
                    <a:r>
                      <a:rPr lang="ru-RU" dirty="0" smtClean="0"/>
                      <a:t>106</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dirty="0" smtClean="0"/>
                      <a:t>129</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2"/>
              <c:layout/>
              <c:tx>
                <c:rich>
                  <a:bodyPr/>
                  <a:lstStyle/>
                  <a:p>
                    <a:r>
                      <a:rPr lang="en-US" dirty="0" smtClean="0"/>
                      <a:t>170</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3"/>
              <c:tx>
                <c:rich>
                  <a:bodyPr/>
                  <a:lstStyle/>
                  <a:p>
                    <a:r>
                      <a:rPr lang="en-US" dirty="0" smtClean="0"/>
                      <a:t>21</a:t>
                    </a:r>
                    <a:r>
                      <a:rPr lang="ru-RU" dirty="0" smtClean="0"/>
                      <a:t>8</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4"/>
              <c:tx>
                <c:rich>
                  <a:bodyPr/>
                  <a:lstStyle/>
                  <a:p>
                    <a:r>
                      <a:rPr lang="ru-RU" dirty="0" smtClean="0"/>
                      <a:t>341</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numRef>
              <c:f>Лист1!$A$2:$A$4</c:f>
              <c:numCache>
                <c:formatCode>General</c:formatCode>
                <c:ptCount val="3"/>
                <c:pt idx="0">
                  <c:v>2019</c:v>
                </c:pt>
                <c:pt idx="1">
                  <c:v>2020</c:v>
                </c:pt>
                <c:pt idx="2">
                  <c:v>2021</c:v>
                </c:pt>
              </c:numCache>
            </c:numRef>
          </c:cat>
          <c:val>
            <c:numRef>
              <c:f>Лист1!$B$2:$B$4</c:f>
              <c:numCache>
                <c:formatCode>General</c:formatCode>
                <c:ptCount val="3"/>
                <c:pt idx="0">
                  <c:v>218</c:v>
                </c:pt>
                <c:pt idx="1">
                  <c:v>342</c:v>
                </c:pt>
                <c:pt idx="2">
                  <c:v>318</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l"/>
      <c:layout/>
      <c:overlay val="0"/>
      <c:spPr>
        <a:solidFill>
          <a:schemeClr val="lt1">
            <a:lumMod val="95000"/>
            <a:alpha val="39000"/>
          </a:schemeClr>
        </a:solidFill>
        <a:ln>
          <a:noFill/>
        </a:ln>
        <a:effectLst/>
      </c:spPr>
      <c:txPr>
        <a:bodyPr rot="0" spcFirstLastPara="1" vertOverflow="ellipsis" vert="horz" wrap="square" anchor="ctr" anchorCtr="1"/>
        <a:lstStyle/>
        <a:p>
          <a:pPr>
            <a:defRPr sz="28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sz="2400" b="1" dirty="0" smtClean="0">
                <a:solidFill>
                  <a:srgbClr val="FF0000"/>
                </a:solidFill>
                <a:latin typeface="Times New Roman" panose="02020603050405020304" pitchFamily="18" charset="0"/>
                <a:cs typeface="Times New Roman" panose="02020603050405020304" pitchFamily="18" charset="0"/>
              </a:rPr>
              <a:t>ПО </a:t>
            </a:r>
            <a:r>
              <a:rPr lang="ru-RU" sz="2400" b="1" dirty="0" err="1" smtClean="0">
                <a:solidFill>
                  <a:srgbClr val="FF0000"/>
                </a:solidFill>
                <a:latin typeface="Times New Roman" panose="02020603050405020304" pitchFamily="18" charset="0"/>
                <a:cs typeface="Times New Roman" panose="02020603050405020304" pitchFamily="18" charset="0"/>
              </a:rPr>
              <a:t>курамдын</a:t>
            </a:r>
            <a:r>
              <a:rPr lang="ru-RU" sz="2400" b="1" dirty="0" smtClean="0">
                <a:solidFill>
                  <a:srgbClr val="FF0000"/>
                </a:solidFill>
                <a:latin typeface="Times New Roman" panose="02020603050405020304" pitchFamily="18" charset="0"/>
                <a:cs typeface="Times New Roman" panose="02020603050405020304" pitchFamily="18" charset="0"/>
              </a:rPr>
              <a:t> </a:t>
            </a:r>
            <a:r>
              <a:rPr lang="ru-RU" sz="2400" b="1" dirty="0" err="1" smtClean="0">
                <a:solidFill>
                  <a:srgbClr val="FF0000"/>
                </a:solidFill>
                <a:latin typeface="Times New Roman" panose="02020603050405020304" pitchFamily="18" charset="0"/>
                <a:cs typeface="Times New Roman" panose="02020603050405020304" pitchFamily="18" charset="0"/>
              </a:rPr>
              <a:t>сапаттык</a:t>
            </a:r>
            <a:r>
              <a:rPr lang="ru-RU" sz="2400" b="1" dirty="0" smtClean="0">
                <a:solidFill>
                  <a:srgbClr val="FF0000"/>
                </a:solidFill>
                <a:latin typeface="Times New Roman" panose="02020603050405020304" pitchFamily="18" charset="0"/>
                <a:cs typeface="Times New Roman" panose="02020603050405020304" pitchFamily="18" charset="0"/>
              </a:rPr>
              <a:t> </a:t>
            </a:r>
            <a:r>
              <a:rPr lang="ru-RU" sz="2400" b="1" i="0" u="none" strike="noStrike" baseline="0" dirty="0" err="1" smtClean="0">
                <a:solidFill>
                  <a:srgbClr val="FF0000"/>
                </a:solidFill>
                <a:effectLst/>
                <a:latin typeface="Times New Roman" panose="02020603050405020304" pitchFamily="18" charset="0"/>
                <a:cs typeface="Times New Roman" panose="02020603050405020304" pitchFamily="18" charset="0"/>
              </a:rPr>
              <a:t>көрсөткүчү</a:t>
            </a:r>
            <a:r>
              <a:rPr lang="ru-RU" sz="2400" b="1" dirty="0" smtClean="0">
                <a:solidFill>
                  <a:srgbClr val="FF0000"/>
                </a:solidFill>
                <a:latin typeface="Times New Roman" panose="02020603050405020304" pitchFamily="18" charset="0"/>
                <a:cs typeface="Times New Roman" panose="02020603050405020304" pitchFamily="18" charset="0"/>
              </a:rPr>
              <a:t> </a:t>
            </a:r>
            <a:endParaRPr lang="ru-RU" sz="2400" b="1" dirty="0">
              <a:solidFill>
                <a:srgbClr val="FF0000"/>
              </a:solidFill>
              <a:latin typeface="Times New Roman" panose="02020603050405020304" pitchFamily="18" charset="0"/>
              <a:cs typeface="Times New Roman" panose="02020603050405020304" pitchFamily="18" charset="0"/>
            </a:endParaRPr>
          </a:p>
        </c:rich>
      </c:tx>
      <c:layout>
        <c:manualLayout>
          <c:xMode val="edge"/>
          <c:yMode val="edge"/>
          <c:x val="0.11248022504970669"/>
          <c:y val="1.1407902892098006E-2"/>
        </c:manualLayout>
      </c:layout>
      <c:overlay val="0"/>
      <c:spPr>
        <a:noFill/>
        <a:ln>
          <a:noFill/>
        </a:ln>
        <a:effectLst/>
      </c:spPr>
    </c:title>
    <c:autoTitleDeleted val="0"/>
    <c:plotArea>
      <c:layout/>
      <c:barChart>
        <c:barDir val="col"/>
        <c:grouping val="clustered"/>
        <c:varyColors val="0"/>
        <c:ser>
          <c:idx val="0"/>
          <c:order val="0"/>
          <c:tx>
            <c:strRef>
              <c:f>Лист1!$B$1</c:f>
              <c:strCache>
                <c:ptCount val="1"/>
                <c:pt idx="0">
                  <c:v>илимдин доктору</c:v>
                </c:pt>
              </c:strCache>
            </c:strRef>
          </c:tx>
          <c:spPr>
            <a:solidFill>
              <a:schemeClr val="accent1"/>
            </a:solidFill>
            <a:ln>
              <a:noFill/>
            </a:ln>
            <a:effectLst/>
          </c:spPr>
          <c:invertIfNegative val="0"/>
          <c:dLbls>
            <c:showLegendKey val="0"/>
            <c:showVal val="1"/>
            <c:showCatName val="0"/>
            <c:showSerName val="0"/>
            <c:showPercent val="0"/>
            <c:showBubbleSize val="0"/>
            <c:showLeaderLines val="0"/>
          </c:dLbls>
          <c:cat>
            <c:numRef>
              <c:f>Лист1!$A$2:$A$5</c:f>
              <c:numCache>
                <c:formatCode>General</c:formatCode>
                <c:ptCount val="4"/>
                <c:pt idx="0">
                  <c:v>2019</c:v>
                </c:pt>
                <c:pt idx="1">
                  <c:v>2020</c:v>
                </c:pt>
                <c:pt idx="2">
                  <c:v>2021</c:v>
                </c:pt>
              </c:numCache>
            </c:numRef>
          </c:cat>
          <c:val>
            <c:numRef>
              <c:f>Лист1!$B$2:$B$5</c:f>
              <c:numCache>
                <c:formatCode>General</c:formatCode>
                <c:ptCount val="4"/>
                <c:pt idx="0">
                  <c:v>13</c:v>
                </c:pt>
                <c:pt idx="1">
                  <c:v>53</c:v>
                </c:pt>
                <c:pt idx="2">
                  <c:v>29</c:v>
                </c:pt>
              </c:numCache>
            </c:numRef>
          </c:val>
        </c:ser>
        <c:ser>
          <c:idx val="1"/>
          <c:order val="1"/>
          <c:tx>
            <c:strRef>
              <c:f>Лист1!$C$1</c:f>
              <c:strCache>
                <c:ptCount val="1"/>
                <c:pt idx="0">
                  <c:v>илимдин кандидаты</c:v>
                </c:pt>
              </c:strCache>
            </c:strRef>
          </c:tx>
          <c:spPr>
            <a:solidFill>
              <a:schemeClr val="accent2"/>
            </a:solidFill>
            <a:ln>
              <a:noFill/>
            </a:ln>
            <a:effectLst/>
          </c:spPr>
          <c:invertIfNegative val="0"/>
          <c:dLbls>
            <c:showLegendKey val="0"/>
            <c:showVal val="1"/>
            <c:showCatName val="0"/>
            <c:showSerName val="0"/>
            <c:showPercent val="0"/>
            <c:showBubbleSize val="0"/>
            <c:showLeaderLines val="0"/>
          </c:dLbls>
          <c:cat>
            <c:numRef>
              <c:f>Лист1!$A$2:$A$5</c:f>
              <c:numCache>
                <c:formatCode>General</c:formatCode>
                <c:ptCount val="4"/>
                <c:pt idx="0">
                  <c:v>2019</c:v>
                </c:pt>
                <c:pt idx="1">
                  <c:v>2020</c:v>
                </c:pt>
                <c:pt idx="2">
                  <c:v>2021</c:v>
                </c:pt>
              </c:numCache>
            </c:numRef>
          </c:cat>
          <c:val>
            <c:numRef>
              <c:f>Лист1!$C$2:$C$5</c:f>
              <c:numCache>
                <c:formatCode>General</c:formatCode>
                <c:ptCount val="4"/>
                <c:pt idx="0">
                  <c:v>48</c:v>
                </c:pt>
                <c:pt idx="1">
                  <c:v>144</c:v>
                </c:pt>
                <c:pt idx="2">
                  <c:v>115</c:v>
                </c:pt>
              </c:numCache>
            </c:numRef>
          </c:val>
        </c:ser>
        <c:ser>
          <c:idx val="2"/>
          <c:order val="2"/>
          <c:tx>
            <c:strRef>
              <c:f>Лист1!$D$1</c:f>
              <c:strCache>
                <c:ptCount val="1"/>
                <c:pt idx="0">
                  <c:v>улук окутуучу</c:v>
                </c:pt>
              </c:strCache>
            </c:strRef>
          </c:tx>
          <c:spPr>
            <a:solidFill>
              <a:schemeClr val="accent3"/>
            </a:solidFill>
            <a:ln>
              <a:noFill/>
            </a:ln>
            <a:effectLst/>
          </c:spPr>
          <c:invertIfNegative val="0"/>
          <c:dLbls>
            <c:showLegendKey val="0"/>
            <c:showVal val="1"/>
            <c:showCatName val="0"/>
            <c:showSerName val="0"/>
            <c:showPercent val="0"/>
            <c:showBubbleSize val="0"/>
            <c:showLeaderLines val="0"/>
          </c:dLbls>
          <c:cat>
            <c:numRef>
              <c:f>Лист1!$A$2:$A$5</c:f>
              <c:numCache>
                <c:formatCode>General</c:formatCode>
                <c:ptCount val="4"/>
                <c:pt idx="0">
                  <c:v>2019</c:v>
                </c:pt>
                <c:pt idx="1">
                  <c:v>2020</c:v>
                </c:pt>
                <c:pt idx="2">
                  <c:v>2021</c:v>
                </c:pt>
              </c:numCache>
            </c:numRef>
          </c:cat>
          <c:val>
            <c:numRef>
              <c:f>Лист1!$D$2:$D$5</c:f>
              <c:numCache>
                <c:formatCode>General</c:formatCode>
                <c:ptCount val="4"/>
                <c:pt idx="0">
                  <c:v>12</c:v>
                </c:pt>
                <c:pt idx="1">
                  <c:v>29</c:v>
                </c:pt>
                <c:pt idx="2">
                  <c:v>32</c:v>
                </c:pt>
              </c:numCache>
            </c:numRef>
          </c:val>
        </c:ser>
        <c:ser>
          <c:idx val="3"/>
          <c:order val="3"/>
          <c:tx>
            <c:strRef>
              <c:f>Лист1!$E$1</c:f>
              <c:strCache>
                <c:ptCount val="1"/>
                <c:pt idx="0">
                  <c:v>окутуучу</c:v>
                </c:pt>
              </c:strCache>
            </c:strRef>
          </c:tx>
          <c:spPr>
            <a:solidFill>
              <a:schemeClr val="accent4"/>
            </a:solidFill>
            <a:ln>
              <a:noFill/>
            </a:ln>
            <a:effectLst/>
          </c:spPr>
          <c:invertIfNegative val="0"/>
          <c:dLbls>
            <c:showLegendKey val="0"/>
            <c:showVal val="1"/>
            <c:showCatName val="0"/>
            <c:showSerName val="0"/>
            <c:showPercent val="0"/>
            <c:showBubbleSize val="0"/>
            <c:showLeaderLines val="0"/>
          </c:dLbls>
          <c:cat>
            <c:numRef>
              <c:f>Лист1!$A$2:$A$5</c:f>
              <c:numCache>
                <c:formatCode>General</c:formatCode>
                <c:ptCount val="4"/>
                <c:pt idx="0">
                  <c:v>2019</c:v>
                </c:pt>
                <c:pt idx="1">
                  <c:v>2020</c:v>
                </c:pt>
                <c:pt idx="2">
                  <c:v>2021</c:v>
                </c:pt>
              </c:numCache>
            </c:numRef>
          </c:cat>
          <c:val>
            <c:numRef>
              <c:f>Лист1!$E$2:$E$5</c:f>
              <c:numCache>
                <c:formatCode>General</c:formatCode>
                <c:ptCount val="4"/>
                <c:pt idx="0">
                  <c:v>110</c:v>
                </c:pt>
                <c:pt idx="1">
                  <c:v>119</c:v>
                </c:pt>
                <c:pt idx="2">
                  <c:v>146</c:v>
                </c:pt>
              </c:numCache>
            </c:numRef>
          </c:val>
        </c:ser>
        <c:ser>
          <c:idx val="4"/>
          <c:order val="4"/>
          <c:tx>
            <c:strRef>
              <c:f>Лист1!$F$1</c:f>
              <c:strCache>
                <c:ptCount val="1"/>
                <c:pt idx="0">
                  <c:v>%менен</c:v>
                </c:pt>
              </c:strCache>
            </c:strRef>
          </c:tx>
          <c:invertIfNegative val="0"/>
          <c:dLbls>
            <c:showLegendKey val="0"/>
            <c:showVal val="1"/>
            <c:showCatName val="0"/>
            <c:showSerName val="0"/>
            <c:showPercent val="0"/>
            <c:showBubbleSize val="0"/>
            <c:showLeaderLines val="0"/>
          </c:dLbls>
          <c:cat>
            <c:numRef>
              <c:f>Лист1!$A$2:$A$5</c:f>
              <c:numCache>
                <c:formatCode>General</c:formatCode>
                <c:ptCount val="4"/>
                <c:pt idx="0">
                  <c:v>2019</c:v>
                </c:pt>
                <c:pt idx="1">
                  <c:v>2020</c:v>
                </c:pt>
                <c:pt idx="2">
                  <c:v>2021</c:v>
                </c:pt>
              </c:numCache>
            </c:numRef>
          </c:cat>
          <c:val>
            <c:numRef>
              <c:f>Лист1!$F$2:$F$5</c:f>
              <c:numCache>
                <c:formatCode>General</c:formatCode>
                <c:ptCount val="4"/>
                <c:pt idx="0">
                  <c:v>30</c:v>
                </c:pt>
                <c:pt idx="1">
                  <c:v>58.7</c:v>
                </c:pt>
                <c:pt idx="2">
                  <c:v>45</c:v>
                </c:pt>
              </c:numCache>
            </c:numRef>
          </c:val>
        </c:ser>
        <c:dLbls>
          <c:showLegendKey val="0"/>
          <c:showVal val="0"/>
          <c:showCatName val="0"/>
          <c:showSerName val="0"/>
          <c:showPercent val="0"/>
          <c:showBubbleSize val="0"/>
        </c:dLbls>
        <c:gapWidth val="219"/>
        <c:overlap val="-27"/>
        <c:axId val="24288256"/>
        <c:axId val="52781824"/>
      </c:barChart>
      <c:catAx>
        <c:axId val="24288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crossAx val="52781824"/>
        <c:crosses val="autoZero"/>
        <c:auto val="1"/>
        <c:lblAlgn val="ctr"/>
        <c:lblOffset val="100"/>
        <c:noMultiLvlLbl val="0"/>
      </c:catAx>
      <c:valAx>
        <c:axId val="5278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288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Лист1!$B$1</c:f>
              <c:strCache>
                <c:ptCount val="1"/>
                <c:pt idx="0">
                  <c:v>2019</c:v>
                </c:pt>
              </c:strCache>
            </c:strRef>
          </c:tx>
          <c:invertIfNegative val="0"/>
          <c:dLbls>
            <c:showLegendKey val="0"/>
            <c:showVal val="1"/>
            <c:showCatName val="0"/>
            <c:showSerName val="0"/>
            <c:showPercent val="0"/>
            <c:showBubbleSize val="0"/>
            <c:showLeaderLines val="0"/>
          </c:dLbls>
          <c:cat>
            <c:strRef>
              <c:f>Лист1!$A$2:$A$5</c:f>
              <c:strCache>
                <c:ptCount val="4"/>
                <c:pt idx="0">
                  <c:v>докторант</c:v>
                </c:pt>
                <c:pt idx="1">
                  <c:v>аспирант</c:v>
                </c:pt>
                <c:pt idx="2">
                  <c:v>PhD докторант</c:v>
                </c:pt>
                <c:pt idx="3">
                  <c:v>илим изилдөөчү</c:v>
                </c:pt>
              </c:strCache>
            </c:strRef>
          </c:cat>
          <c:val>
            <c:numRef>
              <c:f>Лист1!$B$2:$B$5</c:f>
              <c:numCache>
                <c:formatCode>General</c:formatCode>
                <c:ptCount val="4"/>
                <c:pt idx="0">
                  <c:v>3</c:v>
                </c:pt>
                <c:pt idx="1">
                  <c:v>25</c:v>
                </c:pt>
                <c:pt idx="2">
                  <c:v>0</c:v>
                </c:pt>
                <c:pt idx="3">
                  <c:v>5</c:v>
                </c:pt>
              </c:numCache>
            </c:numRef>
          </c:val>
        </c:ser>
        <c:ser>
          <c:idx val="1"/>
          <c:order val="1"/>
          <c:tx>
            <c:strRef>
              <c:f>Лист1!$C$1</c:f>
              <c:strCache>
                <c:ptCount val="1"/>
                <c:pt idx="0">
                  <c:v>2020</c:v>
                </c:pt>
              </c:strCache>
            </c:strRef>
          </c:tx>
          <c:invertIfNegative val="0"/>
          <c:dLbls>
            <c:showLegendKey val="0"/>
            <c:showVal val="1"/>
            <c:showCatName val="0"/>
            <c:showSerName val="0"/>
            <c:showPercent val="0"/>
            <c:showBubbleSize val="0"/>
            <c:showLeaderLines val="0"/>
          </c:dLbls>
          <c:cat>
            <c:strRef>
              <c:f>Лист1!$A$2:$A$5</c:f>
              <c:strCache>
                <c:ptCount val="4"/>
                <c:pt idx="0">
                  <c:v>докторант</c:v>
                </c:pt>
                <c:pt idx="1">
                  <c:v>аспирант</c:v>
                </c:pt>
                <c:pt idx="2">
                  <c:v>PhD докторант</c:v>
                </c:pt>
                <c:pt idx="3">
                  <c:v>илим изилдөөчү</c:v>
                </c:pt>
              </c:strCache>
            </c:strRef>
          </c:cat>
          <c:val>
            <c:numRef>
              <c:f>Лист1!$C$2:$C$5</c:f>
              <c:numCache>
                <c:formatCode>General</c:formatCode>
                <c:ptCount val="4"/>
                <c:pt idx="0">
                  <c:v>4</c:v>
                </c:pt>
                <c:pt idx="1">
                  <c:v>35</c:v>
                </c:pt>
                <c:pt idx="2">
                  <c:v>0</c:v>
                </c:pt>
                <c:pt idx="3">
                  <c:v>10</c:v>
                </c:pt>
              </c:numCache>
            </c:numRef>
          </c:val>
        </c:ser>
        <c:ser>
          <c:idx val="2"/>
          <c:order val="2"/>
          <c:tx>
            <c:strRef>
              <c:f>Лист1!$D$1</c:f>
              <c:strCache>
                <c:ptCount val="1"/>
                <c:pt idx="0">
                  <c:v>2021</c:v>
                </c:pt>
              </c:strCache>
            </c:strRef>
          </c:tx>
          <c:invertIfNegative val="0"/>
          <c:dLbls>
            <c:showLegendKey val="0"/>
            <c:showVal val="1"/>
            <c:showCatName val="0"/>
            <c:showSerName val="0"/>
            <c:showPercent val="0"/>
            <c:showBubbleSize val="0"/>
            <c:showLeaderLines val="0"/>
          </c:dLbls>
          <c:cat>
            <c:strRef>
              <c:f>Лист1!$A$2:$A$5</c:f>
              <c:strCache>
                <c:ptCount val="4"/>
                <c:pt idx="0">
                  <c:v>докторант</c:v>
                </c:pt>
                <c:pt idx="1">
                  <c:v>аспирант</c:v>
                </c:pt>
                <c:pt idx="2">
                  <c:v>PhD докторант</c:v>
                </c:pt>
                <c:pt idx="3">
                  <c:v>илим изилдөөчү</c:v>
                </c:pt>
              </c:strCache>
            </c:strRef>
          </c:cat>
          <c:val>
            <c:numRef>
              <c:f>Лист1!$D$2:$D$5</c:f>
              <c:numCache>
                <c:formatCode>General</c:formatCode>
                <c:ptCount val="4"/>
                <c:pt idx="0">
                  <c:v>5</c:v>
                </c:pt>
                <c:pt idx="1">
                  <c:v>34</c:v>
                </c:pt>
                <c:pt idx="2">
                  <c:v>7</c:v>
                </c:pt>
                <c:pt idx="3">
                  <c:v>14</c:v>
                </c:pt>
              </c:numCache>
            </c:numRef>
          </c:val>
        </c:ser>
        <c:dLbls>
          <c:showLegendKey val="0"/>
          <c:showVal val="0"/>
          <c:showCatName val="0"/>
          <c:showSerName val="0"/>
          <c:showPercent val="0"/>
          <c:showBubbleSize val="0"/>
        </c:dLbls>
        <c:gapWidth val="150"/>
        <c:shape val="cylinder"/>
        <c:axId val="20029824"/>
        <c:axId val="20031360"/>
        <c:axId val="0"/>
      </c:bar3DChart>
      <c:catAx>
        <c:axId val="20029824"/>
        <c:scaling>
          <c:orientation val="minMax"/>
        </c:scaling>
        <c:delete val="0"/>
        <c:axPos val="l"/>
        <c:majorTickMark val="out"/>
        <c:minorTickMark val="none"/>
        <c:tickLblPos val="nextTo"/>
        <c:crossAx val="20031360"/>
        <c:crosses val="autoZero"/>
        <c:auto val="1"/>
        <c:lblAlgn val="ctr"/>
        <c:lblOffset val="100"/>
        <c:noMultiLvlLbl val="0"/>
      </c:catAx>
      <c:valAx>
        <c:axId val="20031360"/>
        <c:scaling>
          <c:orientation val="minMax"/>
        </c:scaling>
        <c:delete val="0"/>
        <c:axPos val="b"/>
        <c:majorGridlines/>
        <c:numFmt formatCode="0%" sourceLinked="1"/>
        <c:majorTickMark val="out"/>
        <c:minorTickMark val="none"/>
        <c:tickLblPos val="nextTo"/>
        <c:crossAx val="20029824"/>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sz="2800" b="1" dirty="0" err="1" smtClean="0">
                <a:solidFill>
                  <a:srgbClr val="C00000"/>
                </a:solidFill>
                <a:latin typeface="Times New Roman" panose="02020603050405020304" pitchFamily="18" charset="0"/>
                <a:cs typeface="Times New Roman" panose="02020603050405020304" pitchFamily="18" charset="0"/>
              </a:rPr>
              <a:t>Макалалар</a:t>
            </a:r>
            <a:r>
              <a:rPr lang="ru-RU" sz="2800" b="1" baseline="0" dirty="0" smtClean="0">
                <a:solidFill>
                  <a:srgbClr val="C00000"/>
                </a:solidFill>
                <a:latin typeface="Times New Roman" panose="02020603050405020304" pitchFamily="18" charset="0"/>
                <a:cs typeface="Times New Roman" panose="02020603050405020304" pitchFamily="18" charset="0"/>
              </a:rPr>
              <a:t> </a:t>
            </a:r>
            <a:endParaRPr lang="ru-RU" sz="2800" b="1" dirty="0">
              <a:solidFill>
                <a:srgbClr val="C00000"/>
              </a:solidFill>
              <a:latin typeface="Times New Roman" panose="02020603050405020304" pitchFamily="18" charset="0"/>
              <a:cs typeface="Times New Roman" panose="02020603050405020304" pitchFamily="18" charset="0"/>
            </a:endParaRPr>
          </a:p>
        </c:rich>
      </c:tx>
      <c:layout/>
      <c:overlay val="0"/>
      <c:spPr>
        <a:noFill/>
        <a:ln>
          <a:noFill/>
        </a:ln>
        <a:effectLst/>
      </c:spPr>
    </c:title>
    <c:autoTitleDeleted val="0"/>
    <c:plotArea>
      <c:layout>
        <c:manualLayout>
          <c:layoutTarget val="inner"/>
          <c:xMode val="edge"/>
          <c:yMode val="edge"/>
          <c:x val="0.22655233907650396"/>
          <c:y val="0.1891136370614141"/>
          <c:w val="0.7492452457340173"/>
          <c:h val="0.63576743136273184"/>
        </c:manualLayout>
      </c:layout>
      <c:barChart>
        <c:barDir val="bar"/>
        <c:grouping val="clustered"/>
        <c:varyColors val="0"/>
        <c:ser>
          <c:idx val="0"/>
          <c:order val="0"/>
          <c:tx>
            <c:strRef>
              <c:f>Лист1!$B$1</c:f>
              <c:strCache>
                <c:ptCount val="1"/>
                <c:pt idx="0">
                  <c:v>Scopus, WoS</c:v>
                </c:pt>
              </c:strCache>
            </c:strRef>
          </c:tx>
          <c:spPr>
            <a:solidFill>
              <a:schemeClr val="accent1"/>
            </a:solidFill>
            <a:ln>
              <a:noFill/>
            </a:ln>
            <a:effectLst/>
          </c:spPr>
          <c:invertIfNegative val="0"/>
          <c:dLbls>
            <c:showLegendKey val="0"/>
            <c:showVal val="1"/>
            <c:showCatName val="0"/>
            <c:showSerName val="0"/>
            <c:showPercent val="0"/>
            <c:showBubbleSize val="0"/>
            <c:showLeaderLines val="0"/>
          </c:dLbls>
          <c:cat>
            <c:strRef>
              <c:f>Лист1!$A$2:$A$6</c:f>
              <c:strCache>
                <c:ptCount val="5"/>
                <c:pt idx="0">
                  <c:v>макала</c:v>
                </c:pt>
                <c:pt idx="1">
                  <c:v>окуу куралы</c:v>
                </c:pt>
                <c:pt idx="2">
                  <c:v>усулдук колдонмо</c:v>
                </c:pt>
                <c:pt idx="3">
                  <c:v>окуу-метод.колдонмо</c:v>
                </c:pt>
                <c:pt idx="4">
                  <c:v>патент</c:v>
                </c:pt>
              </c:strCache>
            </c:strRef>
          </c:cat>
          <c:val>
            <c:numRef>
              <c:f>Лист1!$B$2:$B$6</c:f>
              <c:numCache>
                <c:formatCode>General</c:formatCode>
                <c:ptCount val="5"/>
                <c:pt idx="0">
                  <c:v>16</c:v>
                </c:pt>
                <c:pt idx="1">
                  <c:v>0</c:v>
                </c:pt>
                <c:pt idx="2">
                  <c:v>0</c:v>
                </c:pt>
                <c:pt idx="3">
                  <c:v>0</c:v>
                </c:pt>
                <c:pt idx="4">
                  <c:v>0</c:v>
                </c:pt>
              </c:numCache>
            </c:numRef>
          </c:val>
        </c:ser>
        <c:ser>
          <c:idx val="1"/>
          <c:order val="1"/>
          <c:tx>
            <c:strRef>
              <c:f>Лист1!$C$1</c:f>
              <c:strCache>
                <c:ptCount val="1"/>
                <c:pt idx="0">
                  <c:v>КМШ мамл.</c:v>
                </c:pt>
              </c:strCache>
            </c:strRef>
          </c:tx>
          <c:spPr>
            <a:solidFill>
              <a:schemeClr val="accent2"/>
            </a:solidFill>
            <a:ln>
              <a:noFill/>
            </a:ln>
            <a:effectLst/>
          </c:spPr>
          <c:invertIfNegative val="0"/>
          <c:dLbls>
            <c:showLegendKey val="0"/>
            <c:showVal val="1"/>
            <c:showCatName val="0"/>
            <c:showSerName val="0"/>
            <c:showPercent val="0"/>
            <c:showBubbleSize val="0"/>
            <c:showLeaderLines val="0"/>
          </c:dLbls>
          <c:cat>
            <c:strRef>
              <c:f>Лист1!$A$2:$A$6</c:f>
              <c:strCache>
                <c:ptCount val="5"/>
                <c:pt idx="0">
                  <c:v>макала</c:v>
                </c:pt>
                <c:pt idx="1">
                  <c:v>окуу куралы</c:v>
                </c:pt>
                <c:pt idx="2">
                  <c:v>усулдук колдонмо</c:v>
                </c:pt>
                <c:pt idx="3">
                  <c:v>окуу-метод.колдонмо</c:v>
                </c:pt>
                <c:pt idx="4">
                  <c:v>патент</c:v>
                </c:pt>
              </c:strCache>
            </c:strRef>
          </c:cat>
          <c:val>
            <c:numRef>
              <c:f>Лист1!$C$2:$C$6</c:f>
              <c:numCache>
                <c:formatCode>General</c:formatCode>
                <c:ptCount val="5"/>
                <c:pt idx="0">
                  <c:v>30</c:v>
                </c:pt>
                <c:pt idx="1">
                  <c:v>0</c:v>
                </c:pt>
                <c:pt idx="2">
                  <c:v>1</c:v>
                </c:pt>
                <c:pt idx="3">
                  <c:v>1</c:v>
                </c:pt>
                <c:pt idx="4">
                  <c:v>0</c:v>
                </c:pt>
              </c:numCache>
            </c:numRef>
          </c:val>
        </c:ser>
        <c:ser>
          <c:idx val="2"/>
          <c:order val="2"/>
          <c:tx>
            <c:strRef>
              <c:f>Лист1!$D$1</c:f>
              <c:strCache>
                <c:ptCount val="1"/>
                <c:pt idx="0">
                  <c:v>жергиликтуу</c:v>
                </c:pt>
              </c:strCache>
            </c:strRef>
          </c:tx>
          <c:spPr>
            <a:solidFill>
              <a:schemeClr val="accent3"/>
            </a:solidFill>
            <a:ln>
              <a:noFill/>
            </a:ln>
            <a:effectLst/>
          </c:spPr>
          <c:invertIfNegative val="0"/>
          <c:dLbls>
            <c:showLegendKey val="0"/>
            <c:showVal val="1"/>
            <c:showCatName val="0"/>
            <c:showSerName val="0"/>
            <c:showPercent val="0"/>
            <c:showBubbleSize val="0"/>
            <c:showLeaderLines val="0"/>
          </c:dLbls>
          <c:cat>
            <c:strRef>
              <c:f>Лист1!$A$2:$A$6</c:f>
              <c:strCache>
                <c:ptCount val="5"/>
                <c:pt idx="0">
                  <c:v>макала</c:v>
                </c:pt>
                <c:pt idx="1">
                  <c:v>окуу куралы</c:v>
                </c:pt>
                <c:pt idx="2">
                  <c:v>усулдук колдонмо</c:v>
                </c:pt>
                <c:pt idx="3">
                  <c:v>окуу-метод.колдонмо</c:v>
                </c:pt>
                <c:pt idx="4">
                  <c:v>патент</c:v>
                </c:pt>
              </c:strCache>
            </c:strRef>
          </c:cat>
          <c:val>
            <c:numRef>
              <c:f>Лист1!$D$2:$D$6</c:f>
              <c:numCache>
                <c:formatCode>General</c:formatCode>
                <c:ptCount val="5"/>
                <c:pt idx="0">
                  <c:v>32</c:v>
                </c:pt>
                <c:pt idx="1">
                  <c:v>5</c:v>
                </c:pt>
                <c:pt idx="2">
                  <c:v>15</c:v>
                </c:pt>
                <c:pt idx="3">
                  <c:v>10</c:v>
                </c:pt>
                <c:pt idx="4">
                  <c:v>2</c:v>
                </c:pt>
              </c:numCache>
            </c:numRef>
          </c:val>
        </c:ser>
        <c:dLbls>
          <c:showLegendKey val="0"/>
          <c:showVal val="0"/>
          <c:showCatName val="0"/>
          <c:showSerName val="0"/>
          <c:showPercent val="0"/>
          <c:showBubbleSize val="0"/>
        </c:dLbls>
        <c:gapWidth val="182"/>
        <c:axId val="21861120"/>
        <c:axId val="21862656"/>
      </c:barChart>
      <c:catAx>
        <c:axId val="21861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0070C0"/>
                </a:solidFill>
                <a:latin typeface="Times New Roman" pitchFamily="18" charset="0"/>
                <a:ea typeface="+mn-ea"/>
                <a:cs typeface="Times New Roman" pitchFamily="18" charset="0"/>
              </a:defRPr>
            </a:pPr>
            <a:endParaRPr lang="ru-RU"/>
          </a:p>
        </c:txPr>
        <c:crossAx val="21862656"/>
        <c:crosses val="autoZero"/>
        <c:auto val="1"/>
        <c:lblAlgn val="ctr"/>
        <c:lblOffset val="100"/>
        <c:noMultiLvlLbl val="0"/>
      </c:catAx>
      <c:valAx>
        <c:axId val="21862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1861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3810C3-3532-4DAA-A720-59FF0B1E5B54}" type="datetimeFigureOut">
              <a:rPr lang="ru-RU" smtClean="0"/>
              <a:t>27.12.2021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8E850-0DC0-4EDF-9E46-D9C38EF38940}" type="slidenum">
              <a:rPr lang="ru-RU" smtClean="0"/>
              <a:t>‹#›</a:t>
            </a:fld>
            <a:endParaRPr lang="ru-RU"/>
          </a:p>
        </p:txBody>
      </p:sp>
    </p:spTree>
    <p:extLst>
      <p:ext uri="{BB962C8B-B14F-4D97-AF65-F5344CB8AC3E}">
        <p14:creationId xmlns:p14="http://schemas.microsoft.com/office/powerpoint/2010/main" val="1312805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188E850-0DC0-4EDF-9E46-D9C38EF38940}" type="slidenum">
              <a:rPr lang="ru-RU" smtClean="0"/>
              <a:t>1</a:t>
            </a:fld>
            <a:endParaRPr lang="ru-RU"/>
          </a:p>
        </p:txBody>
      </p:sp>
    </p:spTree>
    <p:extLst>
      <p:ext uri="{BB962C8B-B14F-4D97-AF65-F5344CB8AC3E}">
        <p14:creationId xmlns:p14="http://schemas.microsoft.com/office/powerpoint/2010/main" val="45083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43E0706-876B-4D82-B7E2-61927AB96148}" type="datetimeFigureOut">
              <a:rPr lang="ru-RU" smtClean="0"/>
              <a:t>27.12.2021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2222571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3E0706-876B-4D82-B7E2-61927AB96148}" type="datetimeFigureOut">
              <a:rPr lang="ru-RU" smtClean="0"/>
              <a:t>27.12.2021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190947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3E0706-876B-4D82-B7E2-61927AB96148}" type="datetimeFigureOut">
              <a:rPr lang="ru-RU" smtClean="0"/>
              <a:t>27.12.2021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1207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3E0706-876B-4D82-B7E2-61927AB96148}" type="datetimeFigureOut">
              <a:rPr lang="ru-RU" smtClean="0"/>
              <a:t>27.12.2021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81662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43E0706-876B-4D82-B7E2-61927AB96148}" type="datetimeFigureOut">
              <a:rPr lang="ru-RU" smtClean="0"/>
              <a:t>27.12.2021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240388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43E0706-876B-4D82-B7E2-61927AB96148}" type="datetimeFigureOut">
              <a:rPr lang="ru-RU" smtClean="0"/>
              <a:t>27.12.2021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1866124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43E0706-876B-4D82-B7E2-61927AB96148}" type="datetimeFigureOut">
              <a:rPr lang="ru-RU" smtClean="0"/>
              <a:t>27.12.2021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269721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43E0706-876B-4D82-B7E2-61927AB96148}" type="datetimeFigureOut">
              <a:rPr lang="ru-RU" smtClean="0"/>
              <a:t>27.12.2021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401037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43E0706-876B-4D82-B7E2-61927AB96148}" type="datetimeFigureOut">
              <a:rPr lang="ru-RU" smtClean="0"/>
              <a:t>27.12.2021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283695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43E0706-876B-4D82-B7E2-61927AB96148}" type="datetimeFigureOut">
              <a:rPr lang="ru-RU" smtClean="0"/>
              <a:t>27.12.2021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2683451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43E0706-876B-4D82-B7E2-61927AB96148}" type="datetimeFigureOut">
              <a:rPr lang="ru-RU" smtClean="0"/>
              <a:t>27.12.2021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980BE4-8F58-4E6E-B654-770BFA5774B2}" type="slidenum">
              <a:rPr lang="ru-RU" smtClean="0"/>
              <a:t>‹#›</a:t>
            </a:fld>
            <a:endParaRPr lang="ru-RU"/>
          </a:p>
        </p:txBody>
      </p:sp>
    </p:spTree>
    <p:extLst>
      <p:ext uri="{BB962C8B-B14F-4D97-AF65-F5344CB8AC3E}">
        <p14:creationId xmlns:p14="http://schemas.microsoft.com/office/powerpoint/2010/main" val="62057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E0706-876B-4D82-B7E2-61927AB96148}" type="datetimeFigureOut">
              <a:rPr lang="ru-RU" smtClean="0"/>
              <a:t>27.12.2021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80BE4-8F58-4E6E-B654-770BFA5774B2}" type="slidenum">
              <a:rPr lang="ru-RU" smtClean="0"/>
              <a:t>‹#›</a:t>
            </a:fld>
            <a:endParaRPr lang="ru-RU"/>
          </a:p>
        </p:txBody>
      </p:sp>
    </p:spTree>
    <p:extLst>
      <p:ext uri="{BB962C8B-B14F-4D97-AF65-F5344CB8AC3E}">
        <p14:creationId xmlns:p14="http://schemas.microsoft.com/office/powerpoint/2010/main" val="2335487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base.oshsu.kg/news/new/?lg=1&amp;id_parent=4774&amp;id2=16806&amp;list=4" TargetMode="Externa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reeppt.net/background/best-christmas-tree-2012-backgrounds-for-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147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Заголовок 1"/>
          <p:cNvSpPr>
            <a:spLocks noGrp="1"/>
          </p:cNvSpPr>
          <p:nvPr>
            <p:ph type="ctrTitle"/>
          </p:nvPr>
        </p:nvSpPr>
        <p:spPr>
          <a:xfrm>
            <a:off x="1" y="1825624"/>
            <a:ext cx="5508103" cy="4627712"/>
          </a:xfrm>
        </p:spPr>
        <p:txBody>
          <a:bodyPr>
            <a:normAutofit/>
          </a:bodyPr>
          <a:lstStyle/>
          <a:p>
            <a:r>
              <a:rPr lang="ru-RU" sz="4400" b="1" dirty="0" smtClean="0">
                <a:solidFill>
                  <a:srgbClr val="FF0000"/>
                </a:solidFill>
                <a:latin typeface="Times New Roman" pitchFamily="18" charset="0"/>
                <a:cs typeface="Times New Roman" pitchFamily="18" charset="0"/>
              </a:rPr>
              <a:t>Эл </a:t>
            </a:r>
            <a:r>
              <a:rPr lang="ru-RU" sz="4400" b="1" dirty="0" err="1">
                <a:solidFill>
                  <a:srgbClr val="FF0000"/>
                </a:solidFill>
                <a:latin typeface="Times New Roman" pitchFamily="18" charset="0"/>
                <a:cs typeface="Times New Roman" pitchFamily="18" charset="0"/>
              </a:rPr>
              <a:t>аралык</a:t>
            </a:r>
            <a:r>
              <a:rPr lang="ru-RU" sz="4400" b="1" dirty="0">
                <a:solidFill>
                  <a:srgbClr val="FF0000"/>
                </a:solidFill>
                <a:latin typeface="Times New Roman" pitchFamily="18" charset="0"/>
                <a:cs typeface="Times New Roman" pitchFamily="18" charset="0"/>
              </a:rPr>
              <a:t> </a:t>
            </a:r>
            <a:r>
              <a:rPr lang="ru-RU" sz="4400" b="1" dirty="0" smtClean="0">
                <a:solidFill>
                  <a:srgbClr val="FF0000"/>
                </a:solidFill>
                <a:latin typeface="Times New Roman" pitchFamily="18" charset="0"/>
                <a:cs typeface="Times New Roman" pitchFamily="18" charset="0"/>
              </a:rPr>
              <a:t/>
            </a:r>
            <a:br>
              <a:rPr lang="ru-RU" sz="4400" b="1" dirty="0" smtClean="0">
                <a:solidFill>
                  <a:srgbClr val="FF0000"/>
                </a:solidFill>
                <a:latin typeface="Times New Roman" pitchFamily="18" charset="0"/>
                <a:cs typeface="Times New Roman" pitchFamily="18" charset="0"/>
              </a:rPr>
            </a:br>
            <a:r>
              <a:rPr lang="ru-RU" sz="4400" b="1" dirty="0" smtClean="0">
                <a:solidFill>
                  <a:srgbClr val="FF0000"/>
                </a:solidFill>
                <a:latin typeface="Times New Roman" pitchFamily="18" charset="0"/>
                <a:cs typeface="Times New Roman" pitchFamily="18" charset="0"/>
              </a:rPr>
              <a:t>медицина </a:t>
            </a:r>
            <a:r>
              <a:rPr lang="ru-RU" sz="4400" b="1" dirty="0" err="1">
                <a:solidFill>
                  <a:srgbClr val="FF0000"/>
                </a:solidFill>
                <a:latin typeface="Times New Roman" pitchFamily="18" charset="0"/>
                <a:cs typeface="Times New Roman" pitchFamily="18" charset="0"/>
              </a:rPr>
              <a:t>факультетинин</a:t>
            </a:r>
            <a:r>
              <a:rPr lang="ru-RU" sz="4400" b="1" dirty="0">
                <a:solidFill>
                  <a:srgbClr val="FF0000"/>
                </a:solidFill>
                <a:latin typeface="Times New Roman" pitchFamily="18" charset="0"/>
                <a:cs typeface="Times New Roman" pitchFamily="18" charset="0"/>
              </a:rPr>
              <a:t> </a:t>
            </a:r>
            <a:r>
              <a:rPr lang="ru-RU" sz="4400" b="1" dirty="0" smtClean="0">
                <a:solidFill>
                  <a:srgbClr val="FF0000"/>
                </a:solidFill>
                <a:latin typeface="Times New Roman" pitchFamily="18" charset="0"/>
                <a:cs typeface="Times New Roman" pitchFamily="18" charset="0"/>
              </a:rPr>
              <a:t/>
            </a:r>
            <a:br>
              <a:rPr lang="ru-RU" sz="4400" b="1" dirty="0" smtClean="0">
                <a:solidFill>
                  <a:srgbClr val="FF0000"/>
                </a:solidFill>
                <a:latin typeface="Times New Roman" pitchFamily="18" charset="0"/>
                <a:cs typeface="Times New Roman" pitchFamily="18" charset="0"/>
              </a:rPr>
            </a:br>
            <a:r>
              <a:rPr lang="ru-RU" sz="4400" b="1" dirty="0" smtClean="0">
                <a:solidFill>
                  <a:srgbClr val="FF0000"/>
                </a:solidFill>
                <a:latin typeface="Times New Roman" pitchFamily="18" charset="0"/>
                <a:cs typeface="Times New Roman" pitchFamily="18" charset="0"/>
              </a:rPr>
              <a:t>2021-жыл </a:t>
            </a:r>
            <a:r>
              <a:rPr lang="ru-RU" sz="4400" b="1" dirty="0" err="1">
                <a:solidFill>
                  <a:srgbClr val="FF0000"/>
                </a:solidFill>
                <a:latin typeface="Times New Roman" pitchFamily="18" charset="0"/>
                <a:cs typeface="Times New Roman" pitchFamily="18" charset="0"/>
              </a:rPr>
              <a:t>үчүн</a:t>
            </a:r>
            <a:r>
              <a:rPr lang="ru-RU" sz="4400" b="1" dirty="0">
                <a:solidFill>
                  <a:srgbClr val="FF0000"/>
                </a:solidFill>
                <a:latin typeface="Times New Roman" pitchFamily="18" charset="0"/>
                <a:cs typeface="Times New Roman" pitchFamily="18" charset="0"/>
              </a:rPr>
              <a:t> </a:t>
            </a:r>
            <a:r>
              <a:rPr lang="ru-RU" sz="4400" b="1" dirty="0" smtClean="0">
                <a:solidFill>
                  <a:srgbClr val="FF0000"/>
                </a:solidFill>
                <a:latin typeface="Times New Roman" pitchFamily="18" charset="0"/>
                <a:cs typeface="Times New Roman" pitchFamily="18" charset="0"/>
              </a:rPr>
              <a:t/>
            </a:r>
            <a:br>
              <a:rPr lang="ru-RU" sz="4400" b="1" dirty="0" smtClean="0">
                <a:solidFill>
                  <a:srgbClr val="FF0000"/>
                </a:solidFill>
                <a:latin typeface="Times New Roman" pitchFamily="18" charset="0"/>
                <a:cs typeface="Times New Roman" pitchFamily="18" charset="0"/>
              </a:rPr>
            </a:br>
            <a:r>
              <a:rPr lang="ru-RU" sz="4400" b="1" dirty="0" err="1" smtClean="0">
                <a:solidFill>
                  <a:srgbClr val="FF0000"/>
                </a:solidFill>
                <a:latin typeface="Times New Roman" pitchFamily="18" charset="0"/>
                <a:cs typeface="Times New Roman" pitchFamily="18" charset="0"/>
              </a:rPr>
              <a:t>илимий</a:t>
            </a:r>
            <a:r>
              <a:rPr lang="ru-RU" sz="4400" b="1" dirty="0" smtClean="0">
                <a:solidFill>
                  <a:srgbClr val="FF0000"/>
                </a:solidFill>
                <a:latin typeface="Times New Roman" pitchFamily="18" charset="0"/>
                <a:cs typeface="Times New Roman" pitchFamily="18" charset="0"/>
              </a:rPr>
              <a:t> </a:t>
            </a:r>
            <a:r>
              <a:rPr lang="ru-RU" sz="4400" b="1" dirty="0" err="1">
                <a:solidFill>
                  <a:srgbClr val="FF0000"/>
                </a:solidFill>
                <a:latin typeface="Times New Roman" pitchFamily="18" charset="0"/>
                <a:cs typeface="Times New Roman" pitchFamily="18" charset="0"/>
              </a:rPr>
              <a:t>иштердин</a:t>
            </a:r>
            <a:r>
              <a:rPr lang="ru-RU" sz="4400"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эсеп-кыса</a:t>
            </a:r>
            <a:r>
              <a:rPr lang="ru-RU" sz="4400" b="1" dirty="0" err="1" smtClean="0">
                <a:solidFill>
                  <a:srgbClr val="FF0000"/>
                </a:solidFill>
                <a:latin typeface="Times New Roman" pitchFamily="18" charset="0"/>
                <a:cs typeface="Times New Roman" pitchFamily="18" charset="0"/>
              </a:rPr>
              <a:t>бы</a:t>
            </a:r>
            <a:endParaRPr lang="ru-RU" sz="4400" dirty="0">
              <a:solidFill>
                <a:srgbClr val="FF0000"/>
              </a:solidFill>
            </a:endParaRPr>
          </a:p>
        </p:txBody>
      </p:sp>
      <p:pic>
        <p:nvPicPr>
          <p:cNvPr id="7" name="Содержимое 4" descr="герб Ошгу.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588"/>
            <a:ext cx="1908175"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460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96944" cy="707886"/>
          </a:xfrm>
          <a:prstGeom prst="rect">
            <a:avLst/>
          </a:prstGeom>
        </p:spPr>
        <p:txBody>
          <a:bodyPr wrap="square">
            <a:spAutoFit/>
          </a:bodyPr>
          <a:lstStyle/>
          <a:p>
            <a:r>
              <a:rPr lang="ky-KG" i="1" dirty="0" smtClean="0"/>
              <a:t> </a:t>
            </a:r>
            <a:r>
              <a:rPr lang="ky-KG" sz="2000" b="1" i="1" dirty="0" smtClean="0">
                <a:solidFill>
                  <a:srgbClr val="FF0000"/>
                </a:solidFill>
                <a:latin typeface="Times New Roman" pitchFamily="18" charset="0"/>
                <a:cs typeface="Times New Roman" pitchFamily="18" charset="0"/>
              </a:rPr>
              <a:t>Адистик </a:t>
            </a:r>
            <a:r>
              <a:rPr lang="ky-KG" sz="2000" b="1" i="1" dirty="0">
                <a:solidFill>
                  <a:srgbClr val="FF0000"/>
                </a:solidFill>
                <a:latin typeface="Times New Roman" pitchFamily="18" charset="0"/>
                <a:cs typeface="Times New Roman" pitchFamily="18" charset="0"/>
              </a:rPr>
              <a:t>жана предмет боюнча өткөрүлгөн олимпиадалардын жыйынтыктары</a:t>
            </a:r>
            <a:endParaRPr lang="ru-RU" sz="20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323528" y="968534"/>
            <a:ext cx="8496944" cy="3139321"/>
          </a:xfrm>
          <a:prstGeom prst="rect">
            <a:avLst/>
          </a:prstGeom>
        </p:spPr>
        <p:txBody>
          <a:bodyPr wrap="square">
            <a:spAutoFit/>
          </a:bodyPr>
          <a:lstStyle/>
          <a:p>
            <a:pPr algn="just"/>
            <a:r>
              <a:rPr lang="ru-RU" dirty="0" smtClean="0"/>
              <a:t>	2021</a:t>
            </a:r>
            <a:r>
              <a:rPr lang="ky-KG" dirty="0"/>
              <a:t>-жылдын 18-мартында 1-курстун студенттерине биология, химия, физика предметтеринен онлайн олимпиаданын 1-туру, 2-туру өткөрүлдү.</a:t>
            </a:r>
            <a:r>
              <a:rPr lang="ru-RU" dirty="0"/>
              <a:t> </a:t>
            </a:r>
          </a:p>
          <a:p>
            <a:r>
              <a:rPr lang="ky-KG" dirty="0"/>
              <a:t>2-турдун жыйынтыктары боюнча</a:t>
            </a:r>
            <a:r>
              <a:rPr lang="ru-RU" dirty="0"/>
              <a:t> ( биологи</a:t>
            </a:r>
            <a:r>
              <a:rPr lang="ky-KG" dirty="0"/>
              <a:t>я</a:t>
            </a:r>
            <a:r>
              <a:rPr lang="ru-RU" dirty="0"/>
              <a:t>):</a:t>
            </a:r>
          </a:p>
          <a:p>
            <a:r>
              <a:rPr lang="ru-RU" dirty="0"/>
              <a:t>1. </a:t>
            </a:r>
            <a:r>
              <a:rPr lang="en-US" dirty="0"/>
              <a:t>Khan </a:t>
            </a:r>
            <a:r>
              <a:rPr lang="en-US" dirty="0" err="1"/>
              <a:t>Palak</a:t>
            </a:r>
            <a:r>
              <a:rPr lang="ru-RU" dirty="0"/>
              <a:t> ИНл-19А-20, </a:t>
            </a:r>
          </a:p>
          <a:p>
            <a:r>
              <a:rPr lang="en-US" dirty="0"/>
              <a:t>2. </a:t>
            </a:r>
            <a:r>
              <a:rPr lang="en-US" dirty="0" err="1"/>
              <a:t>Nandini</a:t>
            </a:r>
            <a:r>
              <a:rPr lang="en-US" dirty="0"/>
              <a:t> </a:t>
            </a:r>
            <a:r>
              <a:rPr lang="en-US" dirty="0" err="1"/>
              <a:t>Ambekar</a:t>
            </a:r>
            <a:r>
              <a:rPr lang="en-US" dirty="0"/>
              <a:t>, </a:t>
            </a:r>
            <a:r>
              <a:rPr lang="ru-RU" dirty="0" err="1"/>
              <a:t>ИНл</a:t>
            </a:r>
            <a:r>
              <a:rPr lang="en-US" dirty="0"/>
              <a:t>-12 </a:t>
            </a:r>
            <a:r>
              <a:rPr lang="ru-RU" dirty="0"/>
              <a:t>В</a:t>
            </a:r>
            <a:r>
              <a:rPr lang="en-US" dirty="0"/>
              <a:t>-20</a:t>
            </a:r>
            <a:endParaRPr lang="ru-RU" dirty="0"/>
          </a:p>
          <a:p>
            <a:r>
              <a:rPr lang="en-US" dirty="0"/>
              <a:t>3. </a:t>
            </a:r>
            <a:r>
              <a:rPr lang="en-US" dirty="0" err="1"/>
              <a:t>Pranav</a:t>
            </a:r>
            <a:r>
              <a:rPr lang="en-US" dirty="0"/>
              <a:t> Kale </a:t>
            </a:r>
            <a:r>
              <a:rPr lang="ru-RU" dirty="0" err="1"/>
              <a:t>ИНл</a:t>
            </a:r>
            <a:r>
              <a:rPr lang="en-US" dirty="0"/>
              <a:t>-12A-20</a:t>
            </a:r>
            <a:endParaRPr lang="ru-RU" dirty="0"/>
          </a:p>
          <a:p>
            <a:r>
              <a:rPr lang="ky-KG" dirty="0"/>
              <a:t> </a:t>
            </a:r>
            <a:endParaRPr lang="ru-RU" dirty="0"/>
          </a:p>
          <a:p>
            <a:r>
              <a:rPr lang="ky-KG" dirty="0"/>
              <a:t>2-турдун жыйынтыктары боюнча ( химия):</a:t>
            </a:r>
            <a:endParaRPr lang="ru-RU" dirty="0"/>
          </a:p>
          <a:p>
            <a:r>
              <a:rPr lang="ky-KG" dirty="0"/>
              <a:t>1. Ankit Mayank, ИНл-9B-20</a:t>
            </a:r>
            <a:endParaRPr lang="ru-RU" dirty="0"/>
          </a:p>
          <a:p>
            <a:r>
              <a:rPr lang="en-US" dirty="0"/>
              <a:t>2</a:t>
            </a:r>
            <a:r>
              <a:rPr lang="ky-KG" dirty="0"/>
              <a:t>. </a:t>
            </a:r>
            <a:r>
              <a:rPr lang="en-US" dirty="0" err="1"/>
              <a:t>Aarya</a:t>
            </a:r>
            <a:r>
              <a:rPr lang="en-US" dirty="0"/>
              <a:t> </a:t>
            </a:r>
            <a:r>
              <a:rPr lang="en-US" dirty="0" err="1"/>
              <a:t>Sunilkumar</a:t>
            </a:r>
            <a:r>
              <a:rPr lang="en-US" dirty="0"/>
              <a:t>,  </a:t>
            </a:r>
            <a:r>
              <a:rPr lang="ru-RU" dirty="0" err="1"/>
              <a:t>ИНл</a:t>
            </a:r>
            <a:r>
              <a:rPr lang="en-US" dirty="0"/>
              <a:t>-14B-20</a:t>
            </a:r>
            <a:endParaRPr lang="ru-RU" dirty="0"/>
          </a:p>
          <a:p>
            <a:r>
              <a:rPr lang="ky-KG" dirty="0"/>
              <a:t>3. </a:t>
            </a:r>
            <a:r>
              <a:rPr lang="en-US" dirty="0" err="1"/>
              <a:t>Md</a:t>
            </a:r>
            <a:r>
              <a:rPr lang="en-US" dirty="0"/>
              <a:t> </a:t>
            </a:r>
            <a:r>
              <a:rPr lang="en-US" dirty="0" err="1"/>
              <a:t>Azhar</a:t>
            </a:r>
            <a:r>
              <a:rPr lang="en-US" dirty="0"/>
              <a:t> </a:t>
            </a:r>
            <a:r>
              <a:rPr lang="en-US" dirty="0" err="1"/>
              <a:t>Shadab</a:t>
            </a:r>
            <a:r>
              <a:rPr lang="ky-KG" dirty="0"/>
              <a:t>, </a:t>
            </a:r>
            <a:r>
              <a:rPr lang="ru-RU" dirty="0" err="1"/>
              <a:t>ИНл</a:t>
            </a:r>
            <a:r>
              <a:rPr lang="en-US" dirty="0"/>
              <a:t>-4 B-20, </a:t>
            </a:r>
            <a:r>
              <a:rPr lang="en-US" dirty="0" err="1"/>
              <a:t>Nandini</a:t>
            </a:r>
            <a:r>
              <a:rPr lang="en-US" dirty="0"/>
              <a:t> </a:t>
            </a:r>
            <a:r>
              <a:rPr lang="en-US" dirty="0" err="1"/>
              <a:t>Santosh</a:t>
            </a:r>
            <a:r>
              <a:rPr lang="en-US" dirty="0"/>
              <a:t> </a:t>
            </a:r>
            <a:r>
              <a:rPr lang="en-US" dirty="0" err="1"/>
              <a:t>Ambekar</a:t>
            </a:r>
            <a:r>
              <a:rPr lang="en-US" dirty="0"/>
              <a:t>  </a:t>
            </a:r>
            <a:endParaRPr lang="ru-RU" dirty="0"/>
          </a:p>
        </p:txBody>
      </p:sp>
      <p:pic>
        <p:nvPicPr>
          <p:cNvPr id="4" name="Рисунок 3" descr="Описание: D:\Назгуль 20-21 учеб.год\наука 2021\WhatsApp Image 2021-05-26 at 00.31.02 (2).jpe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117" y="4285109"/>
            <a:ext cx="4227884" cy="2365921"/>
          </a:xfrm>
          <a:prstGeom prst="rect">
            <a:avLst/>
          </a:prstGeom>
          <a:noFill/>
          <a:ln>
            <a:noFill/>
          </a:ln>
        </p:spPr>
      </p:pic>
      <p:pic>
        <p:nvPicPr>
          <p:cNvPr id="5" name="Рисунок 4" descr="Описание: D:\Назгуль 20-21 учеб.год\наука 2021\WhatsApp Image 2021-05-26 at 00.31.02.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4285109"/>
            <a:ext cx="4391395" cy="2365921"/>
          </a:xfrm>
          <a:prstGeom prst="rect">
            <a:avLst/>
          </a:prstGeom>
          <a:noFill/>
          <a:ln>
            <a:noFill/>
          </a:ln>
        </p:spPr>
      </p:pic>
    </p:spTree>
    <p:extLst>
      <p:ext uri="{BB962C8B-B14F-4D97-AF65-F5344CB8AC3E}">
        <p14:creationId xmlns:p14="http://schemas.microsoft.com/office/powerpoint/2010/main" val="3678549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8994" y="335846"/>
            <a:ext cx="8208912" cy="1938992"/>
          </a:xfrm>
          <a:prstGeom prst="rect">
            <a:avLst/>
          </a:prstGeom>
        </p:spPr>
        <p:txBody>
          <a:bodyPr wrap="square">
            <a:spAutoFit/>
          </a:bodyPr>
          <a:lstStyle/>
          <a:p>
            <a:pPr algn="just"/>
            <a:r>
              <a:rPr lang="ky-KG" sz="2000" dirty="0" smtClean="0">
                <a:solidFill>
                  <a:schemeClr val="tx2">
                    <a:lumMod val="50000"/>
                  </a:schemeClr>
                </a:solidFill>
                <a:latin typeface="Times New Roman" pitchFamily="18" charset="0"/>
                <a:cs typeface="Times New Roman" pitchFamily="18" charset="0"/>
              </a:rPr>
              <a:t>	2021-жылдын </a:t>
            </a:r>
            <a:r>
              <a:rPr lang="ky-KG" sz="2000" dirty="0">
                <a:solidFill>
                  <a:schemeClr val="tx2">
                    <a:lumMod val="50000"/>
                  </a:schemeClr>
                </a:solidFill>
                <a:latin typeface="Times New Roman" pitchFamily="18" charset="0"/>
                <a:cs typeface="Times New Roman" pitchFamily="18" charset="0"/>
              </a:rPr>
              <a:t>11-майында С.Тентимишев атындагы Азия медициналык институту тарабынан өткөрүлүүчү эл аралык онлайн олимпиадага СГД кафедрасындагы кыргыз тили жана адабияты, орус тили жана латын тили дисциплиналары боюнча алыскы чет өлкөлүк студенттер катышышып, алдыңкы орундарды багындыра алышты. </a:t>
            </a:r>
            <a:endParaRPr lang="ru-RU" sz="2000" dirty="0">
              <a:solidFill>
                <a:schemeClr val="tx2">
                  <a:lumMod val="50000"/>
                </a:schemeClr>
              </a:solidFill>
              <a:latin typeface="Times New Roman" pitchFamily="18" charset="0"/>
              <a:cs typeface="Times New Roman" pitchFamily="18" charset="0"/>
            </a:endParaRPr>
          </a:p>
          <a:p>
            <a:pPr algn="just"/>
            <a:r>
              <a:rPr lang="ky-KG" sz="2000" dirty="0">
                <a:solidFill>
                  <a:schemeClr val="tx2">
                    <a:lumMod val="50000"/>
                  </a:schemeClr>
                </a:solidFill>
                <a:latin typeface="Times New Roman" pitchFamily="18" charset="0"/>
                <a:cs typeface="Times New Roman" pitchFamily="18" charset="0"/>
              </a:rPr>
              <a:t> </a:t>
            </a:r>
            <a:r>
              <a:rPr lang="ky-KG" sz="2000" u="sng" dirty="0">
                <a:solidFill>
                  <a:schemeClr val="tx2">
                    <a:lumMod val="50000"/>
                  </a:schemeClr>
                </a:solidFill>
                <a:latin typeface="Times New Roman" pitchFamily="18" charset="0"/>
                <a:cs typeface="Times New Roman" pitchFamily="18" charset="0"/>
                <a:hlinkClick r:id="rId2"/>
              </a:rPr>
              <a:t>https://base.oshsu.kg/news/new/?lg=1&amp;id_parent=4774&amp;id2=16806&amp;list=4</a:t>
            </a:r>
            <a:endParaRPr lang="ru-RU" sz="2000" dirty="0">
              <a:solidFill>
                <a:schemeClr val="tx2">
                  <a:lumMod val="50000"/>
                </a:schemeClr>
              </a:solidFill>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5" y="2564904"/>
            <a:ext cx="4991174" cy="3381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7015" y="2780928"/>
            <a:ext cx="4066985" cy="2290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1043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568952" cy="1477328"/>
          </a:xfrm>
          <a:prstGeom prst="rect">
            <a:avLst/>
          </a:prstGeom>
        </p:spPr>
        <p:txBody>
          <a:bodyPr wrap="square">
            <a:spAutoFit/>
          </a:bodyPr>
          <a:lstStyle/>
          <a:p>
            <a:pPr algn="ctr"/>
            <a:r>
              <a:rPr lang="ru-RU" b="1" dirty="0" err="1">
                <a:latin typeface="Times New Roman" pitchFamily="18" charset="0"/>
                <a:cs typeface="Times New Roman" pitchFamily="18" charset="0"/>
              </a:rPr>
              <a:t>Жугуштуу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оорулар</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дисциплинасы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боюнча</a:t>
            </a:r>
            <a:r>
              <a:rPr lang="ru-RU" b="1" dirty="0">
                <a:latin typeface="Times New Roman" pitchFamily="18" charset="0"/>
                <a:cs typeface="Times New Roman" pitchFamily="18" charset="0"/>
              </a:rPr>
              <a:t> «</a:t>
            </a:r>
            <a:r>
              <a:rPr lang="en-US" b="1" dirty="0">
                <a:latin typeface="Times New Roman" pitchFamily="18" charset="0"/>
                <a:cs typeface="Times New Roman" pitchFamily="18" charset="0"/>
              </a:rPr>
              <a:t>Workshop</a:t>
            </a:r>
            <a:r>
              <a:rPr lang="ru-RU" b="1"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ky-KG" dirty="0" smtClean="0">
                <a:latin typeface="Times New Roman" pitchFamily="18" charset="0"/>
                <a:cs typeface="Times New Roman" pitchFamily="18" charset="0"/>
              </a:rPr>
              <a:t>	2021-жылдын </a:t>
            </a:r>
            <a:r>
              <a:rPr lang="ky-KG" dirty="0">
                <a:latin typeface="Times New Roman" pitchFamily="18" charset="0"/>
                <a:cs typeface="Times New Roman" pitchFamily="18" charset="0"/>
              </a:rPr>
              <a:t>6-ноябрь куну 4-курстун студенттери арасында 1-модульдун жыйынтыктоодо жугуштуу оорулар предметинен студенттердин оз ара иштери (СОАИ) боюнча “workshop” болуп отту. Анда студенттер креативдуу жасалмаларды жасап СОАИге жогорку баллдарды алышты.</a:t>
            </a:r>
            <a:endParaRPr lang="ru-RU" dirty="0">
              <a:latin typeface="Times New Roman" pitchFamily="18" charset="0"/>
              <a:cs typeface="Times New Roman" pitchFamily="18" charset="0"/>
            </a:endParaRPr>
          </a:p>
        </p:txBody>
      </p:sp>
      <p:pic>
        <p:nvPicPr>
          <p:cNvPr id="3" name="Рисунок 2" descr="Описание: C:\Users\Айжаркын\Desktop\8ffe862a-e7a6-46c3-986c-08a6afaa80da.jpg"/>
          <p:cNvPicPr/>
          <p:nvPr/>
        </p:nvPicPr>
        <p:blipFill>
          <a:blip r:embed="rId2">
            <a:extLst>
              <a:ext uri="{28A0092B-C50C-407E-A947-70E740481C1C}">
                <a14:useLocalDpi xmlns:a14="http://schemas.microsoft.com/office/drawing/2010/main" val="0"/>
              </a:ext>
            </a:extLst>
          </a:blip>
          <a:srcRect/>
          <a:stretch>
            <a:fillRect/>
          </a:stretch>
        </p:blipFill>
        <p:spPr bwMode="auto">
          <a:xfrm>
            <a:off x="395536" y="2060848"/>
            <a:ext cx="4068452" cy="3528392"/>
          </a:xfrm>
          <a:prstGeom prst="rect">
            <a:avLst/>
          </a:prstGeom>
          <a:noFill/>
          <a:ln>
            <a:noFill/>
          </a:ln>
        </p:spPr>
      </p:pic>
      <p:pic>
        <p:nvPicPr>
          <p:cNvPr id="4" name="Рисунок 3" descr="Описание: C:\Users\Айжаркын\AppData\Local\Microsoft\Windows\Temporary Internet Files\Content.Word\IMG-20211209-WA0021.jpg"/>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095723"/>
            <a:ext cx="4284476" cy="3516957"/>
          </a:xfrm>
          <a:prstGeom prst="rect">
            <a:avLst/>
          </a:prstGeom>
          <a:noFill/>
          <a:ln>
            <a:noFill/>
          </a:ln>
        </p:spPr>
      </p:pic>
    </p:spTree>
    <p:extLst>
      <p:ext uri="{BB962C8B-B14F-4D97-AF65-F5344CB8AC3E}">
        <p14:creationId xmlns:p14="http://schemas.microsoft.com/office/powerpoint/2010/main" val="316532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08912" cy="4154984"/>
          </a:xfrm>
          <a:prstGeom prst="rect">
            <a:avLst/>
          </a:prstGeom>
        </p:spPr>
        <p:txBody>
          <a:bodyPr wrap="square">
            <a:spAutoFit/>
          </a:bodyPr>
          <a:lstStyle/>
          <a:p>
            <a:r>
              <a:rPr lang="ky-KG" sz="2400" dirty="0" smtClean="0">
                <a:latin typeface="Times New Roman" pitchFamily="18" charset="0"/>
                <a:cs typeface="Times New Roman" pitchFamily="18" charset="0"/>
              </a:rPr>
              <a:t>	2021-жылдын </a:t>
            </a:r>
            <a:r>
              <a:rPr lang="ky-KG" sz="2400" dirty="0">
                <a:latin typeface="Times New Roman" pitchFamily="18" charset="0"/>
                <a:cs typeface="Times New Roman" pitchFamily="18" charset="0"/>
              </a:rPr>
              <a:t>10-майында </a:t>
            </a:r>
            <a:r>
              <a:rPr lang="ru-RU" sz="2400" dirty="0" err="1">
                <a:latin typeface="Times New Roman" pitchFamily="18" charset="0"/>
                <a:cs typeface="Times New Roman" pitchFamily="18" charset="0"/>
              </a:rPr>
              <a:t>илим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жумалыгына</a:t>
            </a:r>
            <a:r>
              <a:rPr lang="ru-RU" sz="2400" dirty="0">
                <a:latin typeface="Times New Roman" pitchFamily="18" charset="0"/>
                <a:cs typeface="Times New Roman" pitchFamily="18" charset="0"/>
              </a:rPr>
              <a:t> карата КД2 </a:t>
            </a:r>
            <a:r>
              <a:rPr lang="ru-RU" sz="2400" dirty="0" err="1">
                <a:latin typeface="Times New Roman" pitchFamily="18" charset="0"/>
                <a:cs typeface="Times New Roman" pitchFamily="18" charset="0"/>
              </a:rPr>
              <a:t>кафедрасында</a:t>
            </a:r>
            <a:r>
              <a:rPr lang="ru-RU" sz="2400" dirty="0">
                <a:latin typeface="Times New Roman" pitchFamily="18" charset="0"/>
                <a:cs typeface="Times New Roman" pitchFamily="18" charset="0"/>
              </a:rPr>
              <a:t> 3,4 курс </a:t>
            </a:r>
            <a:r>
              <a:rPr lang="ru-RU" sz="2400" dirty="0" err="1">
                <a:latin typeface="Times New Roman" pitchFamily="18" charset="0"/>
                <a:cs typeface="Times New Roman" pitchFamily="18" charset="0"/>
              </a:rPr>
              <a:t>студенттердин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арасында</a:t>
            </a:r>
            <a:r>
              <a:rPr lang="ru-RU" sz="2400" dirty="0">
                <a:latin typeface="Times New Roman" pitchFamily="18" charset="0"/>
                <a:cs typeface="Times New Roman" pitchFamily="18" charset="0"/>
              </a:rPr>
              <a:t> онлайн конкурс </a:t>
            </a:r>
            <a:r>
              <a:rPr lang="ru-RU" sz="2400" dirty="0" err="1">
                <a:latin typeface="Times New Roman" pitchFamily="18" charset="0"/>
                <a:cs typeface="Times New Roman" pitchFamily="18" charset="0"/>
              </a:rPr>
              <a:t>болуп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отту</a:t>
            </a: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Пропедевтика детских болезней» жана «Факультетская педиатрия» </a:t>
            </a:r>
            <a:r>
              <a:rPr lang="ru-RU" sz="2400" dirty="0" err="1">
                <a:latin typeface="Times New Roman" pitchFamily="18" charset="0"/>
                <a:cs typeface="Times New Roman" pitchFamily="18" charset="0"/>
              </a:rPr>
              <a:t>дисциплиналары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боюнча</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The best creative work</a:t>
            </a: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r>
              <a:rPr lang="ru-RU" sz="2400" dirty="0">
                <a:latin typeface="Times New Roman" pitchFamily="18" charset="0"/>
                <a:cs typeface="Times New Roman" pitchFamily="18" charset="0"/>
              </a:rPr>
              <a:t>	</a:t>
            </a:r>
            <a:r>
              <a:rPr lang="ru-RU" sz="2400" smtClean="0">
                <a:latin typeface="Times New Roman" pitchFamily="18" charset="0"/>
                <a:cs typeface="Times New Roman" pitchFamily="18" charset="0"/>
              </a:rPr>
              <a:t>Ошондой</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эле «Акушерство и гинекология (патологическое)» </a:t>
            </a:r>
            <a:r>
              <a:rPr lang="ru-RU" sz="2400" dirty="0" err="1">
                <a:latin typeface="Times New Roman" pitchFamily="18" charset="0"/>
                <a:cs typeface="Times New Roman" pitchFamily="18" charset="0"/>
              </a:rPr>
              <a:t>дисциплинасы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боюнча</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Creative video</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аттуу</a:t>
            </a:r>
            <a:r>
              <a:rPr lang="ru-RU" sz="2400" dirty="0">
                <a:latin typeface="Times New Roman" pitchFamily="18" charset="0"/>
                <a:cs typeface="Times New Roman" pitchFamily="18" charset="0"/>
              </a:rPr>
              <a:t> конкурс </a:t>
            </a:r>
            <a:r>
              <a:rPr lang="ru-RU" sz="2400" dirty="0" err="1">
                <a:latin typeface="Times New Roman" pitchFamily="18" charset="0"/>
                <a:cs typeface="Times New Roman" pitchFamily="18" charset="0"/>
              </a:rPr>
              <a:t>болуп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отту</a:t>
            </a: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Конкурста</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группалар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активдуу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катышып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женуучулор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тандалып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жюрилер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куттукташты</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87410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496944" cy="1754326"/>
          </a:xfrm>
          <a:prstGeom prst="rect">
            <a:avLst/>
          </a:prstGeom>
        </p:spPr>
        <p:txBody>
          <a:bodyPr wrap="square">
            <a:spAutoFit/>
          </a:bodyPr>
          <a:lstStyle/>
          <a:p>
            <a:pPr algn="ctr"/>
            <a:r>
              <a:rPr lang="ru-RU" b="1" dirty="0">
                <a:latin typeface="Times New Roman" pitchFamily="18" charset="0"/>
                <a:cs typeface="Times New Roman" pitchFamily="18" charset="0"/>
              </a:rPr>
              <a:t>Интерактивная игра среди студентов 5 </a:t>
            </a:r>
            <a:r>
              <a:rPr lang="ru-RU" b="1" dirty="0" err="1">
                <a:latin typeface="Times New Roman" pitchFamily="18" charset="0"/>
                <a:cs typeface="Times New Roman" pitchFamily="18" charset="0"/>
              </a:rPr>
              <a:t>го</a:t>
            </a:r>
            <a:r>
              <a:rPr lang="ru-RU" b="1" dirty="0">
                <a:latin typeface="Times New Roman" pitchFamily="18" charset="0"/>
                <a:cs typeface="Times New Roman" pitchFamily="18" charset="0"/>
              </a:rPr>
              <a:t> курса ММФ</a:t>
            </a:r>
            <a:endParaRPr lang="ru-RU" dirty="0">
              <a:latin typeface="Times New Roman" pitchFamily="18" charset="0"/>
              <a:cs typeface="Times New Roman" pitchFamily="18" charset="0"/>
            </a:endParaRPr>
          </a:p>
          <a:p>
            <a:pPr algn="ctr"/>
            <a:r>
              <a:rPr lang="ru-RU" b="1" dirty="0">
                <a:latin typeface="Times New Roman" pitchFamily="18" charset="0"/>
                <a:cs typeface="Times New Roman" pitchFamily="18" charset="0"/>
              </a:rPr>
              <a:t> </a:t>
            </a:r>
            <a:r>
              <a:rPr lang="en-US" b="1" dirty="0">
                <a:latin typeface="Times New Roman" pitchFamily="18" charset="0"/>
                <a:cs typeface="Times New Roman" pitchFamily="18" charset="0"/>
              </a:rPr>
              <a:t>«The Strongest link»</a:t>
            </a:r>
            <a:endParaRPr lang="ru-RU" dirty="0">
              <a:latin typeface="Times New Roman" pitchFamily="18" charset="0"/>
              <a:cs typeface="Times New Roman" pitchFamily="18" charset="0"/>
            </a:endParaRPr>
          </a:p>
          <a:p>
            <a:pPr algn="just"/>
            <a:r>
              <a:rPr lang="ky-KG" dirty="0" smtClean="0">
                <a:latin typeface="Times New Roman" pitchFamily="18" charset="0"/>
                <a:cs typeface="Times New Roman" pitchFamily="18" charset="0"/>
              </a:rPr>
              <a:t>	2021-жылдын </a:t>
            </a:r>
            <a:r>
              <a:rPr lang="ky-KG" dirty="0">
                <a:latin typeface="Times New Roman" pitchFamily="18" charset="0"/>
                <a:cs typeface="Times New Roman" pitchFamily="18" charset="0"/>
              </a:rPr>
              <a:t>22-декабрында КД1 кафедрасы тарабынан 5-курстардын кардиология жана пульмонология предметтеринен суроолор түзүлүп,  “Юный доктор” илимий ийриминин </a:t>
            </a:r>
            <a:r>
              <a:rPr lang="en-US" b="1" dirty="0">
                <a:latin typeface="Times New Roman" pitchFamily="18" charset="0"/>
                <a:cs typeface="Times New Roman" pitchFamily="18" charset="0"/>
              </a:rPr>
              <a:t>«The Strongest link» </a:t>
            </a:r>
            <a:r>
              <a:rPr lang="ky-KG" dirty="0">
                <a:latin typeface="Times New Roman" pitchFamily="18" charset="0"/>
                <a:cs typeface="Times New Roman" pitchFamily="18" charset="0"/>
              </a:rPr>
              <a:t>деген интерактивдүү оюну уюштурулду. Ага ийримдин мүчөлөрү: </a:t>
            </a:r>
            <a:r>
              <a:rPr lang="en-US" dirty="0">
                <a:latin typeface="Times New Roman" pitchFamily="18" charset="0"/>
                <a:cs typeface="Times New Roman" pitchFamily="18" charset="0"/>
              </a:rPr>
              <a:t>S N DHEERAJ KUMAR</a:t>
            </a:r>
            <a:endParaRPr lang="ru-RU" dirty="0">
              <a:latin typeface="Times New Roman" pitchFamily="18" charset="0"/>
              <a:cs typeface="Times New Roman" pitchFamily="18" charset="0"/>
            </a:endParaRPr>
          </a:p>
        </p:txBody>
      </p:sp>
      <p:pic>
        <p:nvPicPr>
          <p:cNvPr id="3" name="Рисунок 2" descr="Описание: C:\Users\user\Downloads\WhatsApp Image 2021-12-26 at 19.47.41.jpeg"/>
          <p:cNvPicPr/>
          <p:nvPr/>
        </p:nvPicPr>
        <p:blipFill>
          <a:blip r:embed="rId2">
            <a:extLst>
              <a:ext uri="{28A0092B-C50C-407E-A947-70E740481C1C}">
                <a14:useLocalDpi xmlns:a14="http://schemas.microsoft.com/office/drawing/2010/main" val="0"/>
              </a:ext>
            </a:extLst>
          </a:blip>
          <a:srcRect/>
          <a:stretch>
            <a:fillRect/>
          </a:stretch>
        </p:blipFill>
        <p:spPr bwMode="auto">
          <a:xfrm>
            <a:off x="331540" y="2433636"/>
            <a:ext cx="4096444" cy="3659660"/>
          </a:xfrm>
          <a:prstGeom prst="rect">
            <a:avLst/>
          </a:prstGeom>
          <a:noFill/>
          <a:ln>
            <a:noFill/>
          </a:ln>
        </p:spPr>
      </p:pic>
      <p:pic>
        <p:nvPicPr>
          <p:cNvPr id="4" name="Рисунок 3" descr="Описание: C:\Users\user\Downloads\WhatsApp Image 2021-12-26 at 19.47.42.jpeg"/>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433636"/>
            <a:ext cx="3960440" cy="3659660"/>
          </a:xfrm>
          <a:prstGeom prst="rect">
            <a:avLst/>
          </a:prstGeom>
          <a:noFill/>
          <a:ln>
            <a:noFill/>
          </a:ln>
        </p:spPr>
      </p:pic>
    </p:spTree>
    <p:extLst>
      <p:ext uri="{BB962C8B-B14F-4D97-AF65-F5344CB8AC3E}">
        <p14:creationId xmlns:p14="http://schemas.microsoft.com/office/powerpoint/2010/main" val="1878631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640"/>
            <a:ext cx="7776864" cy="5632311"/>
          </a:xfrm>
          <a:prstGeom prst="rect">
            <a:avLst/>
          </a:prstGeom>
        </p:spPr>
        <p:txBody>
          <a:bodyPr wrap="square">
            <a:spAutoFit/>
          </a:bodyPr>
          <a:lstStyle/>
          <a:p>
            <a:pPr algn="just"/>
            <a:r>
              <a:rPr lang="ky-KG" dirty="0" smtClean="0"/>
              <a:t>	</a:t>
            </a:r>
            <a:r>
              <a:rPr lang="ky-KG" dirty="0" smtClean="0">
                <a:latin typeface="Times New Roman" pitchFamily="18" charset="0"/>
                <a:cs typeface="Times New Roman" pitchFamily="18" charset="0"/>
              </a:rPr>
              <a:t>ХДТ </a:t>
            </a:r>
            <a:r>
              <a:rPr lang="ky-KG" dirty="0">
                <a:latin typeface="Times New Roman" pitchFamily="18" charset="0"/>
                <a:cs typeface="Times New Roman" pitchFamily="18" charset="0"/>
              </a:rPr>
              <a:t>кафедрасынын ПО курамы жана студенттердин  арасында Web of Science, Scopusка  макала, басылмаларын  чыгаруу  темада  онлайн эл аралык конференция болуп өттү. ХДТ кафедрасынын атынан  5-курстун студенти Файзан Сиддик  «Через кожная минимально-инвазивная интервенционная хирургия в урологии» темада презентация жасады</a:t>
            </a:r>
            <a:r>
              <a:rPr lang="ky-KG"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ky-KG" dirty="0">
                <a:latin typeface="Times New Roman" pitchFamily="18" charset="0"/>
                <a:cs typeface="Times New Roman" pitchFamily="18" charset="0"/>
              </a:rPr>
              <a:t>“Алгоритм неотложной медицинской помощи” дисциплинасынан илимий изилдөө кружок уюштурулуп, 2020-2021-окуу жылына  түзүлгөн план боюнча Бакиров  С., Курманбаев Н. А. окутуучулар иш жүргүзүштү.</a:t>
            </a:r>
            <a:endParaRPr lang="ru-RU" dirty="0">
              <a:latin typeface="Times New Roman" pitchFamily="18" charset="0"/>
              <a:cs typeface="Times New Roman" pitchFamily="18" charset="0"/>
            </a:endParaRPr>
          </a:p>
          <a:p>
            <a:pPr algn="just"/>
            <a:endParaRPr lang="ky-KG" dirty="0" smtClean="0">
              <a:latin typeface="Times New Roman" pitchFamily="18" charset="0"/>
              <a:cs typeface="Times New Roman" pitchFamily="18" charset="0"/>
            </a:endParaRPr>
          </a:p>
          <a:p>
            <a:pPr algn="just"/>
            <a:r>
              <a:rPr lang="ky-KG" dirty="0" smtClean="0">
                <a:latin typeface="Times New Roman" pitchFamily="18" charset="0"/>
                <a:cs typeface="Times New Roman" pitchFamily="18" charset="0"/>
              </a:rPr>
              <a:t>	</a:t>
            </a:r>
            <a:r>
              <a:rPr lang="ky-KG" b="1" dirty="0" smtClean="0">
                <a:latin typeface="Times New Roman" pitchFamily="18" charset="0"/>
                <a:cs typeface="Times New Roman" pitchFamily="18" charset="0"/>
              </a:rPr>
              <a:t>Андан </a:t>
            </a:r>
            <a:r>
              <a:rPr lang="ky-KG" b="1" dirty="0">
                <a:latin typeface="Times New Roman" pitchFamily="18" charset="0"/>
                <a:cs typeface="Times New Roman" pitchFamily="18" charset="0"/>
              </a:rPr>
              <a:t>сырткары эл аралык медицина факультетинин Скопус ж.б. басылмаларда студтердин басмага чыккан макалалары:</a:t>
            </a:r>
            <a:endParaRPr lang="ru-RU" b="1" dirty="0">
              <a:latin typeface="Times New Roman" pitchFamily="18" charset="0"/>
              <a:cs typeface="Times New Roman" pitchFamily="18" charset="0"/>
            </a:endParaRPr>
          </a:p>
          <a:p>
            <a:pPr algn="just"/>
            <a:r>
              <a:rPr lang="ky-KG" i="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just"/>
            <a:r>
              <a:rPr lang="ky-KG" dirty="0" smtClean="0">
                <a:latin typeface="Times New Roman" pitchFamily="18" charset="0"/>
                <a:cs typeface="Times New Roman" pitchFamily="18" charset="0"/>
              </a:rPr>
              <a:t>	1</a:t>
            </a:r>
            <a:r>
              <a:rPr lang="ky-KG" dirty="0">
                <a:latin typeface="Times New Roman" pitchFamily="18" charset="0"/>
                <a:cs typeface="Times New Roman" pitchFamily="18" charset="0"/>
              </a:rPr>
              <a:t>. Aman Kumar, Zia Ur Rahman Muhammed, Abhishek Anand. Newborns with Nervous System Injury</a:t>
            </a:r>
            <a:r>
              <a:rPr lang="en-US" dirty="0">
                <a:latin typeface="Times New Roman" pitchFamily="18" charset="0"/>
                <a:cs typeface="Times New Roman" pitchFamily="18" charset="0"/>
              </a:rPr>
              <a:t>in the Kyrgyz Republic</a:t>
            </a:r>
            <a:r>
              <a:rPr lang="ky-KG" dirty="0">
                <a:latin typeface="Times New Roman" pitchFamily="18" charset="0"/>
                <a:cs typeface="Times New Roman" pitchFamily="18" charset="0"/>
              </a:rPr>
              <a:t>. </a:t>
            </a:r>
            <a:r>
              <a:rPr lang="en-US" dirty="0">
                <a:latin typeface="Times New Roman" pitchFamily="18" charset="0"/>
                <a:cs typeface="Times New Roman" pitchFamily="18" charset="0"/>
              </a:rPr>
              <a:t>Open Journal of Pediatrics, 2021, 11, 189-197</a:t>
            </a:r>
            <a:r>
              <a:rPr lang="ky-KG" dirty="0">
                <a:latin typeface="Times New Roman" pitchFamily="18" charset="0"/>
                <a:cs typeface="Times New Roman" pitchFamily="18" charset="0"/>
              </a:rPr>
              <a:t>. </a:t>
            </a:r>
            <a:r>
              <a:rPr lang="en-US" dirty="0">
                <a:latin typeface="Times New Roman" pitchFamily="18" charset="0"/>
                <a:cs typeface="Times New Roman" pitchFamily="18" charset="0"/>
              </a:rPr>
              <a:t>https://www.scirp.org/journal/ojped</a:t>
            </a:r>
            <a:endParaRPr lang="ru-RU" dirty="0">
              <a:latin typeface="Times New Roman" pitchFamily="18" charset="0"/>
              <a:cs typeface="Times New Roman" pitchFamily="18" charset="0"/>
            </a:endParaRPr>
          </a:p>
          <a:p>
            <a:pPr algn="just"/>
            <a:r>
              <a:rPr lang="ky-KG" i="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just"/>
            <a:r>
              <a:rPr lang="ky-KG" dirty="0" smtClean="0">
                <a:latin typeface="Times New Roman" pitchFamily="18" charset="0"/>
                <a:cs typeface="Times New Roman" pitchFamily="18" charset="0"/>
              </a:rPr>
              <a:t>	2</a:t>
            </a:r>
            <a:r>
              <a:rPr lang="ky-KG" dirty="0">
                <a:latin typeface="Times New Roman" pitchFamily="18" charset="0"/>
                <a:cs typeface="Times New Roman" pitchFamily="18" charset="0"/>
              </a:rPr>
              <a:t>. </a:t>
            </a:r>
            <a:r>
              <a:rPr lang="en-US" dirty="0" err="1">
                <a:latin typeface="Times New Roman" pitchFamily="18" charset="0"/>
                <a:cs typeface="Times New Roman" pitchFamily="18" charset="0"/>
              </a:rPr>
              <a:t>Mohd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Faizan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Siddiqui</a:t>
            </a:r>
            <a:r>
              <a:rPr lang="ky-KG" dirty="0">
                <a:latin typeface="Times New Roman" pitchFamily="18" charset="0"/>
                <a:cs typeface="Times New Roman" pitchFamily="18" charset="0"/>
              </a:rPr>
              <a:t>. </a:t>
            </a:r>
            <a:r>
              <a:rPr lang="en-US" dirty="0">
                <a:latin typeface="Times New Roman" pitchFamily="18" charset="0"/>
                <a:cs typeface="Times New Roman" pitchFamily="18" charset="0"/>
              </a:rPr>
              <a:t>Design of an epitope-based peptide vaccine against the SARS-CoV-2: a vaccine-informatics approach</a:t>
            </a:r>
            <a:r>
              <a:rPr lang="ky-KG" dirty="0">
                <a:latin typeface="Times New Roman" pitchFamily="18" charset="0"/>
                <a:cs typeface="Times New Roman" pitchFamily="18" charset="0"/>
              </a:rPr>
              <a:t>. </a:t>
            </a:r>
            <a:r>
              <a:rPr lang="ky-KG" i="1" dirty="0">
                <a:latin typeface="Times New Roman" pitchFamily="18" charset="0"/>
                <a:cs typeface="Times New Roman" pitchFamily="18" charset="0"/>
              </a:rPr>
              <a:t>Briefings in Bioinformatics, </a:t>
            </a:r>
            <a:r>
              <a:rPr lang="ky-KG" dirty="0">
                <a:latin typeface="Times New Roman" pitchFamily="18" charset="0"/>
                <a:cs typeface="Times New Roman" pitchFamily="18" charset="0"/>
              </a:rPr>
              <a:t>22(2), 2021, 1309–1323</a:t>
            </a:r>
            <a:endParaRPr lang="ru-RU" dirty="0">
              <a:latin typeface="Times New Roman" pitchFamily="18" charset="0"/>
              <a:cs typeface="Times New Roman" pitchFamily="18" charset="0"/>
            </a:endParaRPr>
          </a:p>
          <a:p>
            <a:pPr algn="just"/>
            <a:r>
              <a:rPr lang="ky-KG"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981086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cdn.wallpapersafari.com/71/62/3xc0q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263"/>
            <a:ext cx="9144000" cy="683896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7584" y="2591038"/>
            <a:ext cx="7488832" cy="2677656"/>
          </a:xfrm>
          <a:prstGeom prst="rect">
            <a:avLst/>
          </a:prstGeom>
        </p:spPr>
        <p:txBody>
          <a:bodyPr wrap="square">
            <a:spAutoFit/>
          </a:bodyPr>
          <a:lstStyle/>
          <a:p>
            <a:pPr lvl="0" algn="ctr"/>
            <a:r>
              <a:rPr lang="ru-RU" sz="6000" b="1" dirty="0" smtClean="0">
                <a:solidFill>
                  <a:srgbClr val="FF0000"/>
                </a:solidFill>
                <a:latin typeface="Times New Roman" pitchFamily="18" charset="0"/>
                <a:cs typeface="Times New Roman" pitchFamily="18" charset="0"/>
              </a:rPr>
              <a:t>2022</a:t>
            </a:r>
            <a:r>
              <a:rPr lang="ru-RU" sz="5400" dirty="0" smtClean="0">
                <a:solidFill>
                  <a:srgbClr val="FF0000"/>
                </a:solidFill>
                <a:latin typeface="Times New Roman" pitchFamily="18" charset="0"/>
                <a:cs typeface="Times New Roman" pitchFamily="18" charset="0"/>
              </a:rPr>
              <a:t>-</a:t>
            </a:r>
          </a:p>
          <a:p>
            <a:pPr lvl="0" algn="ctr"/>
            <a:r>
              <a:rPr lang="ru-RU" sz="5400" b="1" i="1" dirty="0" err="1" smtClean="0">
                <a:solidFill>
                  <a:srgbClr val="FF0000"/>
                </a:solidFill>
                <a:latin typeface="Times New Roman" pitchFamily="18" charset="0"/>
                <a:cs typeface="Times New Roman" pitchFamily="18" charset="0"/>
              </a:rPr>
              <a:t>Жа</a:t>
            </a:r>
            <a:r>
              <a:rPr lang="ky-KG" sz="5400" b="1" i="1" dirty="0" smtClean="0">
                <a:solidFill>
                  <a:srgbClr val="FF0000"/>
                </a:solidFill>
                <a:latin typeface="Times New Roman" pitchFamily="18" charset="0"/>
                <a:cs typeface="Times New Roman" pitchFamily="18" charset="0"/>
              </a:rPr>
              <a:t>ңы жылыңыздар менен!</a:t>
            </a:r>
            <a:endParaRPr lang="ru-RU" sz="54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441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3276067723"/>
              </p:ext>
            </p:extLst>
          </p:nvPr>
        </p:nvGraphicFramePr>
        <p:xfrm>
          <a:off x="23464" y="138526"/>
          <a:ext cx="6060703" cy="6242802"/>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flipH="1">
            <a:off x="6156176" y="1449658"/>
            <a:ext cx="2884676" cy="3748719"/>
          </a:xfrm>
          <a:prstGeom prst="rect">
            <a:avLst/>
          </a:prstGeom>
        </p:spPr>
        <p:txBody>
          <a:bodyPr wrap="square">
            <a:spAutoFit/>
          </a:bodyPr>
          <a:lstStyle/>
          <a:p>
            <a:pPr algn="just">
              <a:lnSpc>
                <a:spcPct val="90000"/>
              </a:lnSpc>
            </a:pPr>
            <a:r>
              <a:rPr lang="ru-RU" sz="2400" dirty="0" smtClean="0">
                <a:latin typeface="Times New Roman" pitchFamily="18" charset="0"/>
                <a:cs typeface="Times New Roman" pitchFamily="18" charset="0"/>
              </a:rPr>
              <a:t>2019-жылда 218, 2020-жылы 341 </a:t>
            </a:r>
            <a:r>
              <a:rPr lang="ru-RU" sz="2400" dirty="0" err="1" smtClean="0">
                <a:latin typeface="Times New Roman" pitchFamily="18" charset="0"/>
                <a:cs typeface="Times New Roman" pitchFamily="18" charset="0"/>
              </a:rPr>
              <a:t>кызматкерге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жетип</a:t>
            </a:r>
            <a:r>
              <a:rPr lang="ru-RU" sz="2400" dirty="0" smtClean="0">
                <a:latin typeface="Times New Roman" pitchFamily="18" charset="0"/>
                <a:cs typeface="Times New Roman" pitchFamily="18" charset="0"/>
              </a:rPr>
              <a:t>, 2021-жылы кайра 318 </a:t>
            </a:r>
            <a:r>
              <a:rPr lang="ru-RU" sz="2400" dirty="0" err="1" smtClean="0">
                <a:latin typeface="Times New Roman" pitchFamily="18" charset="0"/>
                <a:cs typeface="Times New Roman" pitchFamily="18" charset="0"/>
              </a:rPr>
              <a:t>тушту</a:t>
            </a:r>
            <a:r>
              <a:rPr lang="ru-RU" sz="2400" dirty="0" smtClean="0">
                <a:latin typeface="Times New Roman" pitchFamily="18" charset="0"/>
                <a:cs typeface="Times New Roman" pitchFamily="18" charset="0"/>
              </a:rPr>
              <a:t>. ПО </a:t>
            </a:r>
            <a:r>
              <a:rPr lang="ru-RU" sz="2400" dirty="0" err="1">
                <a:latin typeface="Times New Roman" pitchFamily="18" charset="0"/>
                <a:cs typeface="Times New Roman" pitchFamily="18" charset="0"/>
              </a:rPr>
              <a:t>курамдын</a:t>
            </a:r>
            <a:r>
              <a:rPr lang="ru-RU" sz="2400" dirty="0">
                <a:latin typeface="Times New Roman" pitchFamily="18" charset="0"/>
                <a:cs typeface="Times New Roman" pitchFamily="18" charset="0"/>
              </a:rPr>
              <a:t> саны </a:t>
            </a:r>
            <a:r>
              <a:rPr lang="ru-RU" sz="2400" dirty="0" smtClean="0">
                <a:latin typeface="Times New Roman" pitchFamily="18" charset="0"/>
                <a:cs typeface="Times New Roman" pitchFamily="18" charset="0"/>
              </a:rPr>
              <a:t>2018-жылга </a:t>
            </a:r>
            <a:r>
              <a:rPr lang="ru-RU" sz="2400" dirty="0" err="1" smtClean="0">
                <a:latin typeface="Times New Roman" pitchFamily="18" charset="0"/>
                <a:cs typeface="Times New Roman" pitchFamily="18" charset="0"/>
              </a:rPr>
              <a:t>салыштырганда</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ПО </a:t>
            </a:r>
            <a:r>
              <a:rPr lang="ru-RU" sz="2400" dirty="0" err="1">
                <a:latin typeface="Times New Roman" pitchFamily="18" charset="0"/>
                <a:cs typeface="Times New Roman" pitchFamily="18" charset="0"/>
              </a:rPr>
              <a:t>курамдын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сандык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көрсөткүч</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100г</a:t>
            </a:r>
            <a:r>
              <a:rPr lang="ky-KG" sz="2400" dirty="0" smtClean="0">
                <a:latin typeface="Times New Roman" pitchFamily="18" charset="0"/>
                <a:cs typeface="Times New Roman" pitchFamily="18" charset="0"/>
              </a:rPr>
              <a:t>ө</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көбөйгөн</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5821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Диаграмма 9"/>
          <p:cNvGraphicFramePr/>
          <p:nvPr>
            <p:extLst>
              <p:ext uri="{D42A27DB-BD31-4B8C-83A1-F6EECF244321}">
                <p14:modId xmlns:p14="http://schemas.microsoft.com/office/powerpoint/2010/main" val="695556682"/>
              </p:ext>
            </p:extLst>
          </p:nvPr>
        </p:nvGraphicFramePr>
        <p:xfrm>
          <a:off x="0" y="0"/>
          <a:ext cx="6307063" cy="6679580"/>
        </p:xfrm>
        <a:graphic>
          <a:graphicData uri="http://schemas.openxmlformats.org/drawingml/2006/chart">
            <c:chart xmlns:c="http://schemas.openxmlformats.org/drawingml/2006/chart" xmlns:r="http://schemas.openxmlformats.org/officeDocument/2006/relationships" r:id="rId2"/>
          </a:graphicData>
        </a:graphic>
      </p:graphicFrame>
      <p:sp>
        <p:nvSpPr>
          <p:cNvPr id="11" name="Прямоугольник 10"/>
          <p:cNvSpPr/>
          <p:nvPr/>
        </p:nvSpPr>
        <p:spPr>
          <a:xfrm>
            <a:off x="5525430" y="95666"/>
            <a:ext cx="3412456" cy="6463308"/>
          </a:xfrm>
          <a:prstGeom prst="rect">
            <a:avLst/>
          </a:prstGeom>
        </p:spPr>
        <p:txBody>
          <a:bodyPr wrap="square">
            <a:spAutoFit/>
          </a:bodyPr>
          <a:lstStyle/>
          <a:p>
            <a:pPr algn="just">
              <a:lnSpc>
                <a:spcPct val="90000"/>
              </a:lnSpc>
            </a:pPr>
            <a:endParaRPr lang="ru-RU" sz="2300" dirty="0" smtClean="0">
              <a:latin typeface="Times New Roman" pitchFamily="18" charset="0"/>
              <a:cs typeface="Times New Roman" pitchFamily="18" charset="0"/>
            </a:endParaRPr>
          </a:p>
          <a:p>
            <a:pPr algn="just">
              <a:lnSpc>
                <a:spcPct val="90000"/>
              </a:lnSpc>
            </a:pPr>
            <a:r>
              <a:rPr lang="ru-RU" sz="2300" dirty="0" err="1" smtClean="0">
                <a:latin typeface="Times New Roman" pitchFamily="18" charset="0"/>
                <a:cs typeface="Times New Roman" pitchFamily="18" charset="0"/>
              </a:rPr>
              <a:t>Сапаттык</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көрсөткүч</a:t>
            </a:r>
            <a:r>
              <a:rPr lang="ru-RU" sz="2300" dirty="0" smtClean="0">
                <a:latin typeface="Times New Roman" pitchFamily="18" charset="0"/>
                <a:cs typeface="Times New Roman" pitchFamily="18" charset="0"/>
              </a:rPr>
              <a:t> 2019-жылда  </a:t>
            </a:r>
            <a:r>
              <a:rPr lang="ru-RU" sz="2300" dirty="0">
                <a:latin typeface="Times New Roman" pitchFamily="18" charset="0"/>
                <a:cs typeface="Times New Roman" pitchFamily="18" charset="0"/>
              </a:rPr>
              <a:t>ПО курам 13 </a:t>
            </a:r>
            <a:r>
              <a:rPr lang="ru-RU" sz="2300" dirty="0" err="1">
                <a:latin typeface="Times New Roman" pitchFamily="18" charset="0"/>
                <a:cs typeface="Times New Roman" pitchFamily="18" charset="0"/>
              </a:rPr>
              <a:t>илимдин</a:t>
            </a:r>
            <a:r>
              <a:rPr lang="ru-RU" sz="2300" dirty="0">
                <a:latin typeface="Times New Roman" pitchFamily="18" charset="0"/>
                <a:cs typeface="Times New Roman" pitchFamily="18" charset="0"/>
              </a:rPr>
              <a:t> доктору, 48 </a:t>
            </a:r>
            <a:r>
              <a:rPr lang="ru-RU" sz="2300" dirty="0" err="1">
                <a:latin typeface="Times New Roman" pitchFamily="18" charset="0"/>
                <a:cs typeface="Times New Roman" pitchFamily="18" charset="0"/>
              </a:rPr>
              <a:t>илимдин</a:t>
            </a:r>
            <a:r>
              <a:rPr lang="ru-RU" sz="2300" dirty="0">
                <a:latin typeface="Times New Roman" pitchFamily="18" charset="0"/>
                <a:cs typeface="Times New Roman" pitchFamily="18" charset="0"/>
              </a:rPr>
              <a:t> кандидаты, 4 </a:t>
            </a:r>
            <a:r>
              <a:rPr lang="en-US" sz="2300" dirty="0">
                <a:latin typeface="Times New Roman" pitchFamily="18" charset="0"/>
                <a:cs typeface="Times New Roman" pitchFamily="18" charset="0"/>
              </a:rPr>
              <a:t>PhD</a:t>
            </a:r>
            <a:r>
              <a:rPr lang="ky-KG" sz="2300" dirty="0">
                <a:latin typeface="Times New Roman" pitchFamily="18" charset="0"/>
                <a:cs typeface="Times New Roman" pitchFamily="18" charset="0"/>
              </a:rPr>
              <a:t>,</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141 </a:t>
            </a:r>
            <a:r>
              <a:rPr lang="ru-RU" sz="2300" dirty="0" err="1" smtClean="0">
                <a:latin typeface="Times New Roman" pitchFamily="18" charset="0"/>
                <a:cs typeface="Times New Roman" pitchFamily="18" charset="0"/>
              </a:rPr>
              <a:t>окутуучуга</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көбөйуп</a:t>
            </a:r>
            <a:r>
              <a:rPr lang="ru-RU" sz="2300" dirty="0">
                <a:latin typeface="Times New Roman" pitchFamily="18" charset="0"/>
                <a:cs typeface="Times New Roman" pitchFamily="18" charset="0"/>
              </a:rPr>
              <a:t>, ПО </a:t>
            </a:r>
            <a:r>
              <a:rPr lang="ru-RU" sz="2300" dirty="0" err="1">
                <a:latin typeface="Times New Roman" pitchFamily="18" charset="0"/>
                <a:cs typeface="Times New Roman" pitchFamily="18" charset="0"/>
              </a:rPr>
              <a:t>курамдын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көрсөткүчү</a:t>
            </a:r>
            <a:r>
              <a:rPr lang="ru-RU" sz="2300" dirty="0">
                <a:latin typeface="Times New Roman" pitchFamily="18" charset="0"/>
                <a:cs typeface="Times New Roman" pitchFamily="18" charset="0"/>
              </a:rPr>
              <a:t> 30% </a:t>
            </a:r>
            <a:r>
              <a:rPr lang="ru-RU" sz="2300" dirty="0" err="1">
                <a:latin typeface="Times New Roman" pitchFamily="18" charset="0"/>
                <a:cs typeface="Times New Roman" pitchFamily="18" charset="0"/>
              </a:rPr>
              <a:t>пайызды</a:t>
            </a:r>
            <a:r>
              <a:rPr lang="ru-RU" sz="2300" dirty="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түзс</a:t>
            </a:r>
            <a:r>
              <a:rPr lang="ru-RU" sz="2300" dirty="0" err="1">
                <a:latin typeface="Times New Roman" pitchFamily="18" charset="0"/>
                <a:cs typeface="Times New Roman" pitchFamily="18" charset="0"/>
              </a:rPr>
              <a:t>ө</a:t>
            </a:r>
            <a:r>
              <a:rPr lang="ru-RU" sz="2300" dirty="0" smtClean="0">
                <a:latin typeface="Times New Roman" pitchFamily="18" charset="0"/>
                <a:cs typeface="Times New Roman" pitchFamily="18" charset="0"/>
              </a:rPr>
              <a:t>, 2020 </a:t>
            </a:r>
            <a:r>
              <a:rPr lang="ru-RU" sz="2300" dirty="0" err="1" smtClean="0">
                <a:latin typeface="Times New Roman" pitchFamily="18" charset="0"/>
                <a:cs typeface="Times New Roman" pitchFamily="18" charset="0"/>
              </a:rPr>
              <a:t>жылы</a:t>
            </a:r>
            <a:r>
              <a:rPr lang="ru-RU" sz="2300" dirty="0" smtClean="0">
                <a:latin typeface="Times New Roman" pitchFamily="18" charset="0"/>
                <a:cs typeface="Times New Roman" pitchFamily="18" charset="0"/>
              </a:rPr>
              <a:t> 53 </a:t>
            </a:r>
            <a:r>
              <a:rPr lang="ru-RU" sz="2300" dirty="0" err="1" smtClean="0">
                <a:latin typeface="Times New Roman" pitchFamily="18" charset="0"/>
                <a:cs typeface="Times New Roman" pitchFamily="18" charset="0"/>
              </a:rPr>
              <a:t>илимдин</a:t>
            </a:r>
            <a:r>
              <a:rPr lang="ru-RU" sz="2300" dirty="0" smtClean="0">
                <a:latin typeface="Times New Roman" pitchFamily="18" charset="0"/>
                <a:cs typeface="Times New Roman" pitchFamily="18" charset="0"/>
              </a:rPr>
              <a:t> доктору, 144 кандидаты, 29 </a:t>
            </a:r>
            <a:r>
              <a:rPr lang="ru-RU" sz="2300" dirty="0" err="1" smtClean="0">
                <a:latin typeface="Times New Roman" pitchFamily="18" charset="0"/>
                <a:cs typeface="Times New Roman" pitchFamily="18" charset="0"/>
              </a:rPr>
              <a:t>улук</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окутуучу</a:t>
            </a:r>
            <a:r>
              <a:rPr lang="ru-RU" sz="2300" dirty="0" smtClean="0">
                <a:latin typeface="Times New Roman" pitchFamily="18" charset="0"/>
                <a:cs typeface="Times New Roman" pitchFamily="18" charset="0"/>
              </a:rPr>
              <a:t>, 119 </a:t>
            </a:r>
            <a:r>
              <a:rPr lang="ru-RU" sz="2300" dirty="0" err="1" smtClean="0">
                <a:latin typeface="Times New Roman" pitchFamily="18" charset="0"/>
                <a:cs typeface="Times New Roman" pitchFamily="18" charset="0"/>
              </a:rPr>
              <a:t>окутуучуну</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камтып</a:t>
            </a:r>
            <a:r>
              <a:rPr lang="ru-RU" sz="2300" dirty="0" smtClean="0">
                <a:latin typeface="Times New Roman" pitchFamily="18" charset="0"/>
                <a:cs typeface="Times New Roman" pitchFamily="18" charset="0"/>
              </a:rPr>
              <a:t>, 2021 </a:t>
            </a:r>
            <a:r>
              <a:rPr lang="ru-RU" sz="2300" dirty="0" err="1" smtClean="0">
                <a:latin typeface="Times New Roman" pitchFamily="18" charset="0"/>
                <a:cs typeface="Times New Roman" pitchFamily="18" charset="0"/>
              </a:rPr>
              <a:t>жылы</a:t>
            </a:r>
            <a:r>
              <a:rPr lang="ru-RU" sz="2300" dirty="0" smtClean="0">
                <a:latin typeface="Times New Roman" pitchFamily="18" charset="0"/>
                <a:cs typeface="Times New Roman" pitchFamily="18" charset="0"/>
              </a:rPr>
              <a:t> </a:t>
            </a:r>
            <a:r>
              <a:rPr lang="ru-RU" sz="2300" dirty="0">
                <a:latin typeface="Times New Roman" pitchFamily="18" charset="0"/>
                <a:cs typeface="Times New Roman" pitchFamily="18" charset="0"/>
              </a:rPr>
              <a:t>29 </a:t>
            </a:r>
            <a:r>
              <a:rPr lang="ru-RU" sz="2300" dirty="0" err="1">
                <a:latin typeface="Times New Roman" pitchFamily="18" charset="0"/>
                <a:cs typeface="Times New Roman" pitchFamily="18" charset="0"/>
              </a:rPr>
              <a:t>илимдин</a:t>
            </a:r>
            <a:r>
              <a:rPr lang="ru-RU" sz="2300" dirty="0">
                <a:latin typeface="Times New Roman" pitchFamily="18" charset="0"/>
                <a:cs typeface="Times New Roman" pitchFamily="18" charset="0"/>
              </a:rPr>
              <a:t> доктору, </a:t>
            </a:r>
            <a:r>
              <a:rPr lang="ru-RU" sz="2300" dirty="0" smtClean="0">
                <a:latin typeface="Times New Roman" pitchFamily="18" charset="0"/>
                <a:cs typeface="Times New Roman" pitchFamily="18" charset="0"/>
              </a:rPr>
              <a:t>115 </a:t>
            </a:r>
            <a:r>
              <a:rPr lang="ru-RU" sz="2300" dirty="0">
                <a:latin typeface="Times New Roman" pitchFamily="18" charset="0"/>
                <a:cs typeface="Times New Roman" pitchFamily="18" charset="0"/>
              </a:rPr>
              <a:t>кандидаты, </a:t>
            </a:r>
            <a:r>
              <a:rPr lang="ru-RU" sz="2300" dirty="0" smtClean="0">
                <a:latin typeface="Times New Roman" pitchFamily="18" charset="0"/>
                <a:cs typeface="Times New Roman" pitchFamily="18" charset="0"/>
              </a:rPr>
              <a:t>32 </a:t>
            </a:r>
            <a:r>
              <a:rPr lang="ru-RU" sz="2300" dirty="0" err="1">
                <a:latin typeface="Times New Roman" pitchFamily="18" charset="0"/>
                <a:cs typeface="Times New Roman" pitchFamily="18" charset="0"/>
              </a:rPr>
              <a:t>улук</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окутуучу</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146 </a:t>
            </a:r>
            <a:r>
              <a:rPr lang="ru-RU" sz="2300" dirty="0" err="1">
                <a:latin typeface="Times New Roman" pitchFamily="18" charset="0"/>
                <a:cs typeface="Times New Roman" pitchFamily="18" charset="0"/>
              </a:rPr>
              <a:t>окутуучуну</a:t>
            </a:r>
            <a:r>
              <a:rPr lang="ru-RU" sz="2300" dirty="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камтып</a:t>
            </a:r>
            <a:r>
              <a:rPr lang="ru-RU" sz="2300" dirty="0" smtClean="0">
                <a:latin typeface="Times New Roman" pitchFamily="18" charset="0"/>
                <a:cs typeface="Times New Roman" pitchFamily="18" charset="0"/>
              </a:rPr>
              <a:t>, 2020-жылы </a:t>
            </a:r>
            <a:r>
              <a:rPr lang="ru-RU" sz="2300" dirty="0" err="1" smtClean="0">
                <a:latin typeface="Times New Roman" pitchFamily="18" charset="0"/>
                <a:cs typeface="Times New Roman" pitchFamily="18" charset="0"/>
              </a:rPr>
              <a:t>сапаттык</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көрсөткүч</a:t>
            </a:r>
            <a:r>
              <a:rPr lang="ru-RU" sz="2300" dirty="0" smtClean="0">
                <a:latin typeface="Times New Roman" pitchFamily="18" charset="0"/>
                <a:cs typeface="Times New Roman" pitchFamily="18" charset="0"/>
              </a:rPr>
              <a:t> 58,7% </a:t>
            </a:r>
            <a:r>
              <a:rPr lang="ru-RU" sz="2300" dirty="0" err="1" smtClean="0">
                <a:latin typeface="Times New Roman" pitchFamily="18" charset="0"/>
                <a:cs typeface="Times New Roman" pitchFamily="18" charset="0"/>
              </a:rPr>
              <a:t>жогоруласа</a:t>
            </a:r>
            <a:r>
              <a:rPr lang="ru-RU" sz="2300" dirty="0" smtClean="0">
                <a:latin typeface="Times New Roman" pitchFamily="18" charset="0"/>
                <a:cs typeface="Times New Roman" pitchFamily="18" charset="0"/>
              </a:rPr>
              <a:t>, 2021-жылы 45% </a:t>
            </a:r>
            <a:r>
              <a:rPr lang="ru-RU" sz="2300" dirty="0" err="1" smtClean="0">
                <a:latin typeface="Times New Roman" pitchFamily="18" charset="0"/>
                <a:cs typeface="Times New Roman" pitchFamily="18" charset="0"/>
              </a:rPr>
              <a:t>төмөндөгөн</a:t>
            </a:r>
            <a:r>
              <a:rPr lang="ru-RU" sz="2300" dirty="0" smtClean="0">
                <a:latin typeface="Times New Roman" pitchFamily="18" charset="0"/>
                <a:cs typeface="Times New Roman" pitchFamily="18" charset="0"/>
              </a:rPr>
              <a:t> </a:t>
            </a:r>
            <a:endParaRPr lang="ru-RU" sz="2300" dirty="0">
              <a:latin typeface="Times New Roman" pitchFamily="18" charset="0"/>
              <a:cs typeface="Times New Roman" pitchFamily="18" charset="0"/>
            </a:endParaRPr>
          </a:p>
        </p:txBody>
      </p:sp>
    </p:spTree>
    <p:extLst>
      <p:ext uri="{BB962C8B-B14F-4D97-AF65-F5344CB8AC3E}">
        <p14:creationId xmlns:p14="http://schemas.microsoft.com/office/powerpoint/2010/main" val="4056857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lenaranko.ucoz.ru/_ld/0/422063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6144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Диаграмма 3"/>
          <p:cNvGraphicFramePr/>
          <p:nvPr>
            <p:extLst>
              <p:ext uri="{D42A27DB-BD31-4B8C-83A1-F6EECF244321}">
                <p14:modId xmlns:p14="http://schemas.microsoft.com/office/powerpoint/2010/main" val="2005897378"/>
              </p:ext>
            </p:extLst>
          </p:nvPr>
        </p:nvGraphicFramePr>
        <p:xfrm>
          <a:off x="683569" y="1052736"/>
          <a:ext cx="7776864" cy="51845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453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6.fanpop.com/image/photos/41800000/Merry-Christmas-yorkshire-rose-and-jessowey-41813364-1600-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105"/>
            <a:ext cx="9153474" cy="686510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3042" y="52685"/>
            <a:ext cx="9120957" cy="830997"/>
          </a:xfrm>
          <a:prstGeom prst="rect">
            <a:avLst/>
          </a:prstGeom>
        </p:spPr>
        <p:txBody>
          <a:bodyPr wrap="square">
            <a:spAutoFit/>
          </a:bodyPr>
          <a:lstStyle/>
          <a:p>
            <a:r>
              <a:rPr lang="ky-KG" sz="2400" b="1" dirty="0" smtClean="0">
                <a:solidFill>
                  <a:schemeClr val="bg1"/>
                </a:solidFill>
                <a:latin typeface="Times New Roman" panose="02020603050405020304" pitchFamily="18" charset="0"/>
                <a:ea typeface="Times New Roman" panose="02020603050405020304" pitchFamily="18" charset="0"/>
              </a:rPr>
              <a:t>Кафедра, факультет тарабынан өткөрүлгөн илимий конференциялар, семинарлар</a:t>
            </a:r>
            <a:endParaRPr lang="ru-RU" sz="2400" dirty="0">
              <a:solidFill>
                <a:schemeClr val="bg1"/>
              </a:solidFill>
            </a:endParaRPr>
          </a:p>
        </p:txBody>
      </p:sp>
      <p:sp>
        <p:nvSpPr>
          <p:cNvPr id="3" name="Прямоугольник 2"/>
          <p:cNvSpPr/>
          <p:nvPr/>
        </p:nvSpPr>
        <p:spPr>
          <a:xfrm>
            <a:off x="107503" y="1700808"/>
            <a:ext cx="9036495" cy="4247317"/>
          </a:xfrm>
          <a:prstGeom prst="rect">
            <a:avLst/>
          </a:prstGeom>
        </p:spPr>
        <p:txBody>
          <a:bodyPr wrap="square">
            <a:spAutoFit/>
          </a:bodyPr>
          <a:lstStyle/>
          <a:p>
            <a:pPr marL="342900" indent="-342900">
              <a:buAutoNum type="arabicPeriod"/>
            </a:pPr>
            <a:r>
              <a:rPr lang="ru-RU" b="1" i="1" dirty="0" smtClean="0">
                <a:solidFill>
                  <a:schemeClr val="bg1"/>
                </a:solidFill>
                <a:latin typeface="Times New Roman" pitchFamily="18" charset="0"/>
                <a:cs typeface="Times New Roman" pitchFamily="18" charset="0"/>
              </a:rPr>
              <a:t>Современные </a:t>
            </a:r>
            <a:r>
              <a:rPr lang="ru-RU" b="1" i="1" dirty="0">
                <a:solidFill>
                  <a:schemeClr val="bg1"/>
                </a:solidFill>
                <a:latin typeface="Times New Roman" pitchFamily="18" charset="0"/>
                <a:cs typeface="Times New Roman" pitchFamily="18" charset="0"/>
              </a:rPr>
              <a:t>аспекты преподавания фундаментальных дисциплин студентам медицинских </a:t>
            </a:r>
            <a:r>
              <a:rPr lang="ru-RU" b="1" i="1" dirty="0" smtClean="0">
                <a:solidFill>
                  <a:schemeClr val="bg1"/>
                </a:solidFill>
                <a:latin typeface="Times New Roman" pitchFamily="18" charset="0"/>
                <a:cs typeface="Times New Roman" pitchFamily="18" charset="0"/>
              </a:rPr>
              <a:t>специальностей</a:t>
            </a:r>
          </a:p>
          <a:p>
            <a:pPr marL="342900" indent="-342900">
              <a:buAutoNum type="arabicPeriod"/>
            </a:pPr>
            <a:r>
              <a:rPr lang="ru-RU" b="1" i="1" dirty="0">
                <a:solidFill>
                  <a:schemeClr val="bg1"/>
                </a:solidFill>
                <a:latin typeface="Times New Roman" pitchFamily="18" charset="0"/>
                <a:cs typeface="Times New Roman" pitchFamily="18" charset="0"/>
              </a:rPr>
              <a:t>Клинико-морфологические аспекты фундаментальных и прикладных медицинских </a:t>
            </a:r>
            <a:r>
              <a:rPr lang="ru-RU" b="1" i="1" dirty="0" smtClean="0">
                <a:solidFill>
                  <a:schemeClr val="bg1"/>
                </a:solidFill>
                <a:latin typeface="Times New Roman" pitchFamily="18" charset="0"/>
                <a:cs typeface="Times New Roman" pitchFamily="18" charset="0"/>
              </a:rPr>
              <a:t>исследований</a:t>
            </a:r>
          </a:p>
          <a:p>
            <a:pPr marL="342900" indent="-342900">
              <a:buFontTx/>
              <a:buAutoNum type="arabicPeriod"/>
            </a:pPr>
            <a:r>
              <a:rPr lang="ru-RU" b="1" i="1" dirty="0">
                <a:solidFill>
                  <a:schemeClr val="bg1"/>
                </a:solidFill>
                <a:latin typeface="Times New Roman" pitchFamily="18" charset="0"/>
                <a:cs typeface="Times New Roman" pitchFamily="18" charset="0"/>
              </a:rPr>
              <a:t>Клиническая иммунология, аллергология, </a:t>
            </a:r>
            <a:r>
              <a:rPr lang="ru-RU" b="1" i="1" dirty="0" err="1">
                <a:solidFill>
                  <a:schemeClr val="bg1"/>
                </a:solidFill>
                <a:latin typeface="Times New Roman" pitchFamily="18" charset="0"/>
                <a:cs typeface="Times New Roman" pitchFamily="18" charset="0"/>
              </a:rPr>
              <a:t>инфектология</a:t>
            </a:r>
            <a:r>
              <a:rPr lang="ru-RU" b="1" i="1" dirty="0">
                <a:solidFill>
                  <a:schemeClr val="bg1"/>
                </a:solidFill>
                <a:latin typeface="Times New Roman" pitchFamily="18" charset="0"/>
                <a:cs typeface="Times New Roman" pitchFamily="18" charset="0"/>
              </a:rPr>
              <a:t>: закономерности и особенности течения </a:t>
            </a:r>
            <a:r>
              <a:rPr lang="ru-RU" b="1" i="1" dirty="0" err="1">
                <a:solidFill>
                  <a:schemeClr val="bg1"/>
                </a:solidFill>
                <a:latin typeface="Times New Roman" pitchFamily="18" charset="0"/>
                <a:cs typeface="Times New Roman" pitchFamily="18" charset="0"/>
              </a:rPr>
              <a:t>Коронавирусной</a:t>
            </a:r>
            <a:r>
              <a:rPr lang="ru-RU" b="1" i="1" dirty="0">
                <a:solidFill>
                  <a:schemeClr val="bg1"/>
                </a:solidFill>
                <a:latin typeface="Times New Roman" pitchFamily="18" charset="0"/>
                <a:cs typeface="Times New Roman" pitchFamily="18" charset="0"/>
              </a:rPr>
              <a:t> инфекции в Кыргызской Республике и Клинико-лабораторные проявления </a:t>
            </a:r>
            <a:r>
              <a:rPr lang="ru-RU" b="1" i="1" dirty="0" err="1">
                <a:solidFill>
                  <a:schemeClr val="bg1"/>
                </a:solidFill>
                <a:latin typeface="Times New Roman" pitchFamily="18" charset="0"/>
                <a:cs typeface="Times New Roman" pitchFamily="18" charset="0"/>
              </a:rPr>
              <a:t>коронавирусной</a:t>
            </a:r>
            <a:r>
              <a:rPr lang="ru-RU" b="1" i="1" dirty="0">
                <a:solidFill>
                  <a:schemeClr val="bg1"/>
                </a:solidFill>
                <a:latin typeface="Times New Roman" pitchFamily="18" charset="0"/>
                <a:cs typeface="Times New Roman" pitchFamily="18" charset="0"/>
              </a:rPr>
              <a:t> инфекции в условиях эпидемии в </a:t>
            </a:r>
            <a:r>
              <a:rPr lang="ru-RU" b="1" i="1" dirty="0" err="1">
                <a:solidFill>
                  <a:schemeClr val="bg1"/>
                </a:solidFill>
                <a:latin typeface="Times New Roman" pitchFamily="18" charset="0"/>
                <a:cs typeface="Times New Roman" pitchFamily="18" charset="0"/>
              </a:rPr>
              <a:t>Ошской</a:t>
            </a:r>
            <a:r>
              <a:rPr lang="ru-RU" b="1" i="1" dirty="0">
                <a:solidFill>
                  <a:schemeClr val="bg1"/>
                </a:solidFill>
                <a:latin typeface="Times New Roman" pitchFamily="18" charset="0"/>
                <a:cs typeface="Times New Roman" pitchFamily="18" charset="0"/>
              </a:rPr>
              <a:t> </a:t>
            </a:r>
            <a:r>
              <a:rPr lang="ru-RU" b="1" i="1" dirty="0" smtClean="0">
                <a:solidFill>
                  <a:schemeClr val="bg1"/>
                </a:solidFill>
                <a:latin typeface="Times New Roman" pitchFamily="18" charset="0"/>
                <a:cs typeface="Times New Roman" pitchFamily="18" charset="0"/>
              </a:rPr>
              <a:t>области.</a:t>
            </a:r>
          </a:p>
          <a:p>
            <a:pPr marL="342900" indent="-342900">
              <a:buFontTx/>
              <a:buAutoNum type="arabicPeriod"/>
            </a:pPr>
            <a:r>
              <a:rPr lang="ky-KG" b="1" i="1" dirty="0">
                <a:solidFill>
                  <a:schemeClr val="bg1"/>
                </a:solidFill>
                <a:latin typeface="Times New Roman" pitchFamily="18" charset="0"/>
                <a:cs typeface="Times New Roman" pitchFamily="18" charset="0"/>
              </a:rPr>
              <a:t>Учурдагы жаштардын адеп-ахлактык </a:t>
            </a:r>
            <a:r>
              <a:rPr lang="ky-KG" b="1" i="1" dirty="0" smtClean="0">
                <a:solidFill>
                  <a:schemeClr val="bg1"/>
                </a:solidFill>
                <a:latin typeface="Times New Roman" pitchFamily="18" charset="0"/>
                <a:cs typeface="Times New Roman" pitchFamily="18" charset="0"/>
              </a:rPr>
              <a:t>потенциалы</a:t>
            </a:r>
          </a:p>
          <a:p>
            <a:pPr marL="342900" indent="-342900">
              <a:buFontTx/>
              <a:buAutoNum type="arabicPeriod"/>
            </a:pPr>
            <a:r>
              <a:rPr lang="ky-KG" b="1" i="1" dirty="0">
                <a:solidFill>
                  <a:schemeClr val="bg1"/>
                </a:solidFill>
                <a:latin typeface="Times New Roman" pitchFamily="18" charset="0"/>
                <a:cs typeface="Times New Roman" pitchFamily="18" charset="0"/>
              </a:rPr>
              <a:t>Азыркы коомдогу рухий жана моралдык баалуулуктарды өстүрүүдөгү илим менен маданияттын </a:t>
            </a:r>
            <a:r>
              <a:rPr lang="ky-KG" b="1" i="1" dirty="0" smtClean="0">
                <a:solidFill>
                  <a:schemeClr val="bg1"/>
                </a:solidFill>
                <a:latin typeface="Times New Roman" pitchFamily="18" charset="0"/>
                <a:cs typeface="Times New Roman" pitchFamily="18" charset="0"/>
              </a:rPr>
              <a:t>рол</a:t>
            </a:r>
          </a:p>
          <a:p>
            <a:pPr marL="342900" indent="-342900">
              <a:buFontTx/>
              <a:buAutoNum type="arabicPeriod"/>
            </a:pPr>
            <a:r>
              <a:rPr lang="ky-KG" b="1" i="1" dirty="0">
                <a:solidFill>
                  <a:schemeClr val="bg1"/>
                </a:solidFill>
                <a:latin typeface="Times New Roman" pitchFamily="18" charset="0"/>
                <a:cs typeface="Times New Roman" pitchFamily="18" charset="0"/>
              </a:rPr>
              <a:t>Академиянын тили: англис тилинде илимий макаланы кантип жазуу жана жарыялоо керек</a:t>
            </a:r>
            <a:endParaRPr lang="ky-KG" b="1" i="1" dirty="0" smtClean="0">
              <a:solidFill>
                <a:schemeClr val="bg1"/>
              </a:solidFill>
              <a:latin typeface="Times New Roman" pitchFamily="18" charset="0"/>
              <a:cs typeface="Times New Roman" pitchFamily="18" charset="0"/>
            </a:endParaRPr>
          </a:p>
          <a:p>
            <a:pPr marL="342900" indent="-342900">
              <a:buFontTx/>
              <a:buAutoNum type="arabicPeriod"/>
            </a:pPr>
            <a:endParaRPr lang="ru-RU" b="1" dirty="0">
              <a:solidFill>
                <a:schemeClr val="bg1"/>
              </a:solidFill>
              <a:latin typeface="Times New Roman" pitchFamily="18" charset="0"/>
              <a:cs typeface="Times New Roman" pitchFamily="18" charset="0"/>
            </a:endParaRPr>
          </a:p>
          <a:p>
            <a:pPr marL="342900" indent="-342900">
              <a:buAutoNum type="arabicPeriod"/>
            </a:pP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25369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cdn.wallpapersafari.com/71/62/3xc0q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263"/>
            <a:ext cx="9144000" cy="683896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99593" y="836712"/>
            <a:ext cx="7488832" cy="5601533"/>
          </a:xfrm>
          <a:prstGeom prst="rect">
            <a:avLst/>
          </a:prstGeom>
        </p:spPr>
        <p:txBody>
          <a:bodyPr wrap="square">
            <a:spAutoFit/>
          </a:bodyPr>
          <a:lstStyle/>
          <a:p>
            <a:pPr lvl="0"/>
            <a:r>
              <a:rPr lang="ky-KG" sz="2000" b="1" i="1" dirty="0">
                <a:solidFill>
                  <a:schemeClr val="bg1"/>
                </a:solidFill>
                <a:latin typeface="Times New Roman" pitchFamily="18" charset="0"/>
                <a:cs typeface="Times New Roman" pitchFamily="18" charset="0"/>
              </a:rPr>
              <a:t>Кафедранын мүчөлөрүнүн диссертациялык кеңештердин иштерине катышуусу.</a:t>
            </a:r>
            <a:endParaRPr lang="ru-RU" sz="2000" b="1" dirty="0">
              <a:solidFill>
                <a:schemeClr val="bg1"/>
              </a:solidFill>
              <a:latin typeface="Times New Roman" pitchFamily="18" charset="0"/>
              <a:cs typeface="Times New Roman" pitchFamily="18" charset="0"/>
            </a:endParaRPr>
          </a:p>
          <a:p>
            <a:r>
              <a:rPr lang="ky-KG" sz="2000" b="1" dirty="0">
                <a:solidFill>
                  <a:srgbClr val="002060"/>
                </a:solidFill>
                <a:latin typeface="Times New Roman" pitchFamily="18" charset="0"/>
                <a:cs typeface="Times New Roman" pitchFamily="18" charset="0"/>
              </a:rPr>
              <a:t>М.и.д., профессор, Муратов Ж.К.</a:t>
            </a:r>
            <a:r>
              <a:rPr lang="ky-KG" sz="2000" dirty="0">
                <a:solidFill>
                  <a:srgbClr val="002060"/>
                </a:solidFill>
                <a:latin typeface="Times New Roman" pitchFamily="18" charset="0"/>
                <a:cs typeface="Times New Roman" pitchFamily="18" charset="0"/>
              </a:rPr>
              <a:t> Д 14.20.608 </a:t>
            </a:r>
            <a:r>
              <a:rPr lang="ky-KG" sz="2000" dirty="0" smtClean="0">
                <a:solidFill>
                  <a:srgbClr val="002060"/>
                </a:solidFill>
                <a:latin typeface="Times New Roman" pitchFamily="18" charset="0"/>
                <a:cs typeface="Times New Roman" pitchFamily="18" charset="0"/>
              </a:rPr>
              <a:t>диссер.кеңеш. </a:t>
            </a:r>
            <a:r>
              <a:rPr lang="ky-KG" sz="2000" dirty="0">
                <a:solidFill>
                  <a:srgbClr val="002060"/>
                </a:solidFill>
                <a:latin typeface="Times New Roman" pitchFamily="18" charset="0"/>
                <a:cs typeface="Times New Roman" pitchFamily="18" charset="0"/>
              </a:rPr>
              <a:t>төраганын орун басары;</a:t>
            </a:r>
            <a:endParaRPr lang="ru-RU" sz="2000" dirty="0">
              <a:solidFill>
                <a:srgbClr val="002060"/>
              </a:solidFill>
              <a:latin typeface="Times New Roman" pitchFamily="18" charset="0"/>
              <a:cs typeface="Times New Roman" pitchFamily="18" charset="0"/>
            </a:endParaRPr>
          </a:p>
          <a:p>
            <a:r>
              <a:rPr lang="ky-KG" sz="2000" b="1" dirty="0">
                <a:solidFill>
                  <a:srgbClr val="002060"/>
                </a:solidFill>
                <a:latin typeface="Times New Roman" pitchFamily="18" charset="0"/>
                <a:cs typeface="Times New Roman" pitchFamily="18" charset="0"/>
              </a:rPr>
              <a:t>М.и.д., профессор, Г.В. Белов</a:t>
            </a:r>
            <a:r>
              <a:rPr lang="ky-KG" sz="2000" dirty="0">
                <a:solidFill>
                  <a:srgbClr val="002060"/>
                </a:solidFill>
                <a:latin typeface="Times New Roman" pitchFamily="18" charset="0"/>
                <a:cs typeface="Times New Roman" pitchFamily="18" charset="0"/>
              </a:rPr>
              <a:t> </a:t>
            </a:r>
            <a:r>
              <a:rPr lang="ky-KG" sz="2000" dirty="0" smtClean="0">
                <a:solidFill>
                  <a:srgbClr val="002060"/>
                </a:solidFill>
                <a:latin typeface="Times New Roman" pitchFamily="18" charset="0"/>
                <a:cs typeface="Times New Roman" pitchFamily="18" charset="0"/>
              </a:rPr>
              <a:t>Д </a:t>
            </a:r>
            <a:r>
              <a:rPr lang="ky-KG" sz="2000" dirty="0">
                <a:solidFill>
                  <a:srgbClr val="002060"/>
                </a:solidFill>
                <a:latin typeface="Times New Roman" pitchFamily="18" charset="0"/>
                <a:cs typeface="Times New Roman" pitchFamily="18" charset="0"/>
              </a:rPr>
              <a:t>14.18.585 </a:t>
            </a:r>
            <a:r>
              <a:rPr lang="ky-KG" sz="2000" dirty="0" smtClean="0">
                <a:solidFill>
                  <a:srgbClr val="002060"/>
                </a:solidFill>
                <a:latin typeface="Times New Roman" pitchFamily="18" charset="0"/>
                <a:cs typeface="Times New Roman" pitchFamily="18" charset="0"/>
              </a:rPr>
              <a:t>Диссер.кеңеш. мүчө;</a:t>
            </a:r>
            <a:endParaRPr lang="ru-RU" sz="2000" dirty="0" smtClean="0">
              <a:solidFill>
                <a:srgbClr val="002060"/>
              </a:solidFill>
              <a:latin typeface="Times New Roman" pitchFamily="18" charset="0"/>
              <a:cs typeface="Times New Roman" pitchFamily="18" charset="0"/>
            </a:endParaRPr>
          </a:p>
          <a:p>
            <a:r>
              <a:rPr lang="ky-KG" sz="2000" dirty="0" smtClean="0">
                <a:solidFill>
                  <a:srgbClr val="002060"/>
                </a:solidFill>
                <a:latin typeface="Times New Roman" pitchFamily="18" charset="0"/>
                <a:cs typeface="Times New Roman" pitchFamily="18" charset="0"/>
              </a:rPr>
              <a:t>;</a:t>
            </a:r>
            <a:r>
              <a:rPr lang="ky-KG" sz="2000" b="1" dirty="0" smtClean="0">
                <a:solidFill>
                  <a:srgbClr val="002060"/>
                </a:solidFill>
                <a:latin typeface="Times New Roman" pitchFamily="18" charset="0"/>
                <a:cs typeface="Times New Roman" pitchFamily="18" charset="0"/>
              </a:rPr>
              <a:t>м.и.д</a:t>
            </a:r>
            <a:r>
              <a:rPr lang="ky-KG" sz="2000" b="1" dirty="0">
                <a:solidFill>
                  <a:srgbClr val="002060"/>
                </a:solidFill>
                <a:latin typeface="Times New Roman" pitchFamily="18" charset="0"/>
                <a:cs typeface="Times New Roman" pitchFamily="18" charset="0"/>
              </a:rPr>
              <a:t>., профессор, Кутманова А.З. -</a:t>
            </a:r>
            <a:r>
              <a:rPr lang="ky-KG" sz="2000" dirty="0">
                <a:solidFill>
                  <a:srgbClr val="002060"/>
                </a:solidFill>
                <a:latin typeface="Times New Roman" pitchFamily="18" charset="0"/>
                <a:cs typeface="Times New Roman" pitchFamily="18" charset="0"/>
              </a:rPr>
              <a:t>Д 14.18.583 </a:t>
            </a:r>
            <a:r>
              <a:rPr lang="ky-KG" sz="2000" dirty="0" smtClean="0">
                <a:solidFill>
                  <a:srgbClr val="002060"/>
                </a:solidFill>
                <a:latin typeface="Times New Roman" pitchFamily="18" charset="0"/>
                <a:cs typeface="Times New Roman" pitchFamily="18" charset="0"/>
              </a:rPr>
              <a:t>Диссер.кеңеш. </a:t>
            </a:r>
            <a:r>
              <a:rPr lang="ky-KG" sz="2000" dirty="0">
                <a:solidFill>
                  <a:srgbClr val="002060"/>
                </a:solidFill>
                <a:latin typeface="Times New Roman" pitchFamily="18" charset="0"/>
                <a:cs typeface="Times New Roman" pitchFamily="18" charset="0"/>
              </a:rPr>
              <a:t>мүчө;</a:t>
            </a:r>
            <a:endParaRPr lang="ru-RU" sz="2000" dirty="0">
              <a:solidFill>
                <a:srgbClr val="002060"/>
              </a:solidFill>
              <a:latin typeface="Times New Roman" pitchFamily="18" charset="0"/>
              <a:cs typeface="Times New Roman" pitchFamily="18" charset="0"/>
            </a:endParaRPr>
          </a:p>
          <a:p>
            <a:r>
              <a:rPr lang="ru-RU" sz="2000" b="1" dirty="0" err="1" smtClean="0">
                <a:solidFill>
                  <a:srgbClr val="002060"/>
                </a:solidFill>
                <a:latin typeface="Times New Roman" pitchFamily="18" charset="0"/>
                <a:cs typeface="Times New Roman" pitchFamily="18" charset="0"/>
              </a:rPr>
              <a:t>м.и.д</a:t>
            </a:r>
            <a:r>
              <a:rPr lang="ru-RU" sz="2000" b="1" dirty="0">
                <a:solidFill>
                  <a:srgbClr val="002060"/>
                </a:solidFill>
                <a:latin typeface="Times New Roman" pitchFamily="18" charset="0"/>
                <a:cs typeface="Times New Roman" pitchFamily="18" charset="0"/>
              </a:rPr>
              <a:t>., профессор</a:t>
            </a:r>
            <a:r>
              <a:rPr lang="ky-KG" sz="2000" b="1" dirty="0">
                <a:solidFill>
                  <a:srgbClr val="002060"/>
                </a:solidFill>
                <a:latin typeface="Times New Roman" pitchFamily="18" charset="0"/>
                <a:cs typeface="Times New Roman" pitchFamily="18" charset="0"/>
              </a:rPr>
              <a:t>,</a:t>
            </a:r>
            <a:r>
              <a:rPr lang="ru-RU" sz="2000" b="1" dirty="0">
                <a:solidFill>
                  <a:srgbClr val="002060"/>
                </a:solidFill>
                <a:latin typeface="Times New Roman" pitchFamily="18" charset="0"/>
                <a:cs typeface="Times New Roman" pitchFamily="18" charset="0"/>
              </a:rPr>
              <a:t> </a:t>
            </a:r>
            <a:r>
              <a:rPr lang="ru-RU" sz="2000" b="1" dirty="0" err="1">
                <a:solidFill>
                  <a:srgbClr val="002060"/>
                </a:solidFill>
                <a:latin typeface="Times New Roman" pitchFamily="18" charset="0"/>
                <a:cs typeface="Times New Roman" pitchFamily="18" charset="0"/>
              </a:rPr>
              <a:t>Байгазаков</a:t>
            </a:r>
            <a:r>
              <a:rPr lang="ru-RU" sz="2000" b="1" dirty="0">
                <a:solidFill>
                  <a:srgbClr val="002060"/>
                </a:solidFill>
                <a:latin typeface="Times New Roman" pitchFamily="18" charset="0"/>
                <a:cs typeface="Times New Roman" pitchFamily="18" charset="0"/>
              </a:rPr>
              <a:t> А.Т. </a:t>
            </a:r>
            <a:r>
              <a:rPr lang="ky-KG" sz="2000" b="1" dirty="0">
                <a:solidFill>
                  <a:srgbClr val="002060"/>
                </a:solidFill>
                <a:latin typeface="Times New Roman" pitchFamily="18" charset="0"/>
                <a:cs typeface="Times New Roman" pitchFamily="18" charset="0"/>
              </a:rPr>
              <a:t>-</a:t>
            </a:r>
            <a:r>
              <a:rPr lang="ru-RU" sz="2000" dirty="0">
                <a:solidFill>
                  <a:srgbClr val="002060"/>
                </a:solidFill>
                <a:latin typeface="Times New Roman" pitchFamily="18" charset="0"/>
                <a:cs typeface="Times New Roman" pitchFamily="18" charset="0"/>
              </a:rPr>
              <a:t>Д 14.19.603 </a:t>
            </a:r>
            <a:r>
              <a:rPr lang="ru-RU" sz="2000" dirty="0" err="1">
                <a:solidFill>
                  <a:srgbClr val="002060"/>
                </a:solidFill>
                <a:latin typeface="Times New Roman" pitchFamily="18" charset="0"/>
                <a:cs typeface="Times New Roman" pitchFamily="18" charset="0"/>
              </a:rPr>
              <a:t>диссертациялык</a:t>
            </a:r>
            <a:r>
              <a:rPr lang="ru-RU" sz="2000" dirty="0">
                <a:solidFill>
                  <a:srgbClr val="002060"/>
                </a:solidFill>
                <a:latin typeface="Times New Roman" pitchFamily="18" charset="0"/>
                <a:cs typeface="Times New Roman" pitchFamily="18" charset="0"/>
              </a:rPr>
              <a:t> </a:t>
            </a:r>
            <a:r>
              <a:rPr lang="ky-KG" sz="2000" dirty="0">
                <a:solidFill>
                  <a:srgbClr val="002060"/>
                </a:solidFill>
                <a:latin typeface="Times New Roman" pitchFamily="18" charset="0"/>
                <a:cs typeface="Times New Roman" pitchFamily="18" charset="0"/>
              </a:rPr>
              <a:t>кеңеште мүчө;</a:t>
            </a:r>
            <a:endParaRPr lang="ru-RU" sz="2000" dirty="0">
              <a:solidFill>
                <a:srgbClr val="002060"/>
              </a:solidFill>
              <a:latin typeface="Times New Roman" pitchFamily="18" charset="0"/>
              <a:cs typeface="Times New Roman" pitchFamily="18" charset="0"/>
            </a:endParaRPr>
          </a:p>
          <a:p>
            <a:r>
              <a:rPr lang="ky-KG" sz="2000" b="1" dirty="0">
                <a:solidFill>
                  <a:srgbClr val="002060"/>
                </a:solidFill>
                <a:latin typeface="Times New Roman" pitchFamily="18" charset="0"/>
                <a:cs typeface="Times New Roman" pitchFamily="18" charset="0"/>
              </a:rPr>
              <a:t>М.и.д., профессор, Калматов Р.К.</a:t>
            </a:r>
            <a:r>
              <a:rPr lang="ky-KG" sz="2000" dirty="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Д 14.20.608</a:t>
            </a:r>
            <a:r>
              <a:rPr lang="ky-KG" sz="2000" dirty="0">
                <a:solidFill>
                  <a:srgbClr val="002060"/>
                </a:solidFill>
                <a:latin typeface="Times New Roman" pitchFamily="18" charset="0"/>
                <a:cs typeface="Times New Roman" pitchFamily="18" charset="0"/>
              </a:rPr>
              <a:t> </a:t>
            </a:r>
            <a:r>
              <a:rPr lang="ky-KG" sz="2000" dirty="0" smtClean="0">
                <a:solidFill>
                  <a:srgbClr val="002060"/>
                </a:solidFill>
                <a:latin typeface="Times New Roman" pitchFamily="18" charset="0"/>
                <a:cs typeface="Times New Roman" pitchFamily="18" charset="0"/>
              </a:rPr>
              <a:t>Диссер.кеңеш. мүчө;</a:t>
            </a:r>
            <a:endParaRPr lang="ru-RU" sz="2000" dirty="0" smtClean="0">
              <a:solidFill>
                <a:srgbClr val="002060"/>
              </a:solidFill>
              <a:latin typeface="Times New Roman" pitchFamily="18" charset="0"/>
              <a:cs typeface="Times New Roman" pitchFamily="18" charset="0"/>
            </a:endParaRPr>
          </a:p>
          <a:p>
            <a:r>
              <a:rPr lang="ky-KG" sz="2000" b="1" dirty="0" smtClean="0">
                <a:solidFill>
                  <a:srgbClr val="002060"/>
                </a:solidFill>
                <a:latin typeface="Times New Roman" pitchFamily="18" charset="0"/>
                <a:cs typeface="Times New Roman" pitchFamily="18" charset="0"/>
              </a:rPr>
              <a:t>Ф</a:t>
            </a:r>
            <a:r>
              <a:rPr lang="ky-KG" sz="2000" b="1" dirty="0">
                <a:solidFill>
                  <a:srgbClr val="002060"/>
                </a:solidFill>
                <a:latin typeface="Times New Roman" pitchFamily="18" charset="0"/>
                <a:cs typeface="Times New Roman" pitchFamily="18" charset="0"/>
              </a:rPr>
              <a:t>.-м.и.д, профессор, Курбаналиев А.Ы.</a:t>
            </a:r>
            <a:r>
              <a:rPr lang="ky-KG" sz="2000" dirty="0">
                <a:solidFill>
                  <a:srgbClr val="002060"/>
                </a:solidFill>
                <a:latin typeface="Times New Roman" pitchFamily="18" charset="0"/>
                <a:cs typeface="Times New Roman" pitchFamily="18" charset="0"/>
              </a:rPr>
              <a:t>-Д.01.19.595 </a:t>
            </a:r>
            <a:r>
              <a:rPr lang="ky-KG" sz="2000" dirty="0" smtClean="0">
                <a:solidFill>
                  <a:srgbClr val="002060"/>
                </a:solidFill>
                <a:latin typeface="Times New Roman" pitchFamily="18" charset="0"/>
                <a:cs typeface="Times New Roman" pitchFamily="18" charset="0"/>
              </a:rPr>
              <a:t>Диссер.кеңеш. мүчө;</a:t>
            </a:r>
            <a:endParaRPr lang="ru-RU" sz="2000" dirty="0" smtClean="0">
              <a:solidFill>
                <a:srgbClr val="002060"/>
              </a:solidFill>
              <a:latin typeface="Times New Roman" pitchFamily="18" charset="0"/>
              <a:cs typeface="Times New Roman" pitchFamily="18" charset="0"/>
            </a:endParaRPr>
          </a:p>
          <a:p>
            <a:r>
              <a:rPr lang="ky-KG" sz="2000" b="1" dirty="0" smtClean="0">
                <a:solidFill>
                  <a:srgbClr val="002060"/>
                </a:solidFill>
                <a:latin typeface="Times New Roman" pitchFamily="18" charset="0"/>
                <a:cs typeface="Times New Roman" pitchFamily="18" charset="0"/>
              </a:rPr>
              <a:t>Ю</a:t>
            </a:r>
            <a:r>
              <a:rPr lang="ky-KG" sz="2000" b="1" dirty="0">
                <a:solidFill>
                  <a:srgbClr val="002060"/>
                </a:solidFill>
                <a:latin typeface="Times New Roman" pitchFamily="18" charset="0"/>
                <a:cs typeface="Times New Roman" pitchFamily="18" charset="0"/>
              </a:rPr>
              <a:t>. и. к., доцент, Айтбаева Ж.</a:t>
            </a:r>
            <a:r>
              <a:rPr lang="ky-KG" sz="2000" dirty="0">
                <a:solidFill>
                  <a:srgbClr val="002060"/>
                </a:solidFill>
                <a:latin typeface="Times New Roman" pitchFamily="18" charset="0"/>
                <a:cs typeface="Times New Roman" pitchFamily="18" charset="0"/>
              </a:rPr>
              <a:t>-К.12.17.549  </a:t>
            </a:r>
            <a:r>
              <a:rPr lang="ky-KG" sz="2000" dirty="0" smtClean="0">
                <a:solidFill>
                  <a:srgbClr val="002060"/>
                </a:solidFill>
                <a:latin typeface="Times New Roman" pitchFamily="18" charset="0"/>
                <a:cs typeface="Times New Roman" pitchFamily="18" charset="0"/>
              </a:rPr>
              <a:t>-Диссер.кеңеш. мүчө;</a:t>
            </a:r>
            <a:endParaRPr lang="ru-RU" sz="2000" dirty="0" smtClean="0">
              <a:solidFill>
                <a:srgbClr val="002060"/>
              </a:solidFill>
              <a:latin typeface="Times New Roman" pitchFamily="18" charset="0"/>
              <a:cs typeface="Times New Roman" pitchFamily="18" charset="0"/>
            </a:endParaRPr>
          </a:p>
          <a:p>
            <a:r>
              <a:rPr lang="ky-KG" sz="2000" b="1" dirty="0" smtClean="0">
                <a:solidFill>
                  <a:srgbClr val="002060"/>
                </a:solidFill>
                <a:latin typeface="Times New Roman" pitchFamily="18" charset="0"/>
                <a:cs typeface="Times New Roman" pitchFamily="18" charset="0"/>
              </a:rPr>
              <a:t>М.и.д</a:t>
            </a:r>
            <a:r>
              <a:rPr lang="ky-KG" sz="2000" b="1" dirty="0">
                <a:solidFill>
                  <a:srgbClr val="002060"/>
                </a:solidFill>
                <a:latin typeface="Times New Roman" pitchFamily="18" charset="0"/>
                <a:cs typeface="Times New Roman" pitchFamily="18" charset="0"/>
              </a:rPr>
              <a:t>., профессор, Тулекеев Т.М. - </a:t>
            </a:r>
            <a:r>
              <a:rPr lang="ky-KG" sz="2000" dirty="0">
                <a:solidFill>
                  <a:srgbClr val="002060"/>
                </a:solidFill>
                <a:latin typeface="Times New Roman" pitchFamily="18" charset="0"/>
                <a:cs typeface="Times New Roman" pitchFamily="18" charset="0"/>
              </a:rPr>
              <a:t>Д 14.21.632 </a:t>
            </a:r>
            <a:r>
              <a:rPr lang="ky-KG" sz="2000" dirty="0" smtClean="0">
                <a:solidFill>
                  <a:srgbClr val="002060"/>
                </a:solidFill>
                <a:latin typeface="Times New Roman" pitchFamily="18" charset="0"/>
                <a:cs typeface="Times New Roman" pitchFamily="18" charset="0"/>
              </a:rPr>
              <a:t>Диссер.кеңеш. мүчө;</a:t>
            </a:r>
            <a:endParaRPr lang="ru-RU" sz="2000" dirty="0" smtClean="0">
              <a:solidFill>
                <a:srgbClr val="002060"/>
              </a:solidFill>
              <a:latin typeface="Times New Roman" pitchFamily="18" charset="0"/>
              <a:cs typeface="Times New Roman" pitchFamily="18" charset="0"/>
            </a:endParaRPr>
          </a:p>
          <a:p>
            <a:r>
              <a:rPr lang="ky-KG" sz="2000" b="1" dirty="0" smtClean="0">
                <a:solidFill>
                  <a:srgbClr val="002060"/>
                </a:solidFill>
                <a:latin typeface="Times New Roman" pitchFamily="18" charset="0"/>
                <a:cs typeface="Times New Roman" pitchFamily="18" charset="0"/>
              </a:rPr>
              <a:t>М.и.к</a:t>
            </a:r>
            <a:r>
              <a:rPr lang="ky-KG" sz="2000" b="1" dirty="0">
                <a:solidFill>
                  <a:srgbClr val="002060"/>
                </a:solidFill>
                <a:latin typeface="Times New Roman" pitchFamily="18" charset="0"/>
                <a:cs typeface="Times New Roman" pitchFamily="18" charset="0"/>
              </a:rPr>
              <a:t>., доцент, Сакибаев К.Ш. - </a:t>
            </a:r>
            <a:r>
              <a:rPr lang="ky-KG" sz="2000" dirty="0">
                <a:solidFill>
                  <a:srgbClr val="002060"/>
                </a:solidFill>
                <a:latin typeface="Times New Roman" pitchFamily="18" charset="0"/>
                <a:cs typeface="Times New Roman" pitchFamily="18" charset="0"/>
              </a:rPr>
              <a:t>Д 14.21.632 </a:t>
            </a:r>
            <a:r>
              <a:rPr lang="ky-KG" sz="2000" dirty="0" smtClean="0">
                <a:solidFill>
                  <a:srgbClr val="002060"/>
                </a:solidFill>
                <a:latin typeface="Times New Roman" pitchFamily="18" charset="0"/>
                <a:cs typeface="Times New Roman" pitchFamily="18" charset="0"/>
              </a:rPr>
              <a:t>Диссер.кеңеш. мүчө;</a:t>
            </a:r>
            <a:endParaRPr lang="ru-RU" sz="2000" dirty="0" smtClean="0">
              <a:solidFill>
                <a:srgbClr val="002060"/>
              </a:solidFill>
              <a:latin typeface="Times New Roman" pitchFamily="18" charset="0"/>
              <a:cs typeface="Times New Roman" pitchFamily="18" charset="0"/>
            </a:endParaRPr>
          </a:p>
          <a:p>
            <a:r>
              <a:rPr lang="ky-KG" dirty="0"/>
              <a:t> </a:t>
            </a:r>
            <a:endParaRPr lang="ru-RU" dirty="0"/>
          </a:p>
        </p:txBody>
      </p:sp>
    </p:spTree>
    <p:extLst>
      <p:ext uri="{BB962C8B-B14F-4D97-AF65-F5344CB8AC3E}">
        <p14:creationId xmlns:p14="http://schemas.microsoft.com/office/powerpoint/2010/main" val="552535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p:cNvGraphicFramePr/>
          <p:nvPr>
            <p:extLst>
              <p:ext uri="{D42A27DB-BD31-4B8C-83A1-F6EECF244321}">
                <p14:modId xmlns:p14="http://schemas.microsoft.com/office/powerpoint/2010/main" val="1695576934"/>
              </p:ext>
            </p:extLst>
          </p:nvPr>
        </p:nvGraphicFramePr>
        <p:xfrm>
          <a:off x="107503" y="404664"/>
          <a:ext cx="8928993" cy="58953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0012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s1.1zoom.ru/big7/875/Holidays_Christmas_46033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2" y="30003"/>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142" y="5447"/>
            <a:ext cx="5869286" cy="4524315"/>
          </a:xfrm>
          <a:prstGeom prst="rect">
            <a:avLst/>
          </a:prstGeom>
        </p:spPr>
        <p:txBody>
          <a:bodyPr wrap="square">
            <a:spAutoFit/>
          </a:bodyPr>
          <a:lstStyle/>
          <a:p>
            <a:endParaRPr lang="ky-KG" sz="2400" b="1" dirty="0" smtClean="0">
              <a:latin typeface="Times New Roman" pitchFamily="18" charset="0"/>
              <a:cs typeface="Times New Roman" pitchFamily="18" charset="0"/>
            </a:endParaRPr>
          </a:p>
          <a:p>
            <a:endParaRPr lang="ky-KG" sz="2400" b="1" dirty="0">
              <a:latin typeface="Times New Roman" pitchFamily="18" charset="0"/>
              <a:cs typeface="Times New Roman" pitchFamily="18" charset="0"/>
            </a:endParaRPr>
          </a:p>
          <a:p>
            <a:r>
              <a:rPr lang="ky-KG" sz="2400" b="1" dirty="0" smtClean="0">
                <a:latin typeface="Times New Roman" pitchFamily="18" charset="0"/>
                <a:cs typeface="Times New Roman" pitchFamily="18" charset="0"/>
              </a:rPr>
              <a:t>Кафедранын </a:t>
            </a:r>
            <a:r>
              <a:rPr lang="ky-KG" sz="2400" b="1" dirty="0">
                <a:latin typeface="Times New Roman" pitchFamily="18" charset="0"/>
                <a:cs typeface="Times New Roman" pitchFamily="18" charset="0"/>
              </a:rPr>
              <a:t>мүчөлөрүнүн к</a:t>
            </a:r>
            <a:r>
              <a:rPr lang="ky-KG" sz="2400" b="1" dirty="0" smtClean="0">
                <a:latin typeface="Times New Roman" pitchFamily="18" charset="0"/>
                <a:cs typeface="Times New Roman" pitchFamily="18" charset="0"/>
              </a:rPr>
              <a:t>валификацияларын </a:t>
            </a:r>
            <a:r>
              <a:rPr lang="ky-KG" sz="2400" b="1" dirty="0">
                <a:latin typeface="Times New Roman" pitchFamily="18" charset="0"/>
                <a:cs typeface="Times New Roman" pitchFamily="18" charset="0"/>
              </a:rPr>
              <a:t>жогорулатуусу </a:t>
            </a:r>
            <a:endParaRPr lang="ky-KG" sz="2400" b="1" dirty="0" smtClean="0">
              <a:latin typeface="Times New Roman" pitchFamily="18" charset="0"/>
              <a:cs typeface="Times New Roman" pitchFamily="18" charset="0"/>
            </a:endParaRPr>
          </a:p>
          <a:p>
            <a:endParaRPr lang="ky-KG" sz="2400" b="1" dirty="0" smtClean="0">
              <a:latin typeface="Times New Roman" pitchFamily="18" charset="0"/>
              <a:cs typeface="Times New Roman" pitchFamily="18" charset="0"/>
            </a:endParaRPr>
          </a:p>
          <a:p>
            <a:endParaRPr lang="ky-KG" sz="2400" b="1" dirty="0">
              <a:latin typeface="Times New Roman" pitchFamily="18" charset="0"/>
              <a:cs typeface="Times New Roman" pitchFamily="18" charset="0"/>
            </a:endParaRPr>
          </a:p>
          <a:p>
            <a:pPr marL="457200" indent="-457200">
              <a:buAutoNum type="arabicPeriod"/>
            </a:pPr>
            <a:r>
              <a:rPr lang="ky-KG" sz="2400" b="1" dirty="0" smtClean="0">
                <a:latin typeface="Times New Roman" pitchFamily="18" charset="0"/>
                <a:cs typeface="Times New Roman" pitchFamily="18" charset="0"/>
              </a:rPr>
              <a:t>Англис тили – 50</a:t>
            </a:r>
          </a:p>
          <a:p>
            <a:pPr marL="457200" indent="-457200">
              <a:buAutoNum type="arabicPeriod"/>
            </a:pPr>
            <a:r>
              <a:rPr lang="ky-KG" sz="2400" b="1" dirty="0" smtClean="0">
                <a:latin typeface="Times New Roman" pitchFamily="18" charset="0"/>
                <a:cs typeface="Times New Roman" pitchFamily="18" charset="0"/>
              </a:rPr>
              <a:t>Педагогика багытында – 10</a:t>
            </a:r>
          </a:p>
          <a:p>
            <a:pPr marL="457200" indent="-457200">
              <a:buAutoNum type="arabicPeriod"/>
            </a:pPr>
            <a:r>
              <a:rPr lang="ky-KG" sz="2400" b="1" dirty="0" smtClean="0">
                <a:latin typeface="Times New Roman" pitchFamily="18" charset="0"/>
                <a:cs typeface="Times New Roman" pitchFamily="18" charset="0"/>
              </a:rPr>
              <a:t>Адистик багытында – 300</a:t>
            </a:r>
          </a:p>
          <a:p>
            <a:pPr marL="457200" indent="-457200">
              <a:buAutoNum type="arabicPeriod"/>
            </a:pPr>
            <a:r>
              <a:rPr lang="ky-KG" sz="2400" b="1" dirty="0" smtClean="0">
                <a:latin typeface="Times New Roman" pitchFamily="18" charset="0"/>
                <a:cs typeface="Times New Roman" pitchFamily="18" charset="0"/>
              </a:rPr>
              <a:t>Илимий багытта – 105 окутуучу</a:t>
            </a:r>
          </a:p>
          <a:p>
            <a:pPr marL="457200" indent="-457200">
              <a:buAutoNum type="arabicPeriod"/>
            </a:pPr>
            <a:r>
              <a:rPr lang="ky-KG" sz="2400" b="1" dirty="0" smtClean="0">
                <a:latin typeface="Times New Roman" pitchFamily="18" charset="0"/>
                <a:cs typeface="Times New Roman" pitchFamily="18" charset="0"/>
              </a:rPr>
              <a:t>Билим берүүдөгү менеджмент - 35 </a:t>
            </a:r>
          </a:p>
          <a:p>
            <a:r>
              <a:rPr lang="ky-KG" sz="2400" b="1" dirty="0" smtClean="0">
                <a:latin typeface="Times New Roman" pitchFamily="18" charset="0"/>
                <a:cs typeface="Times New Roman" pitchFamily="18" charset="0"/>
              </a:rPr>
              <a:t>квалификациясын жогорулаткан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493157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496944" cy="830997"/>
          </a:xfrm>
          <a:prstGeom prst="rect">
            <a:avLst/>
          </a:prstGeom>
        </p:spPr>
        <p:txBody>
          <a:bodyPr wrap="square">
            <a:spAutoFit/>
          </a:bodyPr>
          <a:lstStyle/>
          <a:p>
            <a:pPr algn="ctr"/>
            <a:r>
              <a:rPr lang="ky-KG" sz="2400" b="1" i="1" dirty="0">
                <a:solidFill>
                  <a:srgbClr val="FF0000"/>
                </a:solidFill>
                <a:latin typeface="Times New Roman" pitchFamily="18" charset="0"/>
                <a:cs typeface="Times New Roman" pitchFamily="18" charset="0"/>
              </a:rPr>
              <a:t>Студенттик илимий-изилдөө иштерин уюштуруунун мазмуну</a:t>
            </a:r>
            <a:endParaRPr lang="ru-RU" sz="24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210939" y="1484784"/>
            <a:ext cx="8496944" cy="1200329"/>
          </a:xfrm>
          <a:prstGeom prst="rect">
            <a:avLst/>
          </a:prstGeom>
        </p:spPr>
        <p:txBody>
          <a:bodyPr wrap="square">
            <a:spAutoFit/>
          </a:bodyPr>
          <a:lstStyle/>
          <a:p>
            <a:pPr algn="just"/>
            <a:r>
              <a:rPr lang="ky-KG" dirty="0" smtClean="0"/>
              <a:t>1. </a:t>
            </a:r>
            <a:r>
              <a:rPr lang="ky-KG" dirty="0" smtClean="0">
                <a:solidFill>
                  <a:schemeClr val="tx2">
                    <a:lumMod val="60000"/>
                    <a:lumOff val="40000"/>
                  </a:schemeClr>
                </a:solidFill>
                <a:latin typeface="Times New Roman" pitchFamily="18" charset="0"/>
                <a:cs typeface="Times New Roman" pitchFamily="18" charset="0"/>
              </a:rPr>
              <a:t>АГНФ </a:t>
            </a:r>
            <a:r>
              <a:rPr lang="ky-KG" dirty="0">
                <a:solidFill>
                  <a:schemeClr val="tx2">
                    <a:lumMod val="60000"/>
                    <a:lumOff val="40000"/>
                  </a:schemeClr>
                </a:solidFill>
                <a:latin typeface="Times New Roman" pitchFamily="18" charset="0"/>
                <a:cs typeface="Times New Roman" pitchFamily="18" charset="0"/>
              </a:rPr>
              <a:t>кафедрасынын YOUNG MORPHOLOGEST аталышындагы илимий кружокт 14 студент катышып, алар 2021-жылдын 21-майында “Медицина илимдери жана изилдөө” деген темада III эл аралык студенттик конференция уюштурушту жана жыйнак жарык көрдү.</a:t>
            </a:r>
            <a:endParaRPr lang="ru-RU" dirty="0">
              <a:solidFill>
                <a:schemeClr val="tx2">
                  <a:lumMod val="60000"/>
                  <a:lumOff val="40000"/>
                </a:schemeClr>
              </a:solidFill>
              <a:latin typeface="Times New Roman" pitchFamily="18" charset="0"/>
              <a:cs typeface="Times New Roman" pitchFamily="18" charset="0"/>
            </a:endParaRPr>
          </a:p>
        </p:txBody>
      </p:sp>
      <p:pic>
        <p:nvPicPr>
          <p:cNvPr id="4" name="Рисунок 3" descr="Описание: D:\Назгуль 20-21 учеб.год\наука 2021\WhatsApp Image 2021-05-10 at 09.00.43.jpe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413" y="2996952"/>
            <a:ext cx="2232248" cy="3192159"/>
          </a:xfrm>
          <a:prstGeom prst="rect">
            <a:avLst/>
          </a:prstGeom>
          <a:noFill/>
          <a:ln>
            <a:noFill/>
          </a:ln>
        </p:spPr>
      </p:pic>
      <p:pic>
        <p:nvPicPr>
          <p:cNvPr id="5" name="Рисунок 4" descr="Описание: C:\Users\user\Downloads\WhatsApp Image 2021-12-26 at 18.16.46.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1534" y="3169711"/>
            <a:ext cx="1897931" cy="3019400"/>
          </a:xfrm>
          <a:prstGeom prst="rect">
            <a:avLst/>
          </a:prstGeom>
          <a:noFill/>
          <a:ln>
            <a:noFill/>
          </a:ln>
        </p:spPr>
      </p:pic>
      <p:pic>
        <p:nvPicPr>
          <p:cNvPr id="6" name="Рисунок 5" descr="Описание: C:\Users\user\Downloads\WhatsApp Image 2021-12-26 at 18.17.37.jpe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79465" y="3169711"/>
            <a:ext cx="1865362" cy="3019400"/>
          </a:xfrm>
          <a:prstGeom prst="rect">
            <a:avLst/>
          </a:prstGeom>
          <a:noFill/>
          <a:ln>
            <a:noFill/>
          </a:ln>
        </p:spPr>
      </p:pic>
      <p:pic>
        <p:nvPicPr>
          <p:cNvPr id="7" name="Рисунок 6" descr="Описание: C:\Users\user\Downloads\WhatsApp Image 2021-12-26 at 18.42.48.jpe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152" y="3173704"/>
            <a:ext cx="1943076" cy="2960341"/>
          </a:xfrm>
          <a:prstGeom prst="rect">
            <a:avLst/>
          </a:prstGeom>
          <a:noFill/>
          <a:ln>
            <a:noFill/>
          </a:ln>
        </p:spPr>
      </p:pic>
    </p:spTree>
    <p:extLst>
      <p:ext uri="{BB962C8B-B14F-4D97-AF65-F5344CB8AC3E}">
        <p14:creationId xmlns:p14="http://schemas.microsoft.com/office/powerpoint/2010/main" val="13913739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3417</TotalTime>
  <Words>436</Words>
  <Application>Microsoft Office PowerPoint</Application>
  <PresentationFormat>Экран (4:3)</PresentationFormat>
  <Paragraphs>77</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Эл аралык  медицина факультетинин  2021-жыл үчүн  илимий иштердин эсеп-кысабы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16</cp:revision>
  <dcterms:created xsi:type="dcterms:W3CDTF">2021-12-24T11:43:52Z</dcterms:created>
  <dcterms:modified xsi:type="dcterms:W3CDTF">2021-12-26T20:44:52Z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855814</vt:lpwstr>
  </property>
  <property fmtid="{D5CDD505-2E9C-101B-9397-08002B2CF9AE}" name="NXPowerLiteSettings" pid="3">
    <vt:lpwstr>F7000400038000</vt:lpwstr>
  </property>
  <property fmtid="{D5CDD505-2E9C-101B-9397-08002B2CF9AE}" name="NXPowerLiteVersion" pid="4">
    <vt:lpwstr>S9.2.0</vt:lpwstr>
  </property>
</Properties>
</file>