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1" r:id="rId7"/>
    <p:sldId id="270" r:id="rId8"/>
    <p:sldId id="268" r:id="rId9"/>
    <p:sldId id="269" r:id="rId10"/>
    <p:sldId id="267" r:id="rId11"/>
    <p:sldId id="259" r:id="rId12"/>
    <p:sldId id="264" r:id="rId13"/>
    <p:sldId id="265" r:id="rId14"/>
    <p:sldId id="277" r:id="rId15"/>
    <p:sldId id="275" r:id="rId16"/>
    <p:sldId id="276" r:id="rId17"/>
    <p:sldId id="263" r:id="rId18"/>
    <p:sldId id="274" r:id="rId19"/>
    <p:sldId id="260" r:id="rId20"/>
    <p:sldId id="262" r:id="rId21"/>
    <p:sldId id="261" r:id="rId22"/>
    <p:sldId id="278" r:id="rId23"/>
    <p:sldId id="282" r:id="rId24"/>
    <p:sldId id="283" r:id="rId25"/>
    <p:sldId id="284" r:id="rId26"/>
    <p:sldId id="279" r:id="rId27"/>
    <p:sldId id="280" r:id="rId28"/>
    <p:sldId id="281" r:id="rId29"/>
    <p:sldId id="286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9" autoAdjust="0"/>
    <p:restoredTop sz="94692" autoAdjust="0"/>
  </p:normalViewPr>
  <p:slideViewPr>
    <p:cSldViewPr snapToGrid="0">
      <p:cViewPr varScale="1">
        <p:scale>
          <a:sx n="110" d="100"/>
          <a:sy n="110" d="100"/>
        </p:scale>
        <p:origin x="9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4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49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6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0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2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6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6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D756-EEBD-48BE-BD52-6192FD3169B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A03CBE-A8C5-47FB-BCBE-9D85CEE4D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0465" y="1472307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Отчет заведующей кафедры о посещении занятий студентов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2628" y="493656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Кафедра: «Урологии, онкологии и </a:t>
            </a:r>
            <a:r>
              <a:rPr lang="ru-RU" sz="2800" b="1" dirty="0" err="1" smtClean="0"/>
              <a:t>дерматовенерологии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21" y="524571"/>
            <a:ext cx="2175070" cy="1417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3" y="556182"/>
            <a:ext cx="1392194" cy="13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10218"/>
              </p:ext>
            </p:extLst>
          </p:nvPr>
        </p:nvGraphicFramePr>
        <p:xfrm>
          <a:off x="1695453" y="1381125"/>
          <a:ext cx="993457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07"/>
                <a:gridCol w="736182"/>
                <a:gridCol w="736182"/>
                <a:gridCol w="986191"/>
                <a:gridCol w="986191"/>
                <a:gridCol w="746564"/>
                <a:gridCol w="978405"/>
                <a:gridCol w="734453"/>
                <a:gridCol w="856428"/>
                <a:gridCol w="733587"/>
                <a:gridCol w="612476"/>
                <a:gridCol w="978405"/>
              </a:tblGrid>
              <a:tr h="803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Сб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106-101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106-101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9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176-102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176-64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333-241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367-203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3075" y="168576"/>
            <a:ext cx="9677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Ажикулова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В.С. Сравнительный анализ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По предмету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лечебное дело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с  06.02.023  до 18.02.023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0"/>
            <a:ext cx="1051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97459"/>
              </p:ext>
            </p:extLst>
          </p:nvPr>
        </p:nvGraphicFramePr>
        <p:xfrm>
          <a:off x="1724025" y="1543048"/>
          <a:ext cx="9982201" cy="484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73"/>
                <a:gridCol w="740486"/>
                <a:gridCol w="740486"/>
                <a:gridCol w="739616"/>
                <a:gridCol w="740486"/>
                <a:gridCol w="1244295"/>
                <a:gridCol w="984124"/>
                <a:gridCol w="738745"/>
                <a:gridCol w="861435"/>
                <a:gridCol w="737875"/>
                <a:gridCol w="616056"/>
                <a:gridCol w="984124"/>
              </a:tblGrid>
              <a:tr h="100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53-23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90-57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0713" y="301797"/>
            <a:ext cx="98155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Маматисаков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А.А.    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По предмету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1053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85050"/>
              </p:ext>
            </p:extLst>
          </p:nvPr>
        </p:nvGraphicFramePr>
        <p:xfrm>
          <a:off x="1714499" y="1266825"/>
          <a:ext cx="9925050" cy="508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81"/>
                <a:gridCol w="736247"/>
                <a:gridCol w="736247"/>
                <a:gridCol w="735381"/>
                <a:gridCol w="736247"/>
                <a:gridCol w="1179134"/>
                <a:gridCol w="1036525"/>
                <a:gridCol w="734516"/>
                <a:gridCol w="856503"/>
                <a:gridCol w="733651"/>
                <a:gridCol w="612529"/>
                <a:gridCol w="978489"/>
              </a:tblGrid>
              <a:tr h="928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75-39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115-54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2163" y="247951"/>
            <a:ext cx="93487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Шарипова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М.А. Сравнительный анализ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По предмету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лечебное дело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с  06.02.023  до 18.02.023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0766"/>
              </p:ext>
            </p:extLst>
          </p:nvPr>
        </p:nvGraphicFramePr>
        <p:xfrm>
          <a:off x="1814516" y="1485900"/>
          <a:ext cx="9777411" cy="493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43"/>
                <a:gridCol w="725295"/>
                <a:gridCol w="725295"/>
                <a:gridCol w="724442"/>
                <a:gridCol w="725295"/>
                <a:gridCol w="1218767"/>
                <a:gridCol w="963934"/>
                <a:gridCol w="723589"/>
                <a:gridCol w="843761"/>
                <a:gridCol w="722738"/>
                <a:gridCol w="603418"/>
                <a:gridCol w="963934"/>
              </a:tblGrid>
              <a:tr h="101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6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6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80-52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71-25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4513" y="419272"/>
            <a:ext cx="100441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Курбанова Н.Н.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По предмету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0"/>
            <a:ext cx="1044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87333"/>
              </p:ext>
            </p:extLst>
          </p:nvPr>
        </p:nvGraphicFramePr>
        <p:xfrm>
          <a:off x="1714500" y="1390650"/>
          <a:ext cx="9953625" cy="507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27"/>
                <a:gridCol w="738366"/>
                <a:gridCol w="738366"/>
                <a:gridCol w="860704"/>
                <a:gridCol w="615161"/>
                <a:gridCol w="1240732"/>
                <a:gridCol w="981307"/>
                <a:gridCol w="736631"/>
                <a:gridCol w="858969"/>
                <a:gridCol w="735763"/>
                <a:gridCol w="614292"/>
                <a:gridCol w="981307"/>
              </a:tblGrid>
              <a:tr h="1014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15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15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15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14-7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15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28-23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51-32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3088" y="346376"/>
            <a:ext cx="98155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Жээнбекова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М.Ы. Сравнительный анализ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По предмету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стоматология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с  06.02.023  до 18.02.023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4" y="0"/>
            <a:ext cx="1240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6" y="0"/>
            <a:ext cx="10432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88416"/>
              </p:ext>
            </p:extLst>
          </p:nvPr>
        </p:nvGraphicFramePr>
        <p:xfrm>
          <a:off x="1743073" y="1581147"/>
          <a:ext cx="10125078" cy="491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04"/>
                <a:gridCol w="751085"/>
                <a:gridCol w="751085"/>
                <a:gridCol w="750202"/>
                <a:gridCol w="751085"/>
                <a:gridCol w="1262104"/>
                <a:gridCol w="998209"/>
                <a:gridCol w="749320"/>
                <a:gridCol w="873764"/>
                <a:gridCol w="748437"/>
                <a:gridCol w="624874"/>
                <a:gridCol w="998209"/>
              </a:tblGrid>
              <a:tr h="76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7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7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2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7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19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36-24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34-19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1663" y="555797"/>
            <a:ext cx="9796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Мамашов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М.Сравнительный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По предмету   Лор 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32719"/>
              </p:ext>
            </p:extLst>
          </p:nvPr>
        </p:nvGraphicFramePr>
        <p:xfrm>
          <a:off x="1738311" y="1371602"/>
          <a:ext cx="9977438" cy="501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66"/>
                <a:gridCol w="740132"/>
                <a:gridCol w="740132"/>
                <a:gridCol w="862763"/>
                <a:gridCol w="862763"/>
                <a:gridCol w="997570"/>
                <a:gridCol w="983654"/>
                <a:gridCol w="738393"/>
                <a:gridCol w="861024"/>
                <a:gridCol w="737524"/>
                <a:gridCol w="615763"/>
                <a:gridCol w="983654"/>
              </a:tblGrid>
              <a:tr h="86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51-36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8313" y="363710"/>
            <a:ext cx="99774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Исаков А. Ы.         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По предмету   Лор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"/>
            <a:ext cx="1043940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45862"/>
              </p:ext>
            </p:extLst>
          </p:nvPr>
        </p:nvGraphicFramePr>
        <p:xfrm>
          <a:off x="1747837" y="1733549"/>
          <a:ext cx="10177464" cy="481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87"/>
                <a:gridCol w="754971"/>
                <a:gridCol w="754971"/>
                <a:gridCol w="880060"/>
                <a:gridCol w="880060"/>
                <a:gridCol w="1017568"/>
                <a:gridCol w="1003374"/>
                <a:gridCol w="753196"/>
                <a:gridCol w="878286"/>
                <a:gridCol w="752310"/>
                <a:gridCol w="628107"/>
                <a:gridCol w="1003374"/>
              </a:tblGrid>
              <a:tr h="961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2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2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2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2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39-16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39-20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7838" y="566910"/>
            <a:ext cx="10110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Шарипов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А.А.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По предмету   Лор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0"/>
            <a:ext cx="10448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59231"/>
              </p:ext>
            </p:extLst>
          </p:nvPr>
        </p:nvGraphicFramePr>
        <p:xfrm>
          <a:off x="1743076" y="1552576"/>
          <a:ext cx="10077450" cy="48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627"/>
                <a:gridCol w="747551"/>
                <a:gridCol w="747551"/>
                <a:gridCol w="871411"/>
                <a:gridCol w="746673"/>
                <a:gridCol w="1132308"/>
                <a:gridCol w="993514"/>
                <a:gridCol w="745794"/>
                <a:gridCol w="869655"/>
                <a:gridCol w="744917"/>
                <a:gridCol w="621935"/>
                <a:gridCol w="993514"/>
              </a:tblGrid>
              <a:tr h="107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40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3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16-12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3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89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77-48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64-40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0238" y="444672"/>
            <a:ext cx="98821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Токтобаева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А.А.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По предмету   офтальмология 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0"/>
            <a:ext cx="10334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20126"/>
              </p:ext>
            </p:extLst>
          </p:nvPr>
        </p:nvGraphicFramePr>
        <p:xfrm>
          <a:off x="1724022" y="1885950"/>
          <a:ext cx="10182229" cy="463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96"/>
                <a:gridCol w="755324"/>
                <a:gridCol w="755324"/>
                <a:gridCol w="880472"/>
                <a:gridCol w="754436"/>
                <a:gridCol w="1129435"/>
                <a:gridCol w="1018490"/>
                <a:gridCol w="753549"/>
                <a:gridCol w="878697"/>
                <a:gridCol w="752661"/>
                <a:gridCol w="628401"/>
                <a:gridCol w="1003844"/>
              </a:tblGrid>
              <a:tr h="155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Вт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2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3563" y="446260"/>
            <a:ext cx="10063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Жолдошов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Ч. А.   Сравнительный анализ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По предмету   офтальмология  стоматология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с  06.02.023  до 18.02.023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02485"/>
              </p:ext>
            </p:extLst>
          </p:nvPr>
        </p:nvGraphicFramePr>
        <p:xfrm>
          <a:off x="1800225" y="1343022"/>
          <a:ext cx="10077451" cy="5523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372"/>
                <a:gridCol w="717301"/>
                <a:gridCol w="752009"/>
                <a:gridCol w="752899"/>
                <a:gridCol w="776037"/>
                <a:gridCol w="795616"/>
                <a:gridCol w="820536"/>
                <a:gridCol w="747559"/>
                <a:gridCol w="748450"/>
                <a:gridCol w="752009"/>
                <a:gridCol w="879272"/>
                <a:gridCol w="878382"/>
                <a:gridCol w="752009"/>
              </a:tblGrid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06.02.23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14.02.23.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16.02.23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17.02.23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18.02.23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Присутствует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192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76%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41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  <a:tr h="4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r>
                        <a:rPr lang="ru-RU" sz="1400">
                          <a:effectLst/>
                        </a:rPr>
                        <a:t>1003-662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66%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1038-793-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76%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48" marR="36348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8325" y="615434"/>
            <a:ext cx="1001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Количественный и качественный показатели за две недели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56" y="0"/>
            <a:ext cx="5942033" cy="725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84" y="436606"/>
            <a:ext cx="7463481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48733"/>
              </p:ext>
            </p:extLst>
          </p:nvPr>
        </p:nvGraphicFramePr>
        <p:xfrm>
          <a:off x="1648691" y="-1"/>
          <a:ext cx="1054330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791"/>
                <a:gridCol w="2352194"/>
                <a:gridCol w="1509717"/>
                <a:gridCol w="876176"/>
                <a:gridCol w="1354701"/>
                <a:gridCol w="1021082"/>
                <a:gridCol w="1472648"/>
              </a:tblGrid>
              <a:tr h="3546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Дата/ пара 13.02.23. 1 пара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Дисциплина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Контин.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Посещ.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Ажикулова В.С.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4лк-3а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Курбанова 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4лб-3б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Ашурали у Шерзод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мпд-1-19 лк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Ашурали у Шерзод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мпд-1-19 пр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Офтальмология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Токтобаева 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ст-11а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Маматисаков 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ст-5б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Жээнбекова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ст-14а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Курбанова 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Ажикулова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4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Маматисаков 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ст-20б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26355"/>
              </p:ext>
            </p:extLst>
          </p:nvPr>
        </p:nvGraphicFramePr>
        <p:xfrm>
          <a:off x="1800226" y="380051"/>
          <a:ext cx="9953624" cy="6316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761"/>
                <a:gridCol w="2911512"/>
                <a:gridCol w="1316467"/>
                <a:gridCol w="790127"/>
                <a:gridCol w="1190737"/>
                <a:gridCol w="922020"/>
              </a:tblGrid>
              <a:tr h="61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Дисциплина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Контин.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Посещ.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Ажикулова В.С.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ст-18а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 пов 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ст-25а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андрология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Матазов Б.А.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лк-1а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офтальмология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Токтобаева А.А.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Шарипова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ст-20б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Жээнбекова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Ажикулова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Шарипов 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ст-21б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Маматисаков 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 пова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ст-20б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опер.хир.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Атабаев 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лк-8б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4пара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Шарипова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4лк-2б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05375" y="118433"/>
            <a:ext cx="23526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Дата/пара         14.02.23. 1пара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31551"/>
              </p:ext>
            </p:extLst>
          </p:nvPr>
        </p:nvGraphicFramePr>
        <p:xfrm>
          <a:off x="1676400" y="1857375"/>
          <a:ext cx="9327833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14"/>
                <a:gridCol w="851516"/>
                <a:gridCol w="740968"/>
                <a:gridCol w="851516"/>
                <a:gridCol w="529583"/>
                <a:gridCol w="851516"/>
                <a:gridCol w="851516"/>
                <a:gridCol w="740968"/>
                <a:gridCol w="741715"/>
                <a:gridCol w="740968"/>
                <a:gridCol w="953100"/>
                <a:gridCol w="952353"/>
              </a:tblGrid>
              <a:tr h="999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</a:rPr>
                        <a:t>Чт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07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13-12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14-11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108-85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121-101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39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39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172-140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184-142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875" y="943276"/>
            <a:ext cx="92678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Матазов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Б.А. Сравнительный анализ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По предмету  андрология лечебное дело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 06.02.023  до 11.02.023                                                                        с 13.02.23 по 18.02.23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29826"/>
              </p:ext>
            </p:extLst>
          </p:nvPr>
        </p:nvGraphicFramePr>
        <p:xfrm>
          <a:off x="1657347" y="1371598"/>
          <a:ext cx="10325102" cy="523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879"/>
                <a:gridCol w="890962"/>
                <a:gridCol w="1023888"/>
                <a:gridCol w="636787"/>
                <a:gridCol w="763425"/>
                <a:gridCol w="1023888"/>
                <a:gridCol w="1023888"/>
                <a:gridCol w="764323"/>
                <a:gridCol w="890962"/>
                <a:gridCol w="763425"/>
                <a:gridCol w="636787"/>
                <a:gridCol w="1023888"/>
              </a:tblGrid>
              <a:tr h="1003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Пн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Чт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2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0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14-14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0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10-5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0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59-56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69-63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6749" y="275067"/>
            <a:ext cx="8410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Ашурали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уулу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Шерзод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Сравнительный анализ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По предмету  андрология лечебное дело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с  06.02.023  до 18.02.023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4" y="0"/>
            <a:ext cx="1048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825</Words>
  <Application>Microsoft Office PowerPoint</Application>
  <PresentationFormat>Широкоэкранный</PresentationFormat>
  <Paragraphs>1163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Легкий дым</vt:lpstr>
      <vt:lpstr>Отчет заведующей кафедры о посещении занятий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заведующей кафедры о посещении занятий студентов</dc:title>
  <dc:creator>PC</dc:creator>
  <cp:lastModifiedBy>PC</cp:lastModifiedBy>
  <cp:revision>16</cp:revision>
  <dcterms:created xsi:type="dcterms:W3CDTF">2023-02-20T03:38:58Z</dcterms:created>
  <dcterms:modified xsi:type="dcterms:W3CDTF">2023-02-20T05:51:43Z</dcterms:modified>
</cp:coreProperties>
</file>