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6" r:id="rId7"/>
    <p:sldId id="269" r:id="rId8"/>
    <p:sldId id="262" r:id="rId9"/>
    <p:sldId id="263" r:id="rId10"/>
    <p:sldId id="267" r:id="rId11"/>
    <p:sldId id="277" r:id="rId12"/>
    <p:sldId id="276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2" autoAdjust="0"/>
    <p:restoredTop sz="94660"/>
  </p:normalViewPr>
  <p:slideViewPr>
    <p:cSldViewPr snapToGrid="0">
      <p:cViewPr varScale="1">
        <p:scale>
          <a:sx n="62" d="100"/>
          <a:sy n="62" d="100"/>
        </p:scale>
        <p:origin x="8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ПРЕДВАРИТЕЛЬНЫЙ</a:t>
            </a:r>
            <a:r>
              <a:rPr lang="ru-RU" baseline="0" dirty="0"/>
              <a:t> ДИАГНОЗ ПАЦИЕНТОВ</a:t>
            </a:r>
          </a:p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 baseline="0" dirty="0"/>
          </a:p>
        </c:rich>
      </c:tx>
      <c:layout>
        <c:manualLayout>
          <c:xMode val="edge"/>
          <c:yMode val="edge"/>
          <c:x val="1.0042303973891184E-3"/>
          <c:y val="0.6144533460191498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ПРЕДШЕВСТВЕННИКИ ОБРАЗОВАНИЯ ТРАКТОВ МАХАЙМА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D071-4397-8232-E93FF3A3CC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071-4397-8232-E93FF3A3CC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071-4397-8232-E93FF3A3CC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071-4397-8232-E93FF3A3CC6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071-4397-8232-E93FF3A3CC6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dirty="0"/>
                      <a:t> 50%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71-4397-8232-E93FF3A3CC6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 dirty="0"/>
                      <a:t>; 30%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71-4397-8232-E93FF3A3CC6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aseline="0" dirty="0"/>
                      <a:t>19%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71-4397-8232-E93FF3A3CC6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/>
                      <a:t>; </a:t>
                    </a:r>
                    <a:fld id="{096850D4-7B18-49D6-9B75-BAB2918B073B}" type="PERCENTAGE">
                      <a:rPr lang="en-US" baseline="0"/>
                      <a:pPr/>
                      <a:t>[ПРОЦЕНТ]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071-4397-8232-E93FF3A3CC62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; 20%</a:t>
                    </a:r>
                    <a:endParaRPr lang="en-US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D071-4397-8232-E93FF3A3CC62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АНОМАЛИЯ ЭБШТЕЙНА</c:v>
                </c:pt>
                <c:pt idx="1">
                  <c:v>ТАХИКАРДИЯ С БЛОКАДОЙ ЛНПГ</c:v>
                </c:pt>
                <c:pt idx="2">
                  <c:v>ВПС</c:v>
                </c:pt>
                <c:pt idx="3">
                  <c:v>НЖТ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1">
                  <c:v>30</c:v>
                </c:pt>
                <c:pt idx="2">
                  <c:v>10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71-4397-8232-E93FF3A3CC6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ПРЕДВАРИТЕЛЬНЫЙ ДИАГНОЗ ПАЦИЕНТОВ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FA75-4541-91C4-355BD677B9D4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A75-4541-91C4-355BD677B9D4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A75-4541-91C4-355BD677B9D4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A75-4541-91C4-355BD677B9D4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FA75-4541-91C4-355BD677B9D4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A75-4541-91C4-355BD677B9D4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A75-4541-91C4-355BD677B9D4}"/>
                </c:ext>
              </c:extLst>
            </c:dLbl>
            <c:dLbl>
              <c:idx val="3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СИНДРОМ</a:t>
                    </a:r>
                    <a:r>
                      <a:rPr lang="ru-RU" baseline="0" dirty="0"/>
                      <a:t> ВПВ 20%</a:t>
                    </a:r>
                    <a:endParaRPr lang="ru-RU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75-4541-91C4-355BD677B9D4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B01513"/>
                </a:solidFill>
                <a:round/>
              </a:ln>
              <a:effectLst>
                <a:outerShdw blurRad="50800" dist="38100" dir="2700000" algn="tl" rotWithShape="0">
                  <a:srgbClr val="B01513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НЖТ</c:v>
                </c:pt>
                <c:pt idx="1">
                  <c:v>ЖЭС</c:v>
                </c:pt>
                <c:pt idx="2">
                  <c:v>ЧАСТАЯ ЖЕЛУДОЧКОВАЯ ТАХИКАРДИЯ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75-4541-91C4-355BD677B9D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СЕРДЦЕ</a:t>
            </a:r>
            <a:r>
              <a:rPr lang="ru-RU" baseline="0" dirty="0"/>
              <a:t>/ВЫДЕЛЯЕМ ТРИ МОРФОЛОГИЧЕСКИХ ТИПА ТРАКТОВ МАХАЙМА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СЕРДЦЕ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52-4986-AB05-726C3CA454DD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52-4986-AB05-726C3CA454DD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52-4986-AB05-726C3CA454DD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52-4986-AB05-726C3CA454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ПЖ</c:v>
                </c:pt>
                <c:pt idx="1">
                  <c:v>МЖП</c:v>
                </c:pt>
                <c:pt idx="2">
                  <c:v>ВЕРХУШКА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0.19</c:v>
                </c:pt>
                <c:pt idx="1">
                  <c:v>0.54</c:v>
                </c:pt>
                <c:pt idx="2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33-4C38-803D-93DA04F4DDB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 sz="1862" b="0" i="0" u="none" strike="noStrike" baseline="0" dirty="0">
              <a:solidFill>
                <a:prstClr val="white">
                  <a:lumMod val="65000"/>
                  <a:lumOff val="35000"/>
                </a:prstClr>
              </a:solidFill>
              <a:latin typeface="Century Gothic" panose="020B050202020202020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innerShdw blurRad="114300">
                <a:scrgbClr r="0" g="0" b="0"/>
              </a:innerShdw>
            </a:effectLst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9F-4A3F-9DD4-3CA91BE6DABB}"/>
                </c:ext>
              </c:extLst>
            </c:dLbl>
            <c:dLbl>
              <c:idx val="1"/>
              <c:layout>
                <c:manualLayout>
                  <c:x val="-4.2583392476934516E-3"/>
                  <c:y val="-5.54918614673257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9F-4A3F-9DD4-3CA91BE6DAB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9F-4A3F-9DD4-3CA91BE6DAB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9F-4A3F-9DD4-3CA91BE6DAB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9F-4A3F-9DD4-3CA91BE6DA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учащенное сердцебиение</c:v>
                </c:pt>
                <c:pt idx="1">
                  <c:v>общая слабость</c:v>
                </c:pt>
                <c:pt idx="2">
                  <c:v>одышка при физ.нагрз</c:v>
                </c:pt>
                <c:pt idx="3">
                  <c:v>периодическое головокружение</c:v>
                </c:pt>
                <c:pt idx="4">
                  <c:v>боли за грудиной/в обл сердца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0.81</c:v>
                </c:pt>
                <c:pt idx="1">
                  <c:v>0.16</c:v>
                </c:pt>
                <c:pt idx="2">
                  <c:v>0.13</c:v>
                </c:pt>
                <c:pt idx="3">
                  <c:v>0.24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9F-4A3F-9DD4-3CA91BE6DA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shape val="box"/>
        <c:axId val="1685925663"/>
        <c:axId val="1640920927"/>
        <c:axId val="0"/>
      </c:bar3DChart>
      <c:catAx>
        <c:axId val="1685925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0920927"/>
        <c:crosses val="autoZero"/>
        <c:auto val="1"/>
        <c:lblAlgn val="ctr"/>
        <c:lblOffset val="100"/>
        <c:noMultiLvlLbl val="0"/>
      </c:catAx>
      <c:valAx>
        <c:axId val="1640920927"/>
        <c:scaling>
          <c:orientation val="minMax"/>
        </c:scaling>
        <c:delete val="1"/>
        <c:axPos val="b"/>
        <c:majorGridlines>
          <c:spPr>
            <a:ln>
              <a:solidFill>
                <a:schemeClr val="tx1">
                  <a:lumMod val="25000"/>
                  <a:lumOff val="7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859256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74530455863062E-2"/>
          <c:y val="5.7924898265334993E-2"/>
          <c:w val="0.95044615858092285"/>
          <c:h val="0.8468390624983064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6E-420A-8C42-33C6C0D90252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6E-420A-8C42-33C6C0D90252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6E-420A-8C42-33C6C0D90252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6E-420A-8C42-33C6C0D90252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6E-420A-8C42-33C6C0D90252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36E-420A-8C42-33C6C0D902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42</c:v>
                </c:pt>
                <c:pt idx="1">
                  <c:v>35</c:v>
                </c:pt>
                <c:pt idx="2">
                  <c:v>44</c:v>
                </c:pt>
                <c:pt idx="3">
                  <c:v>49</c:v>
                </c:pt>
                <c:pt idx="4">
                  <c:v>53</c:v>
                </c:pt>
                <c:pt idx="5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6E-420A-8C42-33C6C0D902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4438224"/>
        <c:axId val="576382048"/>
      </c:lineChart>
      <c:catAx>
        <c:axId val="80443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6382048"/>
        <c:crosses val="autoZero"/>
        <c:auto val="1"/>
        <c:lblAlgn val="ctr"/>
        <c:lblOffset val="100"/>
        <c:noMultiLvlLbl val="0"/>
      </c:catAx>
      <c:valAx>
        <c:axId val="57638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438224"/>
        <c:crosses val="autoZero"/>
        <c:crossBetween val="between"/>
      </c:valAx>
      <c:spPr>
        <a:solidFill>
          <a:schemeClr val="bg2">
            <a:lumMod val="50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4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25000"/>
            <a:lumOff val="7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25000"/>
            <a:lumOff val="7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25000"/>
            <a:lumOff val="7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cap="all" spc="15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E8FA48-7360-44EC-9866-F2C2EBCA5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398" y="99419"/>
            <a:ext cx="8825658" cy="3737057"/>
          </a:xfrm>
        </p:spPr>
        <p:txBody>
          <a:bodyPr/>
          <a:lstStyle/>
          <a:p>
            <a:pPr algn="ctr"/>
            <a:r>
              <a:rPr lang="ru-RU" sz="1500" dirty="0"/>
              <a:t>ОШСКИЙ ГОСУДАРСТВЕННЫЙ УНИВЕРСИТЕТ </a:t>
            </a:r>
            <a:br>
              <a:rPr lang="ru-RU" sz="1500" dirty="0"/>
            </a:br>
            <a:r>
              <a:rPr lang="ru-RU" sz="1500" dirty="0"/>
              <a:t>МЕДИЦИНСКИЙ ФАКУЛЬТЕТ </a:t>
            </a:r>
            <a:br>
              <a:rPr lang="ru-RU" sz="1500" dirty="0"/>
            </a:br>
            <a:r>
              <a:rPr lang="ru-RU" sz="1500" dirty="0"/>
              <a:t>КАФЕДРА </a:t>
            </a:r>
            <a:r>
              <a:rPr lang="ru-RU" sz="2000" dirty="0"/>
              <a:t>внутренние болезни 2</a:t>
            </a:r>
            <a:br>
              <a:rPr lang="ru-RU" sz="2000" dirty="0"/>
            </a:br>
            <a:br>
              <a:rPr lang="ru-RU" sz="1500" dirty="0"/>
            </a:br>
            <a:r>
              <a:rPr lang="ru-RU" sz="3600" dirty="0"/>
              <a:t>РОЛЬ ТРАКТОВ МАХАЙМА В РАЗВИТИИ ПРЕЭКЗИТЦИОНОЙ НАДЖЕЛУДОЧКОВОЙ ТАХИКАРДИИ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EE75386-A0EF-483D-BC41-6810662418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2305" y="4277532"/>
            <a:ext cx="9309765" cy="1599807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ДОКЛАДЧИК:</a:t>
            </a:r>
            <a:r>
              <a:rPr lang="en-US" sz="2400" dirty="0"/>
              <a:t> </a:t>
            </a:r>
            <a:r>
              <a:rPr lang="ru-RU" sz="2400" dirty="0" err="1"/>
              <a:t>Абдрахманова</a:t>
            </a:r>
            <a:r>
              <a:rPr lang="ru-RU" sz="2400" dirty="0"/>
              <a:t> </a:t>
            </a:r>
            <a:r>
              <a:rPr lang="ru-RU" sz="2400" dirty="0" err="1"/>
              <a:t>айпери</a:t>
            </a:r>
            <a:endParaRPr lang="ru-RU" sz="2400" dirty="0"/>
          </a:p>
          <a:p>
            <a:r>
              <a:rPr lang="ru-RU" sz="2400" dirty="0"/>
              <a:t>НАУЧНЫЙ РУКОВОДИТЕЛЬ:</a:t>
            </a:r>
            <a:r>
              <a:rPr lang="en-US" sz="2400" dirty="0"/>
              <a:t> </a:t>
            </a:r>
            <a:r>
              <a:rPr lang="ru-RU" sz="2400" dirty="0"/>
              <a:t>МАМАТАЛИЕВА </a:t>
            </a:r>
            <a:r>
              <a:rPr lang="ru-RU" sz="2400" dirty="0" err="1"/>
              <a:t>АСЕЛя</a:t>
            </a:r>
            <a:r>
              <a:rPr lang="ru-RU" sz="2400" dirty="0"/>
              <a:t> </a:t>
            </a:r>
            <a:r>
              <a:rPr lang="ru-RU" sz="2400" dirty="0" err="1"/>
              <a:t>бактыбековна</a:t>
            </a:r>
            <a:endParaRPr lang="ru-RU" sz="2400" dirty="0"/>
          </a:p>
          <a:p>
            <a:r>
              <a:rPr lang="ru-RU" sz="2400" dirty="0"/>
              <a:t>ГРУППА: </a:t>
            </a:r>
            <a:r>
              <a:rPr lang="en-US" sz="2400" dirty="0"/>
              <a:t>5</a:t>
            </a:r>
            <a:r>
              <a:rPr lang="ru-RU" sz="2400" dirty="0"/>
              <a:t>ЛК1-18а</a:t>
            </a:r>
          </a:p>
        </p:txBody>
      </p:sp>
    </p:spTree>
    <p:extLst>
      <p:ext uri="{BB962C8B-B14F-4D97-AF65-F5344CB8AC3E}">
        <p14:creationId xmlns:p14="http://schemas.microsoft.com/office/powerpoint/2010/main" val="437428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3996CC-1625-4E3E-B662-C15E68EDF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Симптоматика и жалобы пациентов с трактами </a:t>
            </a:r>
            <a:r>
              <a:rPr lang="ru-RU" dirty="0" err="1"/>
              <a:t>Махайма</a:t>
            </a:r>
            <a:endParaRPr lang="ru-RU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94A0B9CF-4CAA-4AF1-9BFD-D0A307C835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50355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8445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55D7DC1-F290-4542-813F-AB4CE8A595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84049"/>
              </p:ext>
            </p:extLst>
          </p:nvPr>
        </p:nvGraphicFramePr>
        <p:xfrm>
          <a:off x="742803" y="1239864"/>
          <a:ext cx="10229998" cy="5393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5A687FA-082B-48D6-B007-039D5AB3901D}"/>
              </a:ext>
            </a:extLst>
          </p:cNvPr>
          <p:cNvSpPr/>
          <p:nvPr/>
        </p:nvSpPr>
        <p:spPr>
          <a:xfrm>
            <a:off x="2614047" y="45174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СТАТИСТИКА АРИТМИЙ ЗА 2017-2022 ГОДЫ ПО ДАННЫМ МЦ «ОШ КАРДИО»</a:t>
            </a:r>
          </a:p>
        </p:txBody>
      </p:sp>
    </p:spTree>
    <p:extLst>
      <p:ext uri="{BB962C8B-B14F-4D97-AF65-F5344CB8AC3E}">
        <p14:creationId xmlns:p14="http://schemas.microsoft.com/office/powerpoint/2010/main" val="1350579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23F5DF3-D1E4-4AAD-8849-21AF89C4B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573438"/>
            <a:ext cx="8946541" cy="5674962"/>
          </a:xfrm>
        </p:spPr>
        <p:txBody>
          <a:bodyPr>
            <a:normAutofit/>
          </a:bodyPr>
          <a:lstStyle/>
          <a:p>
            <a:r>
              <a:rPr lang="ru-RU" sz="2400" dirty="0"/>
              <a:t>ИЗВЕСТНО,ЧТО МАКСИМАЛЬНОЕ ЗНАЧЕНИЕ ВНЕЗАПНОЙ СЕРДЕЧНОЙ СМЕРТИ ВЫПАДАЕТ НА ДОЛЮ ВПС.</a:t>
            </a:r>
          </a:p>
          <a:p>
            <a:r>
              <a:rPr lang="ru-RU" sz="2400" dirty="0"/>
              <a:t>ОТМЕЧАЕТСЯ,ЧТО ПОЛОВИНА СЛУЧАЕВ ВСС У ЛИЦ МОЛОДОГО ВОЗРАСТА ВОЗНИКАЕТ СПОНТАННО,НА ФОНЕ ХОРОШЕГО САМОЧУВСТВИЯ И ОТСУТСТВИЯ КАКИХ-ЛИБО СИМПТОМОВ .</a:t>
            </a:r>
          </a:p>
          <a:p>
            <a:r>
              <a:rPr lang="ru-RU" sz="2400" dirty="0"/>
              <a:t>ДО 53% ВСС ОСТАЮТСЯ БЕЗ ЧЕТКО ВЫЯСНЕННЫХ ПРИЧИН,НЕСМОТРЯ НА ВЫПОЛНЕНИЯ ПОЛНОГО ВСКРЫТИЯ И УСТРАНЕНИЯ ЭКТОПИЧЕКИХ ОЧАГОВ.</a:t>
            </a:r>
          </a:p>
          <a:p>
            <a:r>
              <a:rPr lang="ru-RU" sz="2400" dirty="0"/>
              <a:t>СТОИТ УЧИТЫВАТЬ О ВОЗМОЖНОСТИ НАЛИЧИЯ ДОПОЛНИТЕЛЬНЫХ ПЖ СОЕДИНЕНИИ,И ОПАСНОСТИ ВОЗНИКНОВЕНИЯ С НИМИ ОСЛОЖНЕНИЙ</a:t>
            </a:r>
          </a:p>
        </p:txBody>
      </p:sp>
    </p:spTree>
    <p:extLst>
      <p:ext uri="{BB962C8B-B14F-4D97-AF65-F5344CB8AC3E}">
        <p14:creationId xmlns:p14="http://schemas.microsoft.com/office/powerpoint/2010/main" val="4043631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25EE76-2427-47F2-B614-01B9A5CB9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F64015-BE6E-4AFC-BD57-35AAAB8DA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НА ОСНОВЕ ИССЛЕДОВАННЫХ ДАННЫХ ОТМЕЧАЮТСЯ ПОВТОРНЫЕ ОБРАЩЕНИЯ ПАЦИЕНТОВ С НАРУШЕНИЯМИ РИТМА ПОСЛЕ ПРОВЕДЕННЫХ </a:t>
            </a:r>
            <a:r>
              <a:rPr lang="ru-RU" dirty="0">
                <a:solidFill>
                  <a:srgbClr val="FF0000"/>
                </a:solidFill>
              </a:rPr>
              <a:t>РЧА.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 ДАННЫЕ ИЗУЧЕННЫХ СТАТИСТИЧЕСКИХ ПОКАЗАТЕЛЕЙ ПОКАЗЫВАЮТ ЗНАЧИМОСТЬ И РОЛЬ ТРАКТОВ МАХАЙМА В РАЗВИТИИ ПРЕЭКЗЕТАЦИОННЫХ ТАХИКАРДИИ.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ТРЕБУЕТСЯ ДАЛЬНЕЙШЕЕ УГЛУБЛЕННОЕ ИЗУЧЕНИЕ ДАННОЙ ПАТОЛОГИИ, С ЦЕЛЬЮ СВОЕВРЕМЕННОЙ ДИАГНОСТИКИ И ДАЛЬНЕЙШЕГО ВЫБОРА ПОДХОДЯЩЕЙ ТАКТИКИ ЛЕЧЕНИЯ ДЛЯ ИЗБЕЖАНИЯ РЕЦЕДИВОВ И ПОВТОРНОГО ХИРУРГИЧЕСКОГО ВМЕШАТЕЛЬСТВА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1590678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7F51AB-67F4-4D20-B7BC-D3A53BE8E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37E67F-CAD4-4C0C-BD42-5C1566491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ДАВТЯН К.В. ЭЛЕКТРОФИЗИОЛОГИЧЕСКАЯ ДИАГНОСТИКА И СОВЕРШЕНСТВОВАНИЕ МЕТОДОВ НЕФАРМАКОЛОГИЧЕСКОГО ЛЕЧЕНИЯ ПАЦИЕНТОВ С СИНДРОМОМ ПРЕДВОЗБУЖДЕНИЯ ЖЕЛУДОЧКОВ</a:t>
            </a:r>
          </a:p>
          <a:p>
            <a:r>
              <a:rPr lang="en-US" dirty="0"/>
              <a:t>OSMAN F,STAFFORD P.J.-SUCCESSFUL ABLATION OF A LEFT FREE WALL ACCESSORY PATHWAY 2009</a:t>
            </a:r>
          </a:p>
          <a:p>
            <a:r>
              <a:rPr lang="ru-RU" dirty="0"/>
              <a:t>РЕВЕШВИЛЛИ А.Ш ДАВТЯН К.В. СОВРЕМЕННОЕ ПРЕДСТАВЛЕНИЕ О ТРАКТАХ МАХАЙМА,ЭЛЕКТРОФИЗИОЛОГИЧЕСКАЯ ТОПИЧЕСКАЯ ДИАГНОСТИКА СИНДРОМА ВОЛЬФА-ПАРКИНСОНА-УАЙТА И РЕЗУЛЬТАТЫ РЧА ДОПОЛНИТЕЛЬНЫХ ПРЕДСЕРДНО-ЖЕЛУДОЧКОВЫХ СОЕДИНЕНИИ У БОЛЬНЫХ С АНОМАЛИЕЙ ЭБШТЕЙНА</a:t>
            </a:r>
          </a:p>
          <a:p>
            <a:r>
              <a:rPr lang="en-US" dirty="0"/>
              <a:t>HOFER F,FELLMAN</a:t>
            </a:r>
            <a:r>
              <a:rPr lang="ru-RU" dirty="0"/>
              <a:t> </a:t>
            </a:r>
            <a:r>
              <a:rPr lang="en-US" dirty="0"/>
              <a:t>SUDDEN CARDIAC DEATH IN THE YOUNG 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563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9CCB1D-C8D4-467D-8EA0-39F140D7E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АКТУАЛЬНОСТЬ</a:t>
            </a:r>
            <a:br>
              <a:rPr lang="ru-RU" sz="3200" dirty="0"/>
            </a:br>
            <a:r>
              <a:rPr lang="ru-RU" sz="3200" dirty="0"/>
              <a:t>СТАТИСТИКА ПО РОССИИ</a:t>
            </a:r>
            <a:br>
              <a:rPr lang="ru-RU" sz="3200" dirty="0"/>
            </a:br>
            <a:r>
              <a:rPr lang="ru-RU" sz="3200" dirty="0"/>
              <a:t>С 2005 ПО 2020 Г.</a:t>
            </a:r>
            <a:br>
              <a:rPr lang="ru-RU" sz="3200" dirty="0"/>
            </a:br>
            <a:r>
              <a:rPr lang="ru-RU" sz="3200" dirty="0"/>
              <a:t>ОБСЛЕДОВАНО 60 ПАЦИЕНТОВ</a:t>
            </a:r>
          </a:p>
        </p:txBody>
      </p:sp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7850927E-C246-4498-912B-C5403F71C2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53564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350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43BE12-6657-420B-9836-5BFD74168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ЦЕЛЬ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363543-BE75-490A-BA3D-75DEDBF85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ИЗУЧЕНИЕ РОЛИ ТРАКТОВ МАХАЙМА В РАЗВИТИИ НАДЖЕЛУДОЧКОВОЙ ТАХИКАРДИИ И РАССМОТРЕНИЕ  УСТРАНЕНИЯ  ЭКТОПИЧЕСКИХ ПОТЕНЦИАЛОВ ВОЗНИКАЮЩИХ В ТРАКТАХ МАХАЙМА.</a:t>
            </a:r>
          </a:p>
        </p:txBody>
      </p:sp>
    </p:spTree>
    <p:extLst>
      <p:ext uri="{BB962C8B-B14F-4D97-AF65-F5344CB8AC3E}">
        <p14:creationId xmlns:p14="http://schemas.microsoft.com/office/powerpoint/2010/main" val="136181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20B95-E30D-4EBF-AEBC-6AA78720A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B05711-A186-4521-878E-A1217F050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F8F8F8"/>
                </a:solidFill>
              </a:rPr>
              <a:t>ИЗУЧИТЬ ПОСЛЕДНИЕ НАУЧНЫЕ ДАННЫЕ ЗАРУБЕЖНЫХ И ОТЕЧЕСТВЕННЫХ ИССЛЕДОВАНИЙ, СТАТИСТИКУ БОЛЬНЫХ С НАЛИЧИЕМ ТРАКТОВ МАХАЙМА, С ОПИСАНИЕМ ОСНОВНЫХ ЭЛЕКТРОФИЗИОЛОГИЧЕСКИХ СВОЙСТВ И ОПЫТА ИНТЕРВЕНЦИОННОГО ЛЕЧЕНИЯ ДАННОЙ ПАТОЛОГИИ.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F8F8F8"/>
                </a:solidFill>
              </a:rPr>
              <a:t>ИЗУЧИТЬ ИСТОРИИ БОЛЕЗНИ И КОНЪЮКТУРНЫЕ ОТЧЕТЫ  МЦ «ОШ КАРДИО» В ПЕРИОД С 2017 ПО 2022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F8F8F8"/>
                </a:solidFill>
              </a:rPr>
              <a:t>ВЫЯВИТЬ ОБЩИЕ ОСОБЕННОСТИ ТЕЧЕНИЯ ДАННОГО ЗАБОЛЕВАНИЯ И ИХ РОЛЬ В РАННЕЙ ДИАГНОСТИКЕ И СВОЕВРЕМЕННОМ ЛЕЧЕНИИ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1800" dirty="0">
              <a:solidFill>
                <a:srgbClr val="F8F8F8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1800" dirty="0">
              <a:solidFill>
                <a:srgbClr val="F8F8F8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1800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72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B54D45-3B96-4B3F-A31E-979D1EA9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ОБЪЕКТЫ И МЕТОДЫ ИСЛЕДОВАНИЯ </a:t>
            </a:r>
          </a:p>
        </p:txBody>
      </p:sp>
      <p:sp>
        <p:nvSpPr>
          <p:cNvPr id="4" name="Сердце 3">
            <a:extLst>
              <a:ext uri="{FF2B5EF4-FFF2-40B4-BE49-F238E27FC236}">
                <a16:creationId xmlns:a16="http://schemas.microsoft.com/office/drawing/2014/main" id="{AA5A1157-45E8-4A4D-8B85-D482A3CAC789}"/>
              </a:ext>
            </a:extLst>
          </p:cNvPr>
          <p:cNvSpPr/>
          <p:nvPr/>
        </p:nvSpPr>
        <p:spPr>
          <a:xfrm>
            <a:off x="4209143" y="2830286"/>
            <a:ext cx="45719" cy="45719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ердце 4">
            <a:extLst>
              <a:ext uri="{FF2B5EF4-FFF2-40B4-BE49-F238E27FC236}">
                <a16:creationId xmlns:a16="http://schemas.microsoft.com/office/drawing/2014/main" id="{AD37CB45-A845-4C59-AE96-83DAC85A2F78}"/>
              </a:ext>
            </a:extLst>
          </p:cNvPr>
          <p:cNvSpPr/>
          <p:nvPr/>
        </p:nvSpPr>
        <p:spPr>
          <a:xfrm>
            <a:off x="4254862" y="2830286"/>
            <a:ext cx="45719" cy="45719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F253B05F-ADA5-4223-AE98-858FF9BB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Данные зарубежной литературы и научных исследований за последние 5 лет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Данные годовых </a:t>
            </a:r>
            <a:r>
              <a:rPr lang="ru-RU" sz="2800" dirty="0" err="1"/>
              <a:t>конъюктурных</a:t>
            </a:r>
            <a:r>
              <a:rPr lang="ru-RU" sz="2800" dirty="0"/>
              <a:t> отчетов МЦ «Ош </a:t>
            </a:r>
            <a:r>
              <a:rPr lang="ru-RU" sz="2800" dirty="0" err="1"/>
              <a:t>кардио</a:t>
            </a:r>
            <a:r>
              <a:rPr lang="ru-RU" sz="2800" dirty="0"/>
              <a:t>» им. Алиева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Истории болезни амбулаторных пациентов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376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0F4A5C4-EC7F-401D-9090-2922C455E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743920"/>
            <a:ext cx="8946541" cy="5504480"/>
          </a:xfrm>
        </p:spPr>
        <p:txBody>
          <a:bodyPr>
            <a:normAutofit/>
          </a:bodyPr>
          <a:lstStyle/>
          <a:p>
            <a:r>
              <a:rPr lang="ru-RU" sz="2400" dirty="0"/>
              <a:t>В 1938 г.</a:t>
            </a:r>
            <a:r>
              <a:rPr lang="en-US" sz="2400" i="1" dirty="0"/>
              <a:t>Ivan </a:t>
            </a:r>
            <a:r>
              <a:rPr lang="en-US" sz="2400" i="1" dirty="0" err="1"/>
              <a:t>Mahaim</a:t>
            </a:r>
            <a:r>
              <a:rPr lang="en-US" sz="2400" i="1" dirty="0"/>
              <a:t> </a:t>
            </a:r>
            <a:r>
              <a:rPr lang="ru-RU" sz="2400" i="1" dirty="0"/>
              <a:t>впервые описал проводящие тракты, соединяющие атриовентрикулярный узел с желудочковым миокардом. Это правосторонние дополнительные тракты, обладающие медленными и декрементными свойствами проведения импульсов и вызывающие </a:t>
            </a:r>
            <a:r>
              <a:rPr lang="ru-RU" sz="2400" i="1" dirty="0" err="1"/>
              <a:t>преэкзитационную</a:t>
            </a:r>
            <a:r>
              <a:rPr lang="ru-RU" sz="2400" i="1" dirty="0"/>
              <a:t> </a:t>
            </a:r>
            <a:r>
              <a:rPr lang="ru-RU" sz="2400" i="1" dirty="0" err="1"/>
              <a:t>наджелудочковую</a:t>
            </a:r>
            <a:r>
              <a:rPr lang="ru-RU" sz="2400" i="1" dirty="0"/>
              <a:t> тахикардию.</a:t>
            </a:r>
          </a:p>
          <a:p>
            <a:r>
              <a:rPr lang="ru-RU" sz="2400" i="1" dirty="0"/>
              <a:t>Пациенты с такими трактами имеют редкую разновидность синдрома </a:t>
            </a:r>
            <a:r>
              <a:rPr lang="ru-RU" sz="2400" i="1" dirty="0" err="1"/>
              <a:t>предвозбуждения</a:t>
            </a:r>
            <a:r>
              <a:rPr lang="ru-RU" sz="2400" i="1" dirty="0"/>
              <a:t> желудочков, характеризующегося медленным декрементным </a:t>
            </a:r>
            <a:r>
              <a:rPr lang="ru-RU" sz="2400" i="1" dirty="0" err="1"/>
              <a:t>антеградным</a:t>
            </a:r>
            <a:r>
              <a:rPr lang="ru-RU" sz="2400" i="1" dirty="0"/>
              <a:t> проведением по тракту с минимальными признаками </a:t>
            </a:r>
            <a:r>
              <a:rPr lang="ru-RU" sz="2400" i="1" dirty="0" err="1"/>
              <a:t>преэкзетации</a:t>
            </a:r>
            <a:r>
              <a:rPr lang="ru-RU" sz="2400" i="1" dirty="0"/>
              <a:t> и чаще всего отсутствие по ним ретроградного проведения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76323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5F2A10-1809-4966-AA2C-9FE5EFC39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r>
              <a:rPr lang="ru-RU" dirty="0"/>
              <a:t>ПАТОГЕНЕЗ ТРАКТОВ МАХАЙМА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F6C359-312C-4560-9C27-DDD7EDD5F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823" y="2083915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НАЛИЧИЕ У ПАЦИЕНТОВ ДОПОЛНИТЕЛЬНЫХ ПРЕДСЕРДНО-ЖЕЛУДОЧКОВЫХ СОЕДИНЕНИЙ , ТОЧНЕЕ ТРАКТОВ МАХАЙМА,СОЗДАЕТ ДОПОЛНИТЕЛЬНЫЕ ВОЗМОЖНОСТИ ДЛЯ ПРОВЕДЕНИЯ ПРЕДСЕРДНЫХ ИМПУЛЬСОВ НА ЖЕЛУДОЧКИ,И СПОСОБСТВУЕТ  ОЧЕНЬ БЫСТРОМУ ОТВЕТУ ЖЕЛУДОЧКОВ НА ПРЕДСЕРДНЫЕ ТАХИКАРДИИ.</a:t>
            </a:r>
          </a:p>
          <a:p>
            <a:pPr marL="0" indent="0">
              <a:buNone/>
            </a:pPr>
            <a:r>
              <a:rPr lang="ru-RU" dirty="0"/>
              <a:t>ВСЛЕДСТВИЕ ЭТОГО ,КОРЕННЫМ ОБРАЗОМ МЕНЯЕТСЯ ХАРАКТЕР ЭКГ, КЛИНИЧЕСКИХ ПРОЯВЛЕНИИ НАДЖЕЛУДОЧКОВОЙ ТАХИКАРДИИ.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946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C0417-75A3-47D3-9D41-4241B0DAD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СТАТИСТИКА ПО ДАННЫМ ЧАСТНОЙ КЛИНИКИ «ОШ КАРДИО» ИМ АЛИЕВА</a:t>
            </a:r>
            <a:br>
              <a:rPr lang="ru-RU" sz="2000" dirty="0"/>
            </a:br>
            <a:r>
              <a:rPr lang="ru-RU" sz="2000" dirty="0"/>
              <a:t>ИССЛЕДОВАНО 40 ПАЦИЕНТОВ</a:t>
            </a:r>
            <a:br>
              <a:rPr lang="ru-RU" sz="2000" dirty="0"/>
            </a:br>
            <a:r>
              <a:rPr lang="ru-RU" sz="2000" dirty="0"/>
              <a:t>ДАННЫЕ С ПЕРИОДА С 2017 ПО 2022 Г</a:t>
            </a:r>
          </a:p>
        </p:txBody>
      </p:sp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04369743-E9D8-4F87-969B-9CB92556E3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47290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5086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1F38A3-3192-46B1-850E-A67E1F269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ТРАКТОВ МАХАЙМА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6364094D-2BA2-490B-B73B-8BB3603511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074650"/>
              </p:ext>
            </p:extLst>
          </p:nvPr>
        </p:nvGraphicFramePr>
        <p:xfrm>
          <a:off x="1103684" y="2209520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446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6174</TotalTime>
  <Words>583</Words>
  <Application>Microsoft Office PowerPoint</Application>
  <PresentationFormat>Широкоэкранный</PresentationFormat>
  <Paragraphs>61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Courier New</vt:lpstr>
      <vt:lpstr>Wingdings</vt:lpstr>
      <vt:lpstr>Wingdings 3</vt:lpstr>
      <vt:lpstr>Ион</vt:lpstr>
      <vt:lpstr>ОШСКИЙ ГОСУДАРСТВЕННЫЙ УНИВЕРСИТЕТ  МЕДИЦИНСКИЙ ФАКУЛЬТЕТ  КАФЕДРА внутренние болезни 2  РОЛЬ ТРАКТОВ МАХАЙМА В РАЗВИТИИ ПРЕЭКЗИТЦИОНОЙ НАДЖЕЛУДОЧКОВОЙ ТАХИКАРДИИ</vt:lpstr>
      <vt:lpstr>АКТУАЛЬНОСТЬ СТАТИСТИКА ПО РОССИИ С 2005 ПО 2020 Г. ОБСЛЕДОВАНО 60 ПАЦИЕНТОВ</vt:lpstr>
      <vt:lpstr>ЦЕЛЬ</vt:lpstr>
      <vt:lpstr>ЗАДАЧИ</vt:lpstr>
      <vt:lpstr>ОБЪЕКТЫ И МЕТОДЫ ИСЛЕДОВАНИЯ </vt:lpstr>
      <vt:lpstr>Презентация PowerPoint</vt:lpstr>
      <vt:lpstr> ПАТОГЕНЕЗ ТРАКТОВ МАХАЙМА</vt:lpstr>
      <vt:lpstr>СТАТИСТИКА ПО ДАННЫМ ЧАСТНОЙ КЛИНИКИ «ОШ КАРДИО» ИМ АЛИЕВА ИССЛЕДОВАНО 40 ПАЦИЕНТОВ ДАННЫЕ С ПЕРИОДА С 2017 ПО 2022 Г</vt:lpstr>
      <vt:lpstr>КЛАССИФИКАЦИЯ ТРАКТОВ МАХАЙМА </vt:lpstr>
      <vt:lpstr>Симптоматика и жалобы пациентов с трактами Махайма</vt:lpstr>
      <vt:lpstr>Презентация PowerPoint</vt:lpstr>
      <vt:lpstr>Презентация PowerPoint</vt:lpstr>
      <vt:lpstr>ВЫВОДЫ</vt:lpstr>
      <vt:lpstr>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ОШСКИЙ ГОСУДАРСТВЕННЫЙ УНИВЕРСИТЕТ  МЕДИЦИНСКИЙ</dc:title>
  <dc:creator>NOTNIK_KG</dc:creator>
  <cp:lastModifiedBy>NOTNIK_KG</cp:lastModifiedBy>
  <cp:revision>73</cp:revision>
  <dcterms:created xsi:type="dcterms:W3CDTF">2022-11-08T18:00:48Z</dcterms:created>
  <dcterms:modified xsi:type="dcterms:W3CDTF">2022-11-16T06:15:54Z</dcterms:modified>
</cp:coreProperties>
</file>