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76" r:id="rId6"/>
    <p:sldId id="275" r:id="rId7"/>
    <p:sldId id="260" r:id="rId8"/>
    <p:sldId id="267" r:id="rId9"/>
    <p:sldId id="274" r:id="rId10"/>
    <p:sldId id="268" r:id="rId11"/>
    <p:sldId id="269" r:id="rId12"/>
    <p:sldId id="270" r:id="rId13"/>
    <p:sldId id="261" r:id="rId14"/>
    <p:sldId id="262" r:id="rId15"/>
    <p:sldId id="265" r:id="rId16"/>
    <p:sldId id="278" r:id="rId17"/>
    <p:sldId id="279" r:id="rId18"/>
    <p:sldId id="272" r:id="rId19"/>
    <p:sldId id="271" r:id="rId20"/>
    <p:sldId id="277" r:id="rId21"/>
    <p:sldId id="26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3372" autoAdjust="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994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курение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35D-490C-A892-3E5E91A87C05}"/>
              </c:ext>
            </c:extLst>
          </c:dPt>
          <c:dPt>
            <c:idx val="1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35D-490C-A892-3E5E91A87C05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235D-490C-A892-3E5E91A87C05}"/>
              </c:ext>
            </c:extLst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35D-490C-A892-3E5E91A87C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35D-490C-A892-3E5E91A87C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35D-490C-A892-3E5E91A87C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иногда</c:v>
                </c:pt>
                <c:pt idx="2">
                  <c:v>нет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0.16</c:v>
                </c:pt>
                <c:pt idx="1">
                  <c:v>7.0000000000000007E-2</c:v>
                </c:pt>
                <c:pt idx="2">
                  <c:v>0.78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35D-490C-A892-3E5E91A87C0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иногда</c:v>
                </c:pt>
                <c:pt idx="2">
                  <c:v>нет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235D-490C-A892-3E5E91A87C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chemeClr val="bg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курение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CBE-4B42-8B5F-8D58E9FFB60D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CBE-4B42-8B5F-8D58E9FFB60D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CBE-4B42-8B5F-8D58E9FFB60D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причины онкологических заболеваний</c:v>
                </c:pt>
                <c:pt idx="1">
                  <c:v>никотиновая зависимость</c:v>
                </c:pt>
                <c:pt idx="2">
                  <c:v>хронический бронхит</c:v>
                </c:pt>
                <c:pt idx="3">
                  <c:v>отсталые дети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0.36</c:v>
                </c:pt>
                <c:pt idx="1">
                  <c:v>0.35</c:v>
                </c:pt>
                <c:pt idx="2">
                  <c:v>7.0000000000000007E-2</c:v>
                </c:pt>
                <c:pt idx="3">
                  <c:v>0.22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CBE-4B42-8B5F-8D58E9FFB60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271337610576462E-2"/>
          <c:y val="6.079572391630185E-2"/>
          <c:w val="0.8877533537474479"/>
          <c:h val="0.746362916246434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месяц2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не трачу</c:v>
                </c:pt>
                <c:pt idx="1">
                  <c:v>около 250</c:v>
                </c:pt>
                <c:pt idx="2">
                  <c:v>560</c:v>
                </c:pt>
                <c:pt idx="3">
                  <c:v>1400</c:v>
                </c:pt>
                <c:pt idx="4">
                  <c:v>2500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</c:v>
                </c:pt>
                <c:pt idx="1">
                  <c:v>0.35000000000000014</c:v>
                </c:pt>
                <c:pt idx="2">
                  <c:v>0.4</c:v>
                </c:pt>
                <c:pt idx="3">
                  <c:v>0.2</c:v>
                </c:pt>
                <c:pt idx="4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66C-4359-8196-BEFDF7180B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4322896"/>
        <c:axId val="174326424"/>
      </c:barChart>
      <c:catAx>
        <c:axId val="1743228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74326424"/>
        <c:crosses val="autoZero"/>
        <c:auto val="1"/>
        <c:lblAlgn val="ctr"/>
        <c:lblOffset val="100"/>
        <c:noMultiLvlLbl val="0"/>
      </c:catAx>
      <c:valAx>
        <c:axId val="17432642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743228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Почему вы начали курить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Потому что ваши друзья курили</c:v>
                </c:pt>
                <c:pt idx="1">
                  <c:v>из любопытства</c:v>
                </c:pt>
                <c:pt idx="2">
                  <c:v>Чтобы выглядет старше</c:v>
                </c:pt>
                <c:pt idx="3">
                  <c:v>Из-за проблем с учебой и/или в личной жизни</c:v>
                </c:pt>
                <c:pt idx="4">
                  <c:v>не курю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9.1</c:v>
                </c:pt>
                <c:pt idx="1">
                  <c:v>3.2</c:v>
                </c:pt>
                <c:pt idx="2">
                  <c:v>1.4</c:v>
                </c:pt>
                <c:pt idx="3">
                  <c:v>8.1999999999999993</c:v>
                </c:pt>
                <c:pt idx="4">
                  <c:v>79.099999999999994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какими видами пользуетесь?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электронные сигареты</c:v>
                </c:pt>
                <c:pt idx="1">
                  <c:v>обычные сигареты</c:v>
                </c:pt>
                <c:pt idx="2">
                  <c:v>вейб</c:v>
                </c:pt>
                <c:pt idx="3">
                  <c:v>не курю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15.4</c:v>
                </c:pt>
                <c:pt idx="1">
                  <c:v>35.299999999999997</c:v>
                </c:pt>
                <c:pt idx="2">
                  <c:v>3.5</c:v>
                </c:pt>
                <c:pt idx="3">
                  <c:v>72.2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28338496"/>
        <c:axId val="328338888"/>
      </c:barChart>
      <c:catAx>
        <c:axId val="328338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8338888"/>
        <c:crosses val="autoZero"/>
        <c:auto val="1"/>
        <c:lblAlgn val="ctr"/>
        <c:lblOffset val="100"/>
        <c:noMultiLvlLbl val="0"/>
      </c:catAx>
      <c:valAx>
        <c:axId val="328338888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8338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15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Время </a:t>
            </a:r>
            <a:endParaRPr lang="ru-RU" dirty="0"/>
          </a:p>
        </c:rich>
      </c:tx>
      <c:layout/>
      <c:overlay val="0"/>
      <c:spPr>
        <a:solidFill>
          <a:schemeClr val="accent3">
            <a:lumMod val="60000"/>
            <a:lumOff val="4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15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время 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DBD-4B0C-8F56-D6DD61D64403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DBD-4B0C-8F56-D6DD61D64403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DBD-4B0C-8F56-D6DD61D64403}"/>
              </c:ext>
            </c:extLst>
          </c:dPt>
          <c:cat>
            <c:strRef>
              <c:f>Лист1!$A$2:$A$5</c:f>
              <c:strCache>
                <c:ptCount val="4"/>
                <c:pt idx="0">
                  <c:v>10-20 мин</c:v>
                </c:pt>
                <c:pt idx="1">
                  <c:v>20-40 мин</c:v>
                </c:pt>
                <c:pt idx="2">
                  <c:v>40-60 мин</c:v>
                </c:pt>
                <c:pt idx="3">
                  <c:v>день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32</c:v>
                </c:pt>
                <c:pt idx="1">
                  <c:v>25</c:v>
                </c:pt>
                <c:pt idx="2">
                  <c:v>14</c:v>
                </c:pt>
                <c:pt idx="3">
                  <c:v>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DBD-4B0C-8F56-D6DD61D644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88384184"/>
        <c:axId val="388384576"/>
      </c:barChart>
      <c:catAx>
        <c:axId val="388384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8384576"/>
        <c:crosses val="autoZero"/>
        <c:auto val="1"/>
        <c:lblAlgn val="ctr"/>
        <c:lblOffset val="100"/>
        <c:noMultiLvlLbl val="0"/>
      </c:catAx>
      <c:valAx>
        <c:axId val="388384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8384184"/>
        <c:crosses val="autoZero"/>
        <c:crossBetween val="between"/>
      </c:valAx>
      <c:spPr>
        <a:noFill/>
        <a:ln>
          <a:solidFill>
            <a:schemeClr val="accent1">
              <a:lumMod val="20000"/>
              <a:lumOff val="80000"/>
            </a:schemeClr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76C191-3337-45CC-BBEF-DCC292AB0411}" type="datetimeFigureOut">
              <a:rPr lang="ru-RU" smtClean="0"/>
              <a:pPr/>
              <a:t>15.11.2022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5409F8-44FE-4B26-A2E5-2C71CA4EE5D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7308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409F8-44FE-4B26-A2E5-2C71CA4EE5D7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7781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409F8-44FE-4B26-A2E5-2C71CA4EE5D7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7371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0024-CC70-40AA-88FF-8A020649C9F3}" type="datetimeFigureOut">
              <a:rPr lang="ru-RU" smtClean="0"/>
              <a:pPr/>
              <a:t>15.11.2022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1C3C-E434-4691-BC21-2C38E803BD7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0024-CC70-40AA-88FF-8A020649C9F3}" type="datetimeFigureOut">
              <a:rPr lang="ru-RU" smtClean="0"/>
              <a:pPr/>
              <a:t>15.11.2022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1C3C-E434-4691-BC21-2C38E803BD7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0024-CC70-40AA-88FF-8A020649C9F3}" type="datetimeFigureOut">
              <a:rPr lang="ru-RU" smtClean="0"/>
              <a:pPr/>
              <a:t>15.11.2022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1C3C-E434-4691-BC21-2C38E803BD7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0024-CC70-40AA-88FF-8A020649C9F3}" type="datetimeFigureOut">
              <a:rPr lang="ru-RU" smtClean="0"/>
              <a:pPr/>
              <a:t>15.11.2022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1C3C-E434-4691-BC21-2C38E803BD7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0024-CC70-40AA-88FF-8A020649C9F3}" type="datetimeFigureOut">
              <a:rPr lang="ru-RU" smtClean="0"/>
              <a:pPr/>
              <a:t>15.11.2022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1C3C-E434-4691-BC21-2C38E803BD7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0024-CC70-40AA-88FF-8A020649C9F3}" type="datetimeFigureOut">
              <a:rPr lang="ru-RU" smtClean="0"/>
              <a:pPr/>
              <a:t>15.11.2022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1C3C-E434-4691-BC21-2C38E803BD7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0024-CC70-40AA-88FF-8A020649C9F3}" type="datetimeFigureOut">
              <a:rPr lang="ru-RU" smtClean="0"/>
              <a:pPr/>
              <a:t>15.11.2022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1C3C-E434-4691-BC21-2C38E803BD7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0024-CC70-40AA-88FF-8A020649C9F3}" type="datetimeFigureOut">
              <a:rPr lang="ru-RU" smtClean="0"/>
              <a:pPr/>
              <a:t>15.11.2022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1C3C-E434-4691-BC21-2C38E803BD7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0024-CC70-40AA-88FF-8A020649C9F3}" type="datetimeFigureOut">
              <a:rPr lang="ru-RU" smtClean="0"/>
              <a:pPr/>
              <a:t>15.11.2022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1C3C-E434-4691-BC21-2C38E803BD7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0024-CC70-40AA-88FF-8A020649C9F3}" type="datetimeFigureOut">
              <a:rPr lang="ru-RU" smtClean="0"/>
              <a:pPr/>
              <a:t>15.11.2022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81C3C-E434-4691-BC21-2C38E803BD7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0024-CC70-40AA-88FF-8A020649C9F3}" type="datetimeFigureOut">
              <a:rPr lang="ru-RU" smtClean="0"/>
              <a:pPr/>
              <a:t>15.11.2022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BB81C3C-E434-4691-BC21-2C38E803BD7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C20024-CC70-40AA-88FF-8A020649C9F3}" type="datetimeFigureOut">
              <a:rPr lang="ru-RU" smtClean="0"/>
              <a:pPr/>
              <a:t>15.11.2022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B81C3C-E434-4691-BC21-2C38E803BD74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pull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14290"/>
            <a:ext cx="6815158" cy="1462112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Факторы и последствия </a:t>
            </a:r>
            <a:r>
              <a:rPr lang="ru-RU" sz="3600" b="1" dirty="0" smtClean="0"/>
              <a:t>курения </a:t>
            </a:r>
            <a:r>
              <a:rPr lang="ru-RU" sz="3600" b="1" dirty="0" smtClean="0"/>
              <a:t>среди студентов медицинского факультета</a:t>
            </a:r>
            <a:endParaRPr lang="ru-RU" sz="3600" b="1" dirty="0"/>
          </a:p>
        </p:txBody>
      </p:sp>
      <p:sp>
        <p:nvSpPr>
          <p:cNvPr id="8" name="Текст 7"/>
          <p:cNvSpPr>
            <a:spLocks noGrp="1"/>
          </p:cNvSpPr>
          <p:nvPr>
            <p:ph type="body" idx="2"/>
          </p:nvPr>
        </p:nvSpPr>
        <p:spPr>
          <a:xfrm>
            <a:off x="5643570" y="4357694"/>
            <a:ext cx="3214710" cy="1928826"/>
          </a:xfrm>
        </p:spPr>
        <p:txBody>
          <a:bodyPr>
            <a:normAutofit/>
          </a:bodyPr>
          <a:lstStyle/>
          <a:p>
            <a:r>
              <a:rPr lang="ru-RU" dirty="0" smtClean="0"/>
              <a:t>Выполнили</a:t>
            </a:r>
            <a:r>
              <a:rPr lang="ru-RU" dirty="0" smtClean="0"/>
              <a:t>: </a:t>
            </a:r>
            <a:r>
              <a:rPr lang="ru-RU" dirty="0" err="1" smtClean="0"/>
              <a:t>студ</a:t>
            </a:r>
            <a:r>
              <a:rPr lang="ru-RU" dirty="0" smtClean="0"/>
              <a:t> ЛКУ 1-21</a:t>
            </a:r>
            <a:endParaRPr lang="ru-RU" dirty="0" smtClean="0"/>
          </a:p>
          <a:p>
            <a:r>
              <a:rPr lang="ru-RU" dirty="0" smtClean="0"/>
              <a:t>           Камчиев Элдос,</a:t>
            </a:r>
          </a:p>
          <a:p>
            <a:r>
              <a:rPr lang="ru-RU" dirty="0" smtClean="0"/>
              <a:t>           Искандарова Айсулуу</a:t>
            </a:r>
          </a:p>
          <a:p>
            <a:endParaRPr lang="ru-RU" dirty="0" smtClean="0"/>
          </a:p>
          <a:p>
            <a:r>
              <a:rPr lang="ru-RU" dirty="0" smtClean="0"/>
              <a:t>Руководитель: </a:t>
            </a:r>
            <a:r>
              <a:rPr lang="ru-RU" dirty="0" err="1" smtClean="0"/>
              <a:t>Айтиева</a:t>
            </a:r>
            <a:r>
              <a:rPr lang="ru-RU" dirty="0" smtClean="0"/>
              <a:t> А.К.</a:t>
            </a:r>
          </a:p>
          <a:p>
            <a:r>
              <a:rPr lang="ru-RU" dirty="0" smtClean="0"/>
              <a:t>Кафедра внутренние болезни 2.</a:t>
            </a:r>
          </a:p>
          <a:p>
            <a:endParaRPr lang="ru-RU" dirty="0" smtClean="0"/>
          </a:p>
        </p:txBody>
      </p:sp>
      <p:pic>
        <p:nvPicPr>
          <p:cNvPr id="7" name="Содержимое 6" descr="кур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1785926"/>
            <a:ext cx="5111750" cy="4059331"/>
          </a:xfr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 descr="Среди стран Центральной Азии и ЕАЭС меньше всех курят жители Туркменистана,  Узбекистана и Казахстана, больше всех — россиян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7652" name="AutoShape 4" descr="Среди стран Центральной Азии и ЕАЭС меньше всех курят жители Туркменистана,  Узбекистана и Казахстана, больше всех — россиян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27654" name="Picture 6" descr="Численность населения Центральной Азии к 2050 году достигнет 96 миллион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7331" y="1467960"/>
            <a:ext cx="9181331" cy="5390040"/>
          </a:xfrm>
          <a:prstGeom prst="rect">
            <a:avLst/>
          </a:prstGeom>
          <a:noFill/>
        </p:spPr>
      </p:pic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29642" cy="1000132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Показатели потребителей табака     в Центральной Азии</a:t>
            </a:r>
            <a:endParaRPr lang="ru-RU" sz="4000" b="1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ru-RU" dirty="0" smtClean="0"/>
              <a:t>Влияние курения на органы дыхания: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 Из-за неполного сгорания табака в дыме содержатся в огромном количестве частицы сажи и деготь, частично оседающие в дыхательных путях.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Яды табачного дыма пагубно действуют на верхние дыхательные пути и легкие. Постепенно развиваются ларингит (голос становится хриплым), трахеит, хронический бронхит, эмфизема легких.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127505"/>
            <a:ext cx="2687141" cy="2730495"/>
          </a:xfrm>
        </p:spPr>
      </p:pic>
      <p:sp>
        <p:nvSpPr>
          <p:cNvPr id="4" name="AutoShape 2" descr="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4" name="Picture 4" descr="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196752"/>
            <a:ext cx="4632234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57256"/>
          </a:xfrm>
          <a:noFill/>
        </p:spPr>
        <p:txBody>
          <a:bodyPr/>
          <a:lstStyle/>
          <a:p>
            <a:r>
              <a:rPr lang="ru-RU" dirty="0" smtClean="0"/>
              <a:t>Вред курение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8686800" cy="5643578"/>
          </a:xfrm>
        </p:spPr>
        <p:txBody>
          <a:bodyPr>
            <a:normAutofit fontScale="55000" lnSpcReduction="20000"/>
          </a:bodyPr>
          <a:lstStyle/>
          <a:p>
            <a:r>
              <a:rPr lang="ru-RU" sz="4200" dirty="0" smtClean="0"/>
              <a:t>    Вред курения в том, то оно вызывает три основных заболевания: </a:t>
            </a:r>
            <a:r>
              <a:rPr lang="ru-RU" sz="4200" b="1" dirty="0" smtClean="0"/>
              <a:t>рак легких, хронический бронхит</a:t>
            </a:r>
            <a:r>
              <a:rPr lang="ru-RU" sz="4200" dirty="0" smtClean="0"/>
              <a:t>, </a:t>
            </a:r>
            <a:r>
              <a:rPr lang="ru-RU" sz="4200" b="1" dirty="0" smtClean="0"/>
              <a:t>коронарная болезнь</a:t>
            </a:r>
            <a:r>
              <a:rPr lang="ru-RU" sz="4200" dirty="0" smtClean="0"/>
              <a:t>. Табак является причиной смертности от рака легкого в 90 % всех случаев, от бронхита и эмфиземы в 75 % и от болезни сердца в примерно 25 % всех случаев. </a:t>
            </a:r>
          </a:p>
          <a:p>
            <a:r>
              <a:rPr lang="ru-RU" sz="4200" dirty="0" smtClean="0"/>
              <a:t>      Примерно 25 % регулярных курильщиков сигарет умрет преждевременно по причине курения. Многие из этого числа смогли бы прожить на 10,20 или 30 лет дольше. </a:t>
            </a:r>
          </a:p>
          <a:p>
            <a:r>
              <a:rPr lang="ru-RU" sz="4200" dirty="0" smtClean="0"/>
              <a:t>     Умершие вследствие курения в среднем потеряют 15 лет своей жизни ..</a:t>
            </a:r>
          </a:p>
          <a:p>
            <a:r>
              <a:rPr lang="ru-RU" sz="4200" dirty="0" smtClean="0"/>
              <a:t>     Нет такого органа, который бы не поражался табаком: почки и мочевой пузырь, половые железы и кровеносные сосуды, головной мозг и печень.</a:t>
            </a:r>
            <a:br>
              <a:rPr lang="ru-RU" sz="4200" dirty="0" smtClean="0"/>
            </a:br>
            <a:endParaRPr lang="ru-RU" sz="4200" dirty="0" smtClean="0"/>
          </a:p>
          <a:p>
            <a:r>
              <a:rPr lang="ru-RU" sz="4200" dirty="0" smtClean="0"/>
              <a:t>     Смертельная доза для взрослого человека содержится в одной пачке сигарет, если ее выкурить сразу, а для подростков — полпачки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440056" y="116632"/>
            <a:ext cx="8229600" cy="1080120"/>
          </a:xfrm>
          <a:noFill/>
        </p:spPr>
        <p:txBody>
          <a:bodyPr>
            <a:noAutofit/>
          </a:bodyPr>
          <a:lstStyle/>
          <a:p>
            <a:r>
              <a:rPr lang="ru-RU" sz="4000" dirty="0" smtClean="0"/>
              <a:t>Статистика курение среди студентов медицинского факультета:</a:t>
            </a:r>
            <a:endParaRPr lang="ru-RU" sz="4000" dirty="0"/>
          </a:p>
        </p:txBody>
      </p:sp>
      <p:graphicFrame>
        <p:nvGraphicFramePr>
          <p:cNvPr id="19" name="Содержимое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370976"/>
              </p:ext>
            </p:extLst>
          </p:nvPr>
        </p:nvGraphicFramePr>
        <p:xfrm>
          <a:off x="413768" y="1412776"/>
          <a:ext cx="8229600" cy="4752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61294"/>
          </a:xfrm>
          <a:noFill/>
        </p:spPr>
        <p:txBody>
          <a:bodyPr>
            <a:normAutofit fontScale="90000"/>
          </a:bodyPr>
          <a:lstStyle/>
          <a:p>
            <a:r>
              <a:rPr lang="ru-RU" dirty="0" smtClean="0"/>
              <a:t>Как влияет курение на здоровье?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486370"/>
              </p:ext>
            </p:extLst>
          </p:nvPr>
        </p:nvGraphicFramePr>
        <p:xfrm>
          <a:off x="357158" y="1785926"/>
          <a:ext cx="8501122" cy="468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285884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Сумма потраченных денег на табачные изделия.</a:t>
            </a:r>
            <a:endParaRPr lang="ru-RU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127391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692613"/>
      </p:ext>
    </p:extLst>
  </p:cSld>
  <p:clrMapOvr>
    <a:masterClrMapping/>
  </p:clrMapOvr>
  <p:transition spd="slow">
    <p:pull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766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83260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8453305"/>
      </p:ext>
    </p:extLst>
  </p:cSld>
  <p:clrMapOvr>
    <a:masterClrMapping/>
  </p:clrMapOvr>
  <p:transition spd="slow">
    <p:pull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368152"/>
          </a:xfrm>
          <a:noFill/>
        </p:spPr>
        <p:txBody>
          <a:bodyPr>
            <a:noAutofit/>
          </a:bodyPr>
          <a:lstStyle/>
          <a:p>
            <a:r>
              <a:rPr lang="ru-RU" sz="3200" dirty="0"/>
              <a:t>После употребление первой, сколько промежуток времени, </a:t>
            </a:r>
            <a:r>
              <a:rPr lang="ru-RU" sz="3200" dirty="0" smtClean="0"/>
              <a:t>составляет </a:t>
            </a:r>
            <a:r>
              <a:rPr lang="ru-RU" sz="3200" dirty="0"/>
              <a:t>потребность ко второй</a:t>
            </a:r>
            <a:r>
              <a:rPr lang="en-US" sz="3200" b="1" dirty="0" smtClean="0"/>
              <a:t>?</a:t>
            </a:r>
            <a:endParaRPr lang="ru-RU" sz="3200" b="1" dirty="0"/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474306"/>
              </p:ext>
            </p:extLst>
          </p:nvPr>
        </p:nvGraphicFramePr>
        <p:xfrm>
          <a:off x="477728" y="1988840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5334319"/>
      </p:ext>
    </p:extLst>
  </p:cSld>
  <p:clrMapOvr>
    <a:masterClrMapping/>
  </p:clrMapOvr>
  <p:transition spd="slow">
    <p:pull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332656"/>
            <a:ext cx="7772400" cy="6192688"/>
          </a:xfrm>
        </p:spPr>
        <p:txBody>
          <a:bodyPr/>
          <a:lstStyle/>
          <a:p>
            <a:r>
              <a:rPr lang="ru-RU" dirty="0" smtClean="0"/>
              <a:t>В ходе опроса среди студентов медфака выяснили</a:t>
            </a:r>
            <a:r>
              <a:rPr lang="en-US" dirty="0" smtClean="0"/>
              <a:t>, </a:t>
            </a:r>
            <a:r>
              <a:rPr lang="ru-RU" dirty="0" smtClean="0"/>
              <a:t>что студенты знают к каким последствиям приводит курение и получили следующие результаты</a:t>
            </a:r>
            <a:r>
              <a:rPr lang="en-US" dirty="0" smtClean="0"/>
              <a:t>: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164" y="1700808"/>
            <a:ext cx="6984776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309177"/>
      </p:ext>
    </p:extLst>
  </p:cSld>
  <p:clrMapOvr>
    <a:masterClrMapping/>
  </p:clrMapOvr>
  <p:transition spd="slow"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Цель исследования: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30352" y="2132856"/>
            <a:ext cx="7772400" cy="4536504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ru-RU" dirty="0"/>
              <a:t> </a:t>
            </a:r>
            <a:r>
              <a:rPr lang="ru-RU" dirty="0" smtClean="0"/>
              <a:t>Анализ </a:t>
            </a:r>
            <a:r>
              <a:rPr lang="ru-RU" dirty="0"/>
              <a:t>факторов и последствий курения в </a:t>
            </a:r>
            <a:r>
              <a:rPr lang="ru-RU" dirty="0" smtClean="0"/>
              <a:t>среди студентов.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/>
              <a:t>2</a:t>
            </a:r>
            <a:r>
              <a:rPr lang="ru-RU" dirty="0" smtClean="0"/>
              <a:t>)Актуализация </a:t>
            </a:r>
            <a:r>
              <a:rPr lang="ru-RU" dirty="0" smtClean="0"/>
              <a:t>сведений </a:t>
            </a:r>
            <a:r>
              <a:rPr lang="ru-RU" dirty="0"/>
              <a:t>о негативном воздействии никотиновой зависимости и </a:t>
            </a:r>
            <a:r>
              <a:rPr lang="ru-RU" dirty="0" smtClean="0"/>
              <a:t>профилактики</a:t>
            </a:r>
          </a:p>
          <a:p>
            <a:endParaRPr lang="ru-RU" dirty="0" smtClean="0"/>
          </a:p>
          <a:p>
            <a:r>
              <a:rPr lang="ru-RU" dirty="0"/>
              <a:t>3</a:t>
            </a:r>
            <a:r>
              <a:rPr lang="ru-RU" dirty="0" smtClean="0"/>
              <a:t>) </a:t>
            </a:r>
            <a:r>
              <a:rPr lang="ru-RU" dirty="0"/>
              <a:t>П</a:t>
            </a:r>
            <a:r>
              <a:rPr lang="ru-RU" dirty="0" smtClean="0"/>
              <a:t>редложить  пути решение проблемы. 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507288" cy="4434840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dirty="0"/>
              <a:t>Изучив материалы  узнали что(около)300 студентов медицинского факультета  начинают курить:</a:t>
            </a:r>
          </a:p>
          <a:p>
            <a:pPr marL="457200" indent="-457200"/>
            <a:endParaRPr lang="ru-RU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dirty="0"/>
              <a:t>Для покупки </a:t>
            </a:r>
            <a:r>
              <a:rPr lang="ru-RU" dirty="0" err="1"/>
              <a:t>сигаретов</a:t>
            </a:r>
            <a:r>
              <a:rPr lang="en-US" dirty="0"/>
              <a:t>, </a:t>
            </a:r>
            <a:r>
              <a:rPr lang="ru-RU" dirty="0"/>
              <a:t>тратят не менее 14 сомов в день и в итоге если посчитать то сумма траченных денег на покупку </a:t>
            </a:r>
            <a:r>
              <a:rPr lang="ru-RU" dirty="0" err="1"/>
              <a:t>сигаретов</a:t>
            </a:r>
            <a:r>
              <a:rPr lang="ru-RU" dirty="0"/>
              <a:t> составит</a:t>
            </a:r>
            <a:r>
              <a:rPr lang="en-US" dirty="0"/>
              <a:t>; </a:t>
            </a:r>
            <a:r>
              <a:rPr lang="ru-RU" dirty="0"/>
              <a:t>420  сомов за месяц</a:t>
            </a:r>
            <a:r>
              <a:rPr lang="en-US" dirty="0"/>
              <a:t>, </a:t>
            </a:r>
            <a:r>
              <a:rPr lang="ru-RU" dirty="0"/>
              <a:t>а за год 420 в среднем</a:t>
            </a:r>
            <a:r>
              <a:rPr lang="ru-RU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dirty="0" smtClean="0"/>
              <a:t>Студенты начали курить в основном из-за любопытства и потому что друзья курят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dirty="0" smtClean="0"/>
              <a:t>В основном пользуются классическими табачными сигаретами.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dirty="0"/>
              <a:t>В ходе опроса среди студентов медфака выяснили</a:t>
            </a:r>
            <a:r>
              <a:rPr lang="en-US" dirty="0"/>
              <a:t>, </a:t>
            </a:r>
            <a:r>
              <a:rPr lang="ru-RU" dirty="0"/>
              <a:t>что студенты знают к каким последствиям приводит курение </a:t>
            </a:r>
            <a:r>
              <a:rPr lang="ru-RU" dirty="0" smtClean="0"/>
              <a:t>и собираются в скором времени бросить.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994473"/>
      </p:ext>
    </p:extLst>
  </p:cSld>
  <p:clrMapOvr>
    <a:masterClrMapping/>
  </p:clrMapOvr>
  <p:transition spd="slow">
    <p:pull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500042"/>
            <a:ext cx="7772400" cy="928694"/>
          </a:xfrm>
        </p:spPr>
        <p:txBody>
          <a:bodyPr/>
          <a:lstStyle/>
          <a:p>
            <a:r>
              <a:rPr lang="ru-RU" dirty="0" smtClean="0"/>
              <a:t>           Рекомендация: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643050"/>
            <a:ext cx="8201028" cy="435771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Сократи количество выкуриваемых в течение дня сигарет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Перед тем как закурить сделай три глубоких вдоха и выдоха, постарайся отложить курение на некоторое время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Попробуй обходиться без сигарет в сутки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Если очень захочется курить, бери леденцы или жевательную резинку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285720" y="428604"/>
            <a:ext cx="3395658" cy="1414474"/>
          </a:xfrm>
        </p:spPr>
        <p:txBody>
          <a:bodyPr/>
          <a:lstStyle/>
          <a:p>
            <a:r>
              <a:rPr lang="ru-RU" dirty="0" smtClean="0"/>
              <a:t>Задача: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33400" y="2071678"/>
            <a:ext cx="7854696" cy="4237642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sz="2800" dirty="0"/>
              <a:t>Выявить количество курящих среди студентов медицинского </a:t>
            </a:r>
            <a:r>
              <a:rPr lang="ru-RU" sz="2800" dirty="0" smtClean="0"/>
              <a:t>факультета </a:t>
            </a:r>
          </a:p>
          <a:p>
            <a:r>
              <a:rPr lang="ru-RU" sz="2800" dirty="0" smtClean="0"/>
              <a:t>Изучить </a:t>
            </a:r>
            <a:r>
              <a:rPr lang="ru-RU" sz="2800" dirty="0" smtClean="0"/>
              <a:t>на практике отношение учащихся факультета к курению</a:t>
            </a:r>
            <a:r>
              <a:rPr lang="ru-RU" sz="2800" dirty="0" smtClean="0"/>
              <a:t>.</a:t>
            </a:r>
            <a:endParaRPr lang="ru-RU" sz="2800" dirty="0" smtClean="0"/>
          </a:p>
          <a:p>
            <a:r>
              <a:rPr lang="ru-RU" sz="2800" dirty="0"/>
              <a:t>П</a:t>
            </a:r>
            <a:r>
              <a:rPr lang="ru-RU" sz="2800" dirty="0" smtClean="0"/>
              <a:t>редставить полную и достоверную проблемы в нашем факультете</a:t>
            </a:r>
            <a:r>
              <a:rPr lang="ru-RU" sz="2800" dirty="0" smtClean="0"/>
              <a:t>.</a:t>
            </a:r>
            <a:endParaRPr lang="ru-RU" sz="2800" dirty="0" smtClean="0"/>
          </a:p>
          <a:p>
            <a:r>
              <a:rPr lang="ru-RU" sz="2800" dirty="0" smtClean="0"/>
              <a:t>Выяснить влияние курение  на организм </a:t>
            </a:r>
            <a:r>
              <a:rPr lang="ru-RU" sz="2800" dirty="0" smtClean="0"/>
              <a:t>студентов</a:t>
            </a:r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52736"/>
            <a:ext cx="8229600" cy="5805264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3200" dirty="0" smtClean="0"/>
              <a:t>                       </a:t>
            </a:r>
            <a:r>
              <a:rPr lang="ru-RU" sz="3200" b="1" dirty="0" smtClean="0"/>
              <a:t>   </a:t>
            </a:r>
            <a:r>
              <a:rPr lang="ru-RU" sz="3600" b="1" dirty="0" smtClean="0"/>
              <a:t>Актуальность: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	</a:t>
            </a:r>
            <a:r>
              <a:rPr lang="ru-RU" sz="3200" dirty="0"/>
              <a:t>Актуальность темы </a:t>
            </a:r>
            <a:r>
              <a:rPr lang="ru-RU" sz="3200" dirty="0" smtClean="0"/>
              <a:t>нашей работы </a:t>
            </a:r>
            <a:r>
              <a:rPr lang="ru-RU" sz="3200" dirty="0"/>
              <a:t>заключается  в  том</a:t>
            </a:r>
            <a:r>
              <a:rPr lang="ru-RU" sz="3200" dirty="0" smtClean="0"/>
              <a:t>, что сохранить крепкое здоровье каждого студента учащихся в нашем факультете.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	</a:t>
            </a:r>
            <a:r>
              <a:rPr lang="ru-RU" sz="3200" dirty="0" smtClean="0">
                <a:solidFill>
                  <a:srgbClr val="FF0000"/>
                </a:solidFill>
              </a:rPr>
              <a:t>Курение-</a:t>
            </a:r>
            <a:r>
              <a:rPr lang="ru-RU" sz="3200" dirty="0" smtClean="0"/>
              <a:t>является одной из наиболее распространенных и массовых в мировом масштабе привычек, наносящей урон, как здоровью отдельного человека так и обществу в целом.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Актуальность: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3682752" cy="438912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Употребление табака – это не столько вредная привычка, сколько серьезная физиологическая и психологическая зависимость</a:t>
            </a:r>
            <a:r>
              <a:rPr lang="ru-RU" dirty="0" smtClean="0"/>
              <a:t>. Никотин</a:t>
            </a:r>
            <a:r>
              <a:rPr lang="ru-RU" dirty="0"/>
              <a:t>,  содержащийся в табаке, признан веществом, вызывающим наркотическую зависимость.</a:t>
            </a:r>
            <a:br>
              <a:rPr lang="ru-RU" dirty="0"/>
            </a:br>
            <a:r>
              <a:rPr lang="ru-RU" dirty="0"/>
              <a:t>Во всем мире курят 1 300 000 000 человек, т.е. каждый третий взрослый</a:t>
            </a:r>
            <a:br>
              <a:rPr lang="ru-RU" dirty="0"/>
            </a:br>
            <a:r>
              <a:rPr lang="ru-RU" dirty="0"/>
              <a:t>житель Земли. Курение табака – серьезная медико-социальная проблема и одна из главных предотвратимых причин смертности и инвалидности во всем мире.</a:t>
            </a:r>
          </a:p>
        </p:txBody>
      </p:sp>
      <p:pic>
        <p:nvPicPr>
          <p:cNvPr id="1028" name="Picture 4" descr="Отказ от курения поможет сохранить здоровье!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866568"/>
            <a:ext cx="4330824" cy="4154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0901413"/>
      </p:ext>
    </p:extLst>
  </p:cSld>
  <p:clrMapOvr>
    <a:masterClrMapping/>
  </p:clrMapOvr>
  <p:transition spd="slow"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/>
          <a:lstStyle/>
          <a:p>
            <a:pPr algn="ctr"/>
            <a:r>
              <a:rPr lang="ru-RU" dirty="0" smtClean="0"/>
              <a:t>Актуальность: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4978896" cy="5184576"/>
          </a:xfrm>
        </p:spPr>
        <p:txBody>
          <a:bodyPr>
            <a:normAutofit lnSpcReduction="10000"/>
          </a:bodyPr>
          <a:lstStyle/>
          <a:p>
            <a:r>
              <a:rPr lang="ru-RU" sz="2000" dirty="0"/>
              <a:t>Курение табака является наиболее частой причиной респираторных заболеваний, у курильщиков в 6 раз выше риск заболеть хронической </a:t>
            </a:r>
            <a:r>
              <a:rPr lang="ru-RU" sz="2000" dirty="0" err="1"/>
              <a:t>обструктивной</a:t>
            </a:r>
            <a:r>
              <a:rPr lang="ru-RU" sz="2000" dirty="0"/>
              <a:t> болезнью легких - ХОБЛ (у 9 курильщиков из 10 – развивается ХОБЛ). Каждый 10-й курильщик заболевает раком легких. В среднем курящие люди сокращают себе жизнь на 10-15 лет. </a:t>
            </a:r>
            <a:endParaRPr lang="ru-RU" sz="2000" dirty="0" smtClean="0"/>
          </a:p>
          <a:p>
            <a:r>
              <a:rPr lang="ru-RU" sz="2000" dirty="0" smtClean="0"/>
              <a:t>По </a:t>
            </a:r>
            <a:r>
              <a:rPr lang="ru-RU" sz="2000" dirty="0"/>
              <a:t>данным опроса каждый год </a:t>
            </a:r>
            <a:r>
              <a:rPr lang="ru-RU" sz="2000" dirty="0" err="1"/>
              <a:t>табакокурение</a:t>
            </a:r>
            <a:r>
              <a:rPr lang="ru-RU" sz="2000" dirty="0"/>
              <a:t> в </a:t>
            </a:r>
            <a:r>
              <a:rPr lang="ru-RU" sz="2000" dirty="0" smtClean="0"/>
              <a:t>мире </a:t>
            </a:r>
            <a:r>
              <a:rPr lang="ru-RU" sz="2000" dirty="0"/>
              <a:t>является причиной смерти от 330 до 400 тыс. чел. При этом трое из четырех умирают в возрасте 35–69 лет. Курение способствует высокому уровню смертности населения </a:t>
            </a:r>
            <a:r>
              <a:rPr lang="ru-RU" sz="2000" dirty="0" smtClean="0"/>
              <a:t>в мире.</a:t>
            </a:r>
            <a:endParaRPr lang="ru-RU" sz="2000" dirty="0"/>
          </a:p>
        </p:txBody>
      </p:sp>
      <p:pic>
        <p:nvPicPr>
          <p:cNvPr id="2050" name="Picture 2" descr="Легкие курильщи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315169"/>
            <a:ext cx="3528392" cy="4778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8395619"/>
      </p:ext>
    </p:extLst>
  </p:cSld>
  <p:clrMapOvr>
    <a:masterClrMapping/>
  </p:clrMapOvr>
  <p:transition spd="slow"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412776"/>
            <a:ext cx="9036496" cy="597666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/>
                </a:solidFill>
              </a:rPr>
              <a:t>        Методика и результаты исследования:</a:t>
            </a:r>
            <a:br>
              <a:rPr lang="ru-RU" b="1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-</a:t>
            </a:r>
            <a:r>
              <a:rPr lang="ru-RU" sz="3600" b="0" dirty="0" smtClean="0">
                <a:solidFill>
                  <a:schemeClr val="bg2"/>
                </a:solidFill>
              </a:rPr>
              <a:t>Исследование проводилось  путем анкетирования студентов медицинского факультета с 1-6курсы(по </a:t>
            </a:r>
            <a:r>
              <a:rPr lang="en-US" sz="3600" b="0" dirty="0" smtClean="0">
                <a:solidFill>
                  <a:schemeClr val="bg2"/>
                </a:solidFill>
              </a:rPr>
              <a:t>google forms</a:t>
            </a:r>
            <a:r>
              <a:rPr lang="ru-RU" sz="3600" b="0" dirty="0" smtClean="0">
                <a:solidFill>
                  <a:schemeClr val="bg2"/>
                </a:solidFill>
              </a:rPr>
              <a:t>).</a:t>
            </a:r>
            <a:r>
              <a:rPr lang="ru-RU" sz="3600" b="0" dirty="0">
                <a:solidFill>
                  <a:schemeClr val="bg2"/>
                </a:solidFill>
                <a:effectLst/>
              </a:rPr>
              <a:t> </a:t>
            </a:r>
            <a:br>
              <a:rPr lang="ru-RU" sz="3600" b="0" dirty="0">
                <a:solidFill>
                  <a:schemeClr val="bg2"/>
                </a:solidFill>
                <a:effectLst/>
              </a:rPr>
            </a:br>
            <a:r>
              <a:rPr lang="ru-RU" sz="3600" b="0" dirty="0" smtClean="0">
                <a:solidFill>
                  <a:schemeClr val="bg2"/>
                </a:solidFill>
                <a:effectLst/>
              </a:rPr>
              <a:t> </a:t>
            </a:r>
            <a:r>
              <a:rPr lang="ru-RU" sz="3600" b="0" dirty="0">
                <a:solidFill>
                  <a:schemeClr val="bg2"/>
                </a:solidFill>
                <a:effectLst/>
              </a:rPr>
              <a:t>В</a:t>
            </a:r>
            <a:r>
              <a:rPr lang="ru-RU" sz="3600" b="0" dirty="0" smtClean="0">
                <a:solidFill>
                  <a:schemeClr val="bg2"/>
                </a:solidFill>
                <a:effectLst/>
              </a:rPr>
              <a:t> </a:t>
            </a:r>
            <a:r>
              <a:rPr lang="ru-RU" sz="3600" b="0" dirty="0">
                <a:solidFill>
                  <a:schemeClr val="bg2"/>
                </a:solidFill>
                <a:effectLst/>
              </a:rPr>
              <a:t>опросе приняли участие </a:t>
            </a:r>
            <a:r>
              <a:rPr lang="ru-RU" sz="3600" b="0" dirty="0" smtClean="0">
                <a:solidFill>
                  <a:schemeClr val="bg2"/>
                </a:solidFill>
                <a:effectLst/>
              </a:rPr>
              <a:t>203 </a:t>
            </a:r>
            <a:r>
              <a:rPr lang="ru-RU" sz="3600" b="0" dirty="0">
                <a:solidFill>
                  <a:schemeClr val="bg2"/>
                </a:solidFill>
                <a:effectLst/>
              </a:rPr>
              <a:t>студента в возрасте от 17 до 24 лет, из них 41 % юноши и 59 % девушки. На основе литературных источников была составлена анкета «Факторы и последствия курения», ответы на вопросы анкеты были переведены в баллы с учетом определенной логики построения задаваемого вопроса.</a:t>
            </a:r>
            <a:r>
              <a:rPr lang="ru-RU" sz="3600" b="1" dirty="0" smtClean="0">
                <a:solidFill>
                  <a:schemeClr val="bg2"/>
                </a:solidFill>
              </a:rPr>
              <a:t/>
            </a:r>
            <a:br>
              <a:rPr lang="ru-RU" sz="3600" b="1" dirty="0" smtClean="0">
                <a:solidFill>
                  <a:schemeClr val="bg2"/>
                </a:solidFill>
              </a:rPr>
            </a:br>
            <a:endParaRPr lang="ru-RU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428604"/>
            <a:ext cx="7772400" cy="1428760"/>
          </a:xfrm>
        </p:spPr>
        <p:txBody>
          <a:bodyPr/>
          <a:lstStyle/>
          <a:p>
            <a:r>
              <a:rPr lang="ru-RU" dirty="0" smtClean="0"/>
              <a:t> Статистика курильщиков в мире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857364"/>
            <a:ext cx="3998818" cy="2939788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dirty="0" smtClean="0"/>
              <a:t>В 2020 г.</a:t>
            </a:r>
            <a:r>
              <a:rPr lang="ru-RU" sz="8000" dirty="0" smtClean="0"/>
              <a:t>  было вы</a:t>
            </a:r>
            <a:r>
              <a:rPr lang="ru-RU" sz="8000" b="1" dirty="0" smtClean="0"/>
              <a:t>явлено</a:t>
            </a:r>
          </a:p>
          <a:p>
            <a:r>
              <a:rPr lang="ru-RU" sz="8000" b="1" dirty="0" smtClean="0"/>
              <a:t> 22,3% мирового населения употребляли табак </a:t>
            </a:r>
          </a:p>
          <a:p>
            <a:endParaRPr lang="ru-RU" sz="8000" b="1" dirty="0" smtClean="0"/>
          </a:p>
          <a:p>
            <a:r>
              <a:rPr lang="ru-RU" sz="8000" b="1" dirty="0" smtClean="0"/>
              <a:t>– 36,7% мужчин </a:t>
            </a:r>
          </a:p>
          <a:p>
            <a:pPr marL="457200" indent="-457200">
              <a:buFontTx/>
              <a:buChar char="-"/>
            </a:pPr>
            <a:r>
              <a:rPr lang="ru-RU" sz="8000" b="1" dirty="0" smtClean="0"/>
              <a:t>7,8% женщин</a:t>
            </a:r>
            <a:r>
              <a:rPr lang="ru-RU" sz="8000" dirty="0" smtClean="0"/>
              <a:t>.</a:t>
            </a:r>
          </a:p>
          <a:p>
            <a:pPr marL="342900" indent="-342900">
              <a:buFontTx/>
              <a:buChar char="-"/>
            </a:pPr>
            <a:endParaRPr lang="ru-RU" dirty="0"/>
          </a:p>
          <a:p>
            <a:pPr marL="342900" indent="-342900">
              <a:buFontTx/>
              <a:buChar char="-"/>
            </a:pPr>
            <a:r>
              <a:rPr lang="ru-RU" sz="8000" dirty="0" smtClean="0"/>
              <a:t>Употребляется 15 млрд сигарет в день.</a:t>
            </a:r>
            <a:r>
              <a:rPr lang="ru-RU" sz="8000" dirty="0"/>
              <a:t> </a:t>
            </a:r>
            <a:endParaRPr lang="ru-RU" sz="8000" dirty="0" smtClean="0"/>
          </a:p>
          <a:p>
            <a:pPr marL="342900" indent="-342900">
              <a:buFontTx/>
              <a:buChar char="-"/>
            </a:pPr>
            <a:r>
              <a:rPr lang="ru-RU" sz="8000" dirty="0" smtClean="0"/>
              <a:t>Почти </a:t>
            </a:r>
            <a:r>
              <a:rPr lang="ru-RU" sz="8000" dirty="0"/>
              <a:t>половина всех детей в мире – пассивные курильщики, что существенно увеличивает риск развития астмы. То есть, каждый второй ребенок может серьезно заболеть только потому, что рядом курят взрослые</a:t>
            </a:r>
            <a:r>
              <a:rPr lang="ru-RU" dirty="0"/>
              <a:t>.</a:t>
            </a:r>
          </a:p>
        </p:txBody>
      </p:sp>
      <p:sp>
        <p:nvSpPr>
          <p:cNvPr id="1026" name="AutoShape 2" descr="Среди стран Центральной Азии и ЕАЭС меньше всех курят жители Туркменистана,  Узбекистана и Казахстана, больше всех — россиян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3074" name="Picture 2" descr="http://nesvizh-hospital.by/images/2019/05/31/kur07_thumbnai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772816"/>
            <a:ext cx="4716016" cy="5085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001" y="815338"/>
            <a:ext cx="7931224" cy="5205950"/>
          </a:xfrm>
        </p:spPr>
        <p:txBody>
          <a:bodyPr>
            <a:normAutofit fontScale="90000"/>
          </a:bodyPr>
          <a:lstStyle/>
          <a:p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4400" dirty="0" smtClean="0"/>
              <a:t>Где больше производят сигареты</a:t>
            </a:r>
            <a:r>
              <a:rPr lang="en-US" sz="4400" dirty="0" smtClean="0"/>
              <a:t>?</a:t>
            </a: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2800" dirty="0" smtClean="0"/>
              <a:t>Крупнейшим </a:t>
            </a:r>
            <a:r>
              <a:rPr lang="ru-RU" sz="2800" dirty="0"/>
              <a:t>производителем </a:t>
            </a:r>
            <a:r>
              <a:rPr lang="ru-RU" sz="2800" b="1" dirty="0"/>
              <a:t>сигарет</a:t>
            </a:r>
            <a:r>
              <a:rPr lang="ru-RU" sz="2800" dirty="0"/>
              <a:t> в мире является Китай, в котором в </a:t>
            </a:r>
            <a:r>
              <a:rPr lang="ru-RU" sz="2800" dirty="0" smtClean="0"/>
              <a:t>2014 </a:t>
            </a:r>
            <a:r>
              <a:rPr lang="ru-RU" sz="2800" dirty="0"/>
              <a:t>году (последние доступные сравнительные данные) было произведено почти 1.8 трлн. </a:t>
            </a:r>
            <a:r>
              <a:rPr lang="ru-RU" sz="2800" b="1" dirty="0"/>
              <a:t>сигарет</a:t>
            </a:r>
            <a:r>
              <a:rPr lang="ru-RU" sz="2800" dirty="0"/>
              <a:t>. На втором месте - США (490 млрд.), Россия (380 млрд.) и Япония (216 млрд</a:t>
            </a:r>
            <a:r>
              <a:rPr lang="ru-RU" sz="2800" dirty="0" smtClean="0"/>
              <a:t>.).</a:t>
            </a:r>
            <a:br>
              <a:rPr lang="ru-RU" sz="2800" dirty="0" smtClean="0"/>
            </a:br>
            <a:r>
              <a:rPr lang="ru-RU" sz="2200" dirty="0"/>
              <a:t> Подсчитано, что косвенные потери от курения из-за более низкой эффективности труда и дополнительных потерь от нетрудоспособности курящих составляют 207,5 млрд </a:t>
            </a:r>
            <a:r>
              <a:rPr lang="ru-RU" sz="2200" dirty="0" smtClean="0"/>
              <a:t>дол., </a:t>
            </a:r>
            <a:r>
              <a:rPr lang="ru-RU" sz="2200" dirty="0"/>
              <a:t>что соответствует 0,77 % ВВП или 21,6 % расходов консолидированного </a:t>
            </a:r>
            <a:r>
              <a:rPr lang="ru-RU" sz="2200" dirty="0" smtClean="0"/>
              <a:t>бюджета.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789040"/>
            <a:ext cx="3590528" cy="2854816"/>
          </a:xfrm>
        </p:spPr>
      </p:pic>
      <p:pic>
        <p:nvPicPr>
          <p:cNvPr id="4098" name="Picture 2" descr="Вред таба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789040"/>
            <a:ext cx="3240360" cy="285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8786182"/>
      </p:ext>
    </p:extLst>
  </p:cSld>
  <p:clrMapOvr>
    <a:masterClrMapping/>
  </p:clrMapOvr>
  <p:transition spd="slow">
    <p:pull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663</TotalTime>
  <Words>495</Words>
  <Application>Microsoft Office PowerPoint</Application>
  <PresentationFormat>Экран (4:3)</PresentationFormat>
  <Paragraphs>84</Paragraphs>
  <Slides>21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Constantia</vt:lpstr>
      <vt:lpstr>Wingdings 2</vt:lpstr>
      <vt:lpstr>Поток</vt:lpstr>
      <vt:lpstr>Факторы и последствия курения среди студентов медицинского факультета</vt:lpstr>
      <vt:lpstr>Цель исследования:  </vt:lpstr>
      <vt:lpstr>Задача:</vt:lpstr>
      <vt:lpstr>                          Актуальность:   Актуальность темы нашей работы заключается  в  том, что сохранить крепкое здоровье каждого студента учащихся в нашем факультете.   Курение-является одной из наиболее распространенных и массовых в мировом масштабе привычек, наносящей урон, как здоровью отдельного человека так и обществу в целом. </vt:lpstr>
      <vt:lpstr>Актуальность:</vt:lpstr>
      <vt:lpstr>Актуальность: </vt:lpstr>
      <vt:lpstr>        Методика и результаты исследования: -Исследование проводилось  путем анкетирования студентов медицинского факультета с 1-6курсы(по google forms).   В опросе приняли участие 203 студента в возрасте от 17 до 24 лет, из них 41 % юноши и 59 % девушки. На основе литературных источников была составлена анкета «Факторы и последствия курения», ответы на вопросы анкеты были переведены в баллы с учетом определенной логики построения задаваемого вопроса. </vt:lpstr>
      <vt:lpstr> Статистика курильщиков в мире</vt:lpstr>
      <vt:lpstr> Где больше производят сигареты? Крупнейшим производителем сигарет в мире является Китай, в котором в 2014 году (последние доступные сравнительные данные) было произведено почти 1.8 трлн. сигарет. На втором месте - США (490 млрд.), Россия (380 млрд.) и Япония (216 млрд.).  Подсчитано, что косвенные потери от курения из-за более низкой эффективности труда и дополнительных потерь от нетрудоспособности курящих составляют 207,5 млрд дол., что соответствует 0,77 % ВВП или 21,6 % расходов консолидированного бюджета.      </vt:lpstr>
      <vt:lpstr>Показатели потребителей табака     в Центральной Азии</vt:lpstr>
      <vt:lpstr>Влияние курения на органы дыхания:</vt:lpstr>
      <vt:lpstr>Вред курение </vt:lpstr>
      <vt:lpstr>Статистика курение среди студентов медицинского факультета:</vt:lpstr>
      <vt:lpstr>Как влияет курение на здоровье?</vt:lpstr>
      <vt:lpstr>Сумма потраченных денег на табачные изделия.</vt:lpstr>
      <vt:lpstr>Презентация PowerPoint</vt:lpstr>
      <vt:lpstr>Презентация PowerPoint</vt:lpstr>
      <vt:lpstr>После употребление первой, сколько промежуток времени, составляет потребность ко второй?</vt:lpstr>
      <vt:lpstr>Презентация PowerPoint</vt:lpstr>
      <vt:lpstr>Выводы:</vt:lpstr>
      <vt:lpstr>           Рекомендация: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Факторы и последствия курение среди студентов медицинского факультета</dc:title>
  <dc:creator>user</dc:creator>
  <cp:lastModifiedBy>TechLine</cp:lastModifiedBy>
  <cp:revision>45</cp:revision>
  <dcterms:created xsi:type="dcterms:W3CDTF">2022-11-09T07:25:44Z</dcterms:created>
  <dcterms:modified xsi:type="dcterms:W3CDTF">2022-11-15T07:09:05Z</dcterms:modified>
</cp:coreProperties>
</file>