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70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4566D"/>
    <a:srgbClr val="1406D0"/>
    <a:srgbClr val="800000"/>
    <a:srgbClr val="1D0CF8"/>
    <a:srgbClr val="5B8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54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4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8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0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8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1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8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6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89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AC4B-1966-485D-B9D2-9C02914A293A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140AF-9F21-4F89-BDEF-45612DC650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0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27242" y="1807420"/>
            <a:ext cx="9338326" cy="175432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ГОС в обучении </a:t>
            </a:r>
            <a:endParaRPr lang="ru-RU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компетентностной основе</a:t>
            </a:r>
            <a:r>
              <a:rPr lang="ru-RU" sz="5400" b="1" dirty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dirty="0">
              <a:solidFill>
                <a:srgbClr val="1406D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12000" y="4809422"/>
            <a:ext cx="43397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экспертной группы: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Курбанов Расул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Хамидович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Шаимкулова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Амангелдиевна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Аракеева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Мамадалиевна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Ажимуратова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Барчиной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Шамшиевна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«___»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________2022 г.</a:t>
            </a:r>
          </a:p>
        </p:txBody>
      </p:sp>
    </p:spTree>
    <p:extLst>
      <p:ext uri="{BB962C8B-B14F-4D97-AF65-F5344CB8AC3E}">
        <p14:creationId xmlns:p14="http://schemas.microsoft.com/office/powerpoint/2010/main" val="17390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7532" y="708445"/>
            <a:ext cx="9985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результатов обучения ОПОП СПО </a:t>
            </a:r>
            <a:endParaRPr lang="ru-RU" sz="320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143" y="1611087"/>
            <a:ext cx="9811657" cy="496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29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3646" y="389131"/>
            <a:ext cx="9985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результатов обучения ОПОП СПО </a:t>
            </a:r>
            <a:endParaRPr lang="ru-RU" sz="320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14" y="1364343"/>
            <a:ext cx="9739086" cy="5094514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</p:spTree>
    <p:extLst>
      <p:ext uri="{BB962C8B-B14F-4D97-AF65-F5344CB8AC3E}">
        <p14:creationId xmlns:p14="http://schemas.microsoft.com/office/powerpoint/2010/main" val="2993615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3714" y="1158465"/>
            <a:ext cx="9448800" cy="3970318"/>
          </a:xfrm>
          <a:prstGeom prst="rect">
            <a:avLst/>
          </a:prstGeom>
          <a:ln w="22225">
            <a:solidFill>
              <a:srgbClr val="800000"/>
            </a:solidFill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ОПОП СПО;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обучения – 6-10 наименований;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обучения включают компетенции</a:t>
            </a:r>
          </a:p>
          <a:p>
            <a:pPr>
              <a:lnSpc>
                <a:spcPct val="150000"/>
              </a:lnSpc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(какими знаниями обладает выпускник, и что и как умеет делать, т.е. какие навыки способен продемонстрировать выпускник)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26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5589" y="399534"/>
            <a:ext cx="9985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ОПОП СПО </a:t>
            </a:r>
            <a:endParaRPr lang="ru-RU" sz="320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343" y="984309"/>
            <a:ext cx="10116457" cy="5750320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</p:spTree>
    <p:extLst>
      <p:ext uri="{BB962C8B-B14F-4D97-AF65-F5344CB8AC3E}">
        <p14:creationId xmlns:p14="http://schemas.microsoft.com/office/powerpoint/2010/main" val="9713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3543" y="478972"/>
            <a:ext cx="6676572" cy="6052458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</a:bodyPr>
          <a:lstStyle/>
          <a:p>
            <a:pPr algn="ctr"/>
            <a:r>
              <a:rPr lang="ru-RU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1943" y="776510"/>
            <a:ext cx="101164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берүү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-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программаларынын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милдеттүү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минималдуу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мазмунун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жүктөмүнүн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максималдуу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көлөмүн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бүтүрүүчүлөрдүн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даярдыгынын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деңгээлин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ошондой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камсыз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кылуунун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негизги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аныктоочу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ченемдер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11943" y="2162630"/>
            <a:ext cx="5675086" cy="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11943" y="2090721"/>
            <a:ext cx="9434288" cy="435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810171" y="5657671"/>
            <a:ext cx="3381829" cy="1200329"/>
          </a:xfrm>
          <a:prstGeom prst="rect">
            <a:avLst/>
          </a:prstGeom>
          <a:noFill/>
          <a:ln>
            <a:solidFill>
              <a:srgbClr val="1D0CF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государственный </a:t>
            </a:r>
            <a:endParaRPr lang="ru-RU" sz="2400" dirty="0" smtClean="0">
              <a:solidFill>
                <a:srgbClr val="1406D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образовательный</a:t>
            </a:r>
          </a:p>
          <a:p>
            <a:pPr algn="just"/>
            <a:r>
              <a:rPr lang="ru-RU" sz="2400" dirty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стандарт</a:t>
            </a:r>
            <a:endParaRPr lang="ru-RU" sz="2400" dirty="0">
              <a:solidFill>
                <a:srgbClr val="1406D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4296" y="1471434"/>
            <a:ext cx="7097486" cy="584775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системасын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өркүндөтүү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25714" y="3517536"/>
            <a:ext cx="2841270" cy="1569660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эмгек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рыногун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байланыштыруунун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зарылдыгы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21200" y="3483427"/>
            <a:ext cx="2757714" cy="830997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Квалификациялык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өнүктүрүү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982465" y="3483427"/>
            <a:ext cx="2881478" cy="1200329"/>
          </a:xfrm>
          <a:prstGeom prst="rect">
            <a:avLst/>
          </a:prstGeom>
          <a:noFill/>
          <a:ln w="444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Компетенттүүлүккө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негизделген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берүү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322286" y="2444538"/>
            <a:ext cx="1669143" cy="92277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 flipH="1">
            <a:off x="5900057" y="2444538"/>
            <a:ext cx="29030" cy="1038889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309430" y="2444538"/>
            <a:ext cx="1175656" cy="92277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8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0571" y="653143"/>
            <a:ext cx="6807200" cy="1077218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образовательной организации с рынком труда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9544" y="2278742"/>
            <a:ext cx="3061855" cy="1494971"/>
          </a:xfrm>
          <a:prstGeom prst="round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2481943"/>
            <a:ext cx="31865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(работодатель + выпускник)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16582" y="2278743"/>
            <a:ext cx="2729345" cy="1494971"/>
          </a:xfrm>
          <a:prstGeom prst="round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84964" y="2620442"/>
            <a:ext cx="3034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91947" y="2278742"/>
            <a:ext cx="3041070" cy="1494971"/>
          </a:xfrm>
          <a:prstGeom prst="roundRect">
            <a:avLst/>
          </a:prstGeom>
          <a:gradFill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146472" y="2481943"/>
            <a:ext cx="31865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(работодатель + колледж)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726873" y="2786743"/>
            <a:ext cx="720434" cy="556974"/>
          </a:xfrm>
          <a:prstGeom prst="rightArrow">
            <a:avLst/>
          </a:prstGeom>
          <a:solidFill>
            <a:srgbClr val="FF0000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7389751" y="2786743"/>
            <a:ext cx="720434" cy="5569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66075" y="3546918"/>
            <a:ext cx="2801916" cy="25545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Функциональный анализ профессии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\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(вида профессиональной деятельности)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(ПС)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94284" y="3546918"/>
            <a:ext cx="2801916" cy="22467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 курс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материалы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26848" y="3520605"/>
            <a:ext cx="2801916" cy="22467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Сертификация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7209" y="6101463"/>
            <a:ext cx="3319648" cy="64633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406D0"/>
                </a:solidFill>
              </a:rPr>
              <a:t>Выпускник, </a:t>
            </a:r>
            <a:r>
              <a:rPr lang="ru-RU" dirty="0">
                <a:solidFill>
                  <a:srgbClr val="1406D0"/>
                </a:solidFill>
              </a:rPr>
              <a:t>востребованный региональным рынком труда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4284" y="5812222"/>
            <a:ext cx="3215901" cy="646331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образовательной программы на основе </a:t>
            </a:r>
            <a:r>
              <a:rPr lang="ru-RU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  <a:endParaRPr lang="ru-RU" dirty="0">
              <a:solidFill>
                <a:srgbClr val="1406D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19855" y="5767374"/>
            <a:ext cx="3215901" cy="646331"/>
          </a:xfrm>
          <a:prstGeom prst="rect">
            <a:avLst/>
          </a:prstGeom>
          <a:noFill/>
          <a:ln w="158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и сертификация выпускника </a:t>
            </a:r>
            <a:endParaRPr lang="ru-RU" dirty="0">
              <a:solidFill>
                <a:srgbClr val="1406D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1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6850" y="385019"/>
            <a:ext cx="93317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ПС и ГОС на образовательную программу </a:t>
            </a:r>
            <a:endParaRPr lang="ru-RU" sz="320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54514" y="1132115"/>
            <a:ext cx="4107543" cy="1930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08513" y="1312485"/>
            <a:ext cx="3599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085" y="3853544"/>
            <a:ext cx="3621315" cy="1930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12228" y="3853544"/>
            <a:ext cx="3860801" cy="2082800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14400" y="4525612"/>
            <a:ext cx="284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компетенций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9601" y="4223657"/>
            <a:ext cx="3236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для достижения компетенций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361714" y="1132115"/>
            <a:ext cx="2481944" cy="2931885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361714" y="1312485"/>
            <a:ext cx="24819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компетенции в отсутствие ПС – профессиональные компетенции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148114" y="2882145"/>
            <a:ext cx="972457" cy="818998"/>
          </a:xfrm>
          <a:prstGeom prst="straightConnector1">
            <a:avLst/>
          </a:prstGeom>
          <a:ln w="196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212114" y="2882145"/>
            <a:ext cx="703942" cy="818998"/>
          </a:xfrm>
          <a:prstGeom prst="straightConnector1">
            <a:avLst/>
          </a:prstGeom>
          <a:ln w="196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049488" y="4925722"/>
            <a:ext cx="1175655" cy="1"/>
          </a:xfrm>
          <a:prstGeom prst="straightConnector1">
            <a:avLst/>
          </a:prstGeom>
          <a:ln w="196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8157029" y="3005256"/>
            <a:ext cx="1016001" cy="848288"/>
          </a:xfrm>
          <a:prstGeom prst="straightConnector1">
            <a:avLst/>
          </a:prstGeom>
          <a:ln w="196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6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4645" y="370505"/>
            <a:ext cx="4716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Связь ПС, </a:t>
            </a:r>
            <a:r>
              <a:rPr lang="ru-RU" sz="3200" dirty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 </a:t>
            </a:r>
            <a:r>
              <a:rPr lang="ru-RU" sz="32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ОПОП </a:t>
            </a:r>
            <a:endParaRPr lang="ru-RU" sz="320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8016" y="1359648"/>
            <a:ext cx="2931886" cy="11352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94227" y="1321941"/>
            <a:ext cx="2554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НРК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рамка квалификации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7447" y="2844988"/>
            <a:ext cx="2756879" cy="11756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74214" y="4253467"/>
            <a:ext cx="2931886" cy="14498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66605" y="5631543"/>
            <a:ext cx="3427883" cy="122645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077447" y="2831463"/>
            <a:ext cx="2554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50060" y="4240230"/>
            <a:ext cx="255451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797941" y="5657671"/>
            <a:ext cx="3496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ОПОП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профессиональная образовательная программа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2067224" y="2632445"/>
            <a:ext cx="916523" cy="90156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5400000">
            <a:off x="4105241" y="4109427"/>
            <a:ext cx="836386" cy="90156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5400000">
            <a:off x="6981941" y="5641881"/>
            <a:ext cx="732393" cy="90156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inx-fan.ru/800/600/https/pixy.org/src/38/38846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29" y="2525486"/>
            <a:ext cx="3338285" cy="33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3879" y="554152"/>
            <a:ext cx="986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НРК</a:t>
            </a:r>
            <a:endParaRPr lang="ru-RU" sz="3200" b="1" dirty="0"/>
          </a:p>
        </p:txBody>
      </p:sp>
      <p:sp>
        <p:nvSpPr>
          <p:cNvPr id="7" name="Облако 6"/>
          <p:cNvSpPr/>
          <p:nvPr/>
        </p:nvSpPr>
        <p:spPr>
          <a:xfrm>
            <a:off x="3103336" y="762000"/>
            <a:ext cx="2032000" cy="13681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8"/>
          <p:cNvSpPr txBox="1">
            <a:spLocks noGrp="1"/>
          </p:cNvSpPr>
          <p:nvPr>
            <p:ph idx="1"/>
          </p:nvPr>
        </p:nvSpPr>
        <p:spPr>
          <a:xfrm>
            <a:off x="3350916" y="1138927"/>
            <a:ext cx="1324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Рынок труда</a:t>
            </a:r>
            <a:endParaRPr lang="ru-RU" sz="2000" b="1" dirty="0"/>
          </a:p>
        </p:txBody>
      </p:sp>
      <p:sp>
        <p:nvSpPr>
          <p:cNvPr id="8" name="Облако 7"/>
          <p:cNvSpPr/>
          <p:nvPr/>
        </p:nvSpPr>
        <p:spPr>
          <a:xfrm>
            <a:off x="7082971" y="870857"/>
            <a:ext cx="2046515" cy="1368199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12742" y="1231790"/>
            <a:ext cx="986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ГОС</a:t>
            </a:r>
            <a:endParaRPr lang="ru-RU" sz="3200" b="1" dirty="0"/>
          </a:p>
        </p:txBody>
      </p:sp>
      <p:sp>
        <p:nvSpPr>
          <p:cNvPr id="10" name="Облако 9"/>
          <p:cNvSpPr/>
          <p:nvPr/>
        </p:nvSpPr>
        <p:spPr>
          <a:xfrm>
            <a:off x="9332686" y="116114"/>
            <a:ext cx="2508249" cy="179977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659257" y="464457"/>
            <a:ext cx="1826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Запросы Обучающегося Родителей Общества</a:t>
            </a:r>
            <a:endParaRPr lang="ru-RU" b="1" dirty="0"/>
          </a:p>
        </p:txBody>
      </p:sp>
      <p:sp>
        <p:nvSpPr>
          <p:cNvPr id="14" name="Облако 13"/>
          <p:cNvSpPr/>
          <p:nvPr/>
        </p:nvSpPr>
        <p:spPr>
          <a:xfrm>
            <a:off x="4871846" y="261257"/>
            <a:ext cx="2965868" cy="1654629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279571" y="762000"/>
            <a:ext cx="2102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Изменяющийся  мир</a:t>
            </a:r>
            <a:endParaRPr lang="ru-RU" sz="2000" b="1" dirty="0"/>
          </a:p>
        </p:txBody>
      </p:sp>
      <p:pic>
        <p:nvPicPr>
          <p:cNvPr id="1030" name="Picture 6" descr="Забавные Картинки, Школьные Идеи, Раскраски, Солнце, Погода, Поделки Из Бум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" y="19590"/>
            <a:ext cx="3128057" cy="221946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9600" y="1469886"/>
            <a:ext cx="1030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НРК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4914" y="2071688"/>
            <a:ext cx="3352800" cy="2079398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ru-RU" b="1" dirty="0" smtClean="0"/>
              <a:t>ОБРАЗОВАТЕЛЬНАЯ ПРОГРАММА</a:t>
            </a:r>
            <a:endParaRPr lang="ru-RU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38514" y="3018971"/>
            <a:ext cx="2699657" cy="9289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538514" y="3111387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Условия для обучения </a:t>
            </a:r>
          </a:p>
          <a:p>
            <a:pPr algn="ctr"/>
            <a:r>
              <a:rPr lang="ru-RU" sz="2000" dirty="0" smtClean="0"/>
              <a:t>(рабочая среда)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03879" y="4836658"/>
            <a:ext cx="2481035" cy="10813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162629" y="4746373"/>
            <a:ext cx="232228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качества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(Как проводить занятия)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106227" y="3222171"/>
            <a:ext cx="2699657" cy="9289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229600" y="3222171"/>
            <a:ext cx="2576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квалификации)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167913" y="5018105"/>
            <a:ext cx="3109687" cy="9289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229600" y="5134201"/>
            <a:ext cx="3048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производством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(рынок труда)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008257"/>
            <a:ext cx="10875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документы, определяющие содержание образования всех уровней и направленности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0701" y="254391"/>
            <a:ext cx="109170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основной профессиональной образовательной </a:t>
            </a:r>
          </a:p>
          <a:p>
            <a:pPr algn="ctr"/>
            <a:r>
              <a:rPr lang="ru-RU" sz="28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(</a:t>
            </a:r>
            <a:r>
              <a:rPr lang="ru-RU" sz="2800" dirty="0" smtClean="0">
                <a:ln w="0"/>
                <a:solidFill>
                  <a:srgbClr val="1406D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ОПОП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среднего профессионального образования  (</a:t>
            </a:r>
            <a:r>
              <a:rPr lang="ru-RU" sz="2800" dirty="0" smtClean="0">
                <a:ln w="0"/>
                <a:solidFill>
                  <a:srgbClr val="1406D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</a:t>
            </a:r>
            <a:r>
              <a:rPr lang="ru-RU" sz="28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53144" y="1683657"/>
            <a:ext cx="2438400" cy="1518260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1765" y="1717133"/>
            <a:ext cx="2397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(требования к результатам образования)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543158" y="4035831"/>
            <a:ext cx="2438400" cy="127725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6613" y="4051205"/>
            <a:ext cx="22349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(требования к квалификации)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929748" y="1683657"/>
            <a:ext cx="3075903" cy="127725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783468" y="4035831"/>
            <a:ext cx="3110819" cy="1277258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83468" y="1858050"/>
            <a:ext cx="32802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компетенции)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3468" y="4051205"/>
            <a:ext cx="32221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компетенции)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310557" y="2565936"/>
            <a:ext cx="3721786" cy="200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00206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256883" y="2578580"/>
            <a:ext cx="38317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1406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ОПОП</a:t>
            </a:r>
          </a:p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(основная профессиональная образовательная программа)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307081" y="2017132"/>
            <a:ext cx="455897" cy="666998"/>
          </a:xfrm>
          <a:prstGeom prst="downArrow">
            <a:avLst/>
          </a:prstGeom>
          <a:solidFill>
            <a:srgbClr val="140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3154458" y="4466555"/>
            <a:ext cx="456109" cy="666998"/>
          </a:xfrm>
          <a:prstGeom prst="downArrow">
            <a:avLst/>
          </a:prstGeom>
          <a:solidFill>
            <a:srgbClr val="1406D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stCxn id="12" idx="3"/>
          </p:cNvCxnSpPr>
          <p:nvPr/>
        </p:nvCxnSpPr>
        <p:spPr>
          <a:xfrm>
            <a:off x="7063694" y="2304326"/>
            <a:ext cx="1135498" cy="1095828"/>
          </a:xfrm>
          <a:prstGeom prst="straightConnector1">
            <a:avLst/>
          </a:prstGeom>
          <a:ln w="152400">
            <a:solidFill>
              <a:srgbClr val="1406D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6951978" y="3840892"/>
            <a:ext cx="1247214" cy="789164"/>
          </a:xfrm>
          <a:prstGeom prst="straightConnector1">
            <a:avLst/>
          </a:prstGeom>
          <a:ln w="152400">
            <a:solidFill>
              <a:srgbClr val="1406D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4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7532" y="40788"/>
            <a:ext cx="9985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rgbClr val="C0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компетенции по дисциплинам ОПОП СПО </a:t>
            </a:r>
            <a:endParaRPr lang="ru-RU" sz="3200" dirty="0">
              <a:ln w="0"/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313113" y="1701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86" y="625563"/>
            <a:ext cx="8723086" cy="6109066"/>
          </a:xfrm>
          <a:prstGeom prst="rect">
            <a:avLst/>
          </a:prstGeom>
          <a:solidFill>
            <a:schemeClr val="accent1"/>
          </a:solidFill>
          <a:effectLst>
            <a:glow rad="127000">
              <a:schemeClr val="accent1"/>
            </a:glow>
          </a:effectLst>
        </p:spPr>
      </p:pic>
    </p:spTree>
    <p:extLst>
      <p:ext uri="{BB962C8B-B14F-4D97-AF65-F5344CB8AC3E}">
        <p14:creationId xmlns:p14="http://schemas.microsoft.com/office/powerpoint/2010/main" val="34778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367</Words>
  <Application>Microsoft Office PowerPoint</Application>
  <PresentationFormat>Широкоэкранный</PresentationFormat>
  <Paragraphs>98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2020</cp:lastModifiedBy>
  <cp:revision>31</cp:revision>
  <dcterms:created xsi:type="dcterms:W3CDTF">2022-04-26T14:57:07Z</dcterms:created>
  <dcterms:modified xsi:type="dcterms:W3CDTF">2022-06-03T08:40:55Z</dcterms:modified>
</cp:coreProperties>
</file>