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0" autoAdjust="0"/>
    <p:restoredTop sz="94660"/>
  </p:normalViewPr>
  <p:slideViewPr>
    <p:cSldViewPr>
      <p:cViewPr>
        <p:scale>
          <a:sx n="76" d="100"/>
          <a:sy n="76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770555909273586E-2"/>
          <c:y val="0.2753349800963999"/>
          <c:w val="0.4759863088545408"/>
          <c:h val="0.648596780043914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E2-4559-A6FC-9E55583EFE0D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E2-4559-A6FC-9E55583EFE0D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E2-4559-A6FC-9E55583EFE0D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E2-4559-A6FC-9E55583EFE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4"/>
                <c:pt idx="0">
                  <c:v>Успешно устр.на раб </c:v>
                </c:pt>
                <c:pt idx="1">
                  <c:v>устроил.не по спец.</c:v>
                </c:pt>
                <c:pt idx="2">
                  <c:v>не смог устр</c:v>
                </c:pt>
                <c:pt idx="3">
                  <c:v>устр на раб еще в процессе обуч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</c:v>
                </c:pt>
                <c:pt idx="1">
                  <c:v>10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E2-4559-A6FC-9E55583EF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000000000000013"/>
          <c:y val="0.57644812802518308"/>
          <c:w val="0.35000000000000003"/>
          <c:h val="0.423551871974817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Незнаю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0.28000000000000003</c:v>
                </c:pt>
                <c:pt idx="1">
                  <c:v>0.03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F9-4EB5-B2EA-1D622620F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Незнаю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84-4518-8F36-5E2E3815C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Незнаю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0.31</c:v>
                </c:pt>
                <c:pt idx="1">
                  <c:v>0</c:v>
                </c:pt>
                <c:pt idx="2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3F-45BB-ACC1-00F3D21DE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 не поддерживаю</c:v>
                </c:pt>
                <c:pt idx="1">
                  <c:v>поддерживаю эпизодически</c:v>
                </c:pt>
                <c:pt idx="2">
                  <c:v>поддерживаю регулярно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15-4C60-B7B4-F311FA75C73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 не поддерживаю</c:v>
                </c:pt>
                <c:pt idx="1">
                  <c:v>поддерживаю эпизодически</c:v>
                </c:pt>
                <c:pt idx="2">
                  <c:v>поддерживаю регулярно</c:v>
                </c:pt>
                <c:pt idx="3">
                  <c:v>другое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  <c:pt idx="1">
                  <c:v>14</c:v>
                </c:pt>
                <c:pt idx="2">
                  <c:v>17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15-4C60-B7B4-F311FA75C73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 не поддерживаю</c:v>
                </c:pt>
                <c:pt idx="1">
                  <c:v>поддерживаю эпизодически</c:v>
                </c:pt>
                <c:pt idx="2">
                  <c:v>поддерживаю регулярно</c:v>
                </c:pt>
                <c:pt idx="3">
                  <c:v>другое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15-4C60-B7B4-F311FA75C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585536"/>
        <c:axId val="89587072"/>
        <c:axId val="89530816"/>
      </c:bar3DChart>
      <c:catAx>
        <c:axId val="89585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9587072"/>
        <c:crosses val="autoZero"/>
        <c:auto val="1"/>
        <c:lblAlgn val="ctr"/>
        <c:lblOffset val="100"/>
        <c:noMultiLvlLbl val="0"/>
      </c:catAx>
      <c:valAx>
        <c:axId val="8958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585536"/>
        <c:crosses val="autoZero"/>
        <c:crossBetween val="between"/>
      </c:valAx>
      <c:serAx>
        <c:axId val="8953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8958707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Продолжение обучения на более высокой ступени(Аспирантуры)</c:v>
                </c:pt>
                <c:pt idx="1">
                  <c:v>Участие на конференциях, семинарах</c:v>
                </c:pt>
                <c:pt idx="2">
                  <c:v>Отдельные профессиональные курсы</c:v>
                </c:pt>
                <c:pt idx="3">
                  <c:v>Организация практики на базе университета</c:v>
                </c:pt>
                <c:pt idx="4">
                  <c:v>Орган.встреч с представителями отраслей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A2-4403-BC66-52D6D457A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638400"/>
        <c:axId val="89639936"/>
        <c:axId val="89532160"/>
      </c:bar3DChart>
      <c:catAx>
        <c:axId val="89638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9639936"/>
        <c:crosses val="autoZero"/>
        <c:auto val="1"/>
        <c:lblAlgn val="ctr"/>
        <c:lblOffset val="100"/>
        <c:noMultiLvlLbl val="0"/>
      </c:catAx>
      <c:valAx>
        <c:axId val="8963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638400"/>
        <c:crosses val="autoZero"/>
        <c:crossBetween val="between"/>
      </c:valAx>
      <c:serAx>
        <c:axId val="8953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89639936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CD-4BB7-A58E-95AB80A1D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удов.</c:v>
                </c:pt>
                <c:pt idx="3">
                  <c:v>неудовлет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0.26</c:v>
                </c:pt>
                <c:pt idx="1">
                  <c:v>0.09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8A-4849-A65B-8742BC5D3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456401283172935"/>
          <c:y val="0.37140537825872638"/>
          <c:w val="0.16284339457567804"/>
          <c:h val="0.28346762887809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практически все преподаватели исп.</c:v>
                </c:pt>
                <c:pt idx="1">
                  <c:v>частично</c:v>
                </c:pt>
                <c:pt idx="2">
                  <c:v>слабо</c:v>
                </c:pt>
                <c:pt idx="3">
                  <c:v>практически не исп.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93-4619-9923-43571AAB0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399552"/>
        <c:axId val="90170112"/>
      </c:barChart>
      <c:catAx>
        <c:axId val="3739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170112"/>
        <c:crosses val="autoZero"/>
        <c:auto val="1"/>
        <c:lblAlgn val="ctr"/>
        <c:lblOffset val="100"/>
        <c:noMultiLvlLbl val="0"/>
      </c:catAx>
      <c:valAx>
        <c:axId val="9017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399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очень эффективная</c:v>
                </c:pt>
                <c:pt idx="1">
                  <c:v>эффективная </c:v>
                </c:pt>
                <c:pt idx="2">
                  <c:v>не очень эффективная</c:v>
                </c:pt>
                <c:pt idx="3">
                  <c:v>не эффективна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15-4B99-8908-738BAE8988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очень эффективная</c:v>
                </c:pt>
                <c:pt idx="1">
                  <c:v>эффективная </c:v>
                </c:pt>
                <c:pt idx="2">
                  <c:v>не очень эффективная</c:v>
                </c:pt>
                <c:pt idx="3">
                  <c:v>не эффективна</c:v>
                </c:pt>
              </c:strCache>
            </c:strRef>
          </c:cat>
          <c:val>
            <c:numRef>
              <c:f>Лист1!$C$2:$C$5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15-4B99-8908-738BAE898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551104"/>
        <c:axId val="42611456"/>
        <c:axId val="37463360"/>
      </c:bar3DChart>
      <c:catAx>
        <c:axId val="37551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611456"/>
        <c:crosses val="autoZero"/>
        <c:auto val="1"/>
        <c:lblAlgn val="ctr"/>
        <c:lblOffset val="100"/>
        <c:noMultiLvlLbl val="0"/>
      </c:catAx>
      <c:valAx>
        <c:axId val="4261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51104"/>
        <c:crosses val="autoZero"/>
        <c:crossBetween val="between"/>
      </c:valAx>
      <c:serAx>
        <c:axId val="3746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42611456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5659570331492E-2"/>
          <c:y val="3.0831228624714799E-2"/>
          <c:w val="0.6454578594342375"/>
          <c:h val="0.81574661569261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 сущ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F6-490D-B2BF-A0052ADA56C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 не сущ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F6-490D-B2BF-A0052ADA56C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да только создается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DF6-490D-B2BF-A0052ADA56C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знаю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53952"/>
        <c:axId val="44105728"/>
      </c:barChart>
      <c:catAx>
        <c:axId val="4265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105728"/>
        <c:crosses val="autoZero"/>
        <c:auto val="1"/>
        <c:lblAlgn val="ctr"/>
        <c:lblOffset val="100"/>
        <c:noMultiLvlLbl val="0"/>
      </c:catAx>
      <c:valAx>
        <c:axId val="44105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53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теория</c:v>
                </c:pt>
                <c:pt idx="1">
                  <c:v>практика</c:v>
                </c:pt>
                <c:pt idx="2">
                  <c:v>коммуникац. Способ</c:v>
                </c:pt>
                <c:pt idx="3">
                  <c:v>исследоват.навыки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0.27</c:v>
                </c:pt>
                <c:pt idx="1">
                  <c:v>0.2</c:v>
                </c:pt>
                <c:pt idx="2">
                  <c:v>0.15</c:v>
                </c:pt>
                <c:pt idx="3">
                  <c:v>0.14000000000000001</c:v>
                </c:pt>
                <c:pt idx="4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61-4F08-BF50-B3FCC16564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теория</c:v>
                </c:pt>
                <c:pt idx="1">
                  <c:v>практика</c:v>
                </c:pt>
                <c:pt idx="2">
                  <c:v>коммуникац. Способ</c:v>
                </c:pt>
                <c:pt idx="3">
                  <c:v>исследоват.навыки</c:v>
                </c:pt>
                <c:pt idx="4">
                  <c:v>другое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61-4F08-BF50-B3FCC165646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удовлет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теория</c:v>
                </c:pt>
                <c:pt idx="1">
                  <c:v>практика</c:v>
                </c:pt>
                <c:pt idx="2">
                  <c:v>коммуникац. Способ</c:v>
                </c:pt>
                <c:pt idx="3">
                  <c:v>исследоват.навыки</c:v>
                </c:pt>
                <c:pt idx="4">
                  <c:v>другое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661-4F08-BF50-B3FCC1656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405248"/>
        <c:axId val="42407040"/>
        <c:axId val="0"/>
      </c:bar3DChart>
      <c:catAx>
        <c:axId val="42405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407040"/>
        <c:crosses val="autoZero"/>
        <c:auto val="1"/>
        <c:lblAlgn val="ctr"/>
        <c:lblOffset val="100"/>
        <c:noMultiLvlLbl val="0"/>
      </c:catAx>
      <c:valAx>
        <c:axId val="424070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405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31748-94AC-4687-8B0B-D77C81627042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ECFC2-4ED5-4F3F-8643-7509794E3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Анализ анкетирования выпускников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медицинского факультета</a:t>
            </a:r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(встреча 2022 года)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94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</a:t>
            </a:r>
            <a:r>
              <a:rPr lang="ru-RU" dirty="0"/>
              <a:t>Оцените степень достижения Ваших целей во время обучения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5560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9. Выбрали бы Вы данный ВУЗ для ПК</a:t>
            </a:r>
            <a:r>
              <a:rPr lang="en-US" dirty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7580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11. </a:t>
            </a:r>
            <a:r>
              <a:rPr lang="ru-RU" dirty="0"/>
              <a:t>Взяли бы Вы себе на работу выпускников данного ВУЗа</a:t>
            </a:r>
            <a:r>
              <a:rPr lang="en-US" dirty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717227"/>
              </p:ext>
            </p:extLst>
          </p:nvPr>
        </p:nvGraphicFramePr>
        <p:xfrm>
          <a:off x="457200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 </a:t>
            </a:r>
            <a:r>
              <a:rPr lang="ru-RU" dirty="0"/>
              <a:t>Рекомендуете ли Вы данный ВУЗ для обучения ваших родных</a:t>
            </a:r>
            <a:r>
              <a:rPr lang="en-US" dirty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995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ru-RU" dirty="0"/>
              <a:t>1.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После завершения ВУЗа и получения квалификации: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7150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74273813"/>
              </p:ext>
            </p:extLst>
          </p:nvPr>
        </p:nvGraphicFramePr>
        <p:xfrm>
          <a:off x="179512" y="1393005"/>
          <a:ext cx="885828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2. Поддерживаете ли Вы связь с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после завершения обучения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500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ru-RU" dirty="0"/>
              <a:t>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Какие виды взаимодействия с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универститетом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могут быть полезны как выпускнику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748976"/>
              </p:ext>
            </p:extLst>
          </p:nvPr>
        </p:nvGraphicFramePr>
        <p:xfrm>
          <a:off x="251520" y="1772816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.Существует ли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вузе разработанная миссия и Стратегия развития?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802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Как вы оцените материально-техническую базу медицинского факультета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393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6</a:t>
            </a:r>
            <a:r>
              <a:rPr lang="ru-RU" sz="3200" dirty="0"/>
              <a:t>. </a:t>
            </a:r>
            <a:r>
              <a:rPr lang="ru-RU" sz="2800" dirty="0" smtClean="0"/>
              <a:t>Насколько интенсивно используется преподавателями новые технологии обучения?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1369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32656"/>
            <a:ext cx="8177562" cy="810344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.Насколько эффективна рекламная политика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медицинского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факультета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ОшГУ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6292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</a:t>
            </a:r>
            <a:r>
              <a:rPr lang="ru-RU" dirty="0"/>
              <a:t>Существует ли в ВУЗе Ассоциация выпускников</a:t>
            </a:r>
            <a:r>
              <a:rPr lang="en-US" dirty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5753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148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1. После завершения ВУЗа и получения квалификации:</vt:lpstr>
      <vt:lpstr>2. Поддерживаете ли Вы связь с ОшГУ, после завершения обучения?</vt:lpstr>
      <vt:lpstr>3. Какие виды взаимодействия с универститетом могут быть полезны как выпускнику</vt:lpstr>
      <vt:lpstr>4.Существует ли в ОшГУ вузе разработанная миссия и Стратегия развития?</vt:lpstr>
      <vt:lpstr>5. Как вы оцените материально-техническую базу медицинского факультета ОшГУ?</vt:lpstr>
      <vt:lpstr>6. Насколько интенсивно используется преподавателями новые технологии обучения?</vt:lpstr>
      <vt:lpstr>7.Насколько эффективна рекламная политика медицинского факультета ОшГУ?</vt:lpstr>
      <vt:lpstr>8.Существует ли в ВУЗе Ассоциация выпускников?</vt:lpstr>
      <vt:lpstr>9.Оцените степень достижения Ваших целей во время обучения</vt:lpstr>
      <vt:lpstr>9. Выбрали бы Вы данный ВУЗ для ПК?</vt:lpstr>
      <vt:lpstr>11. Взяли бы Вы себе на работу выпускников данного ВУЗа?</vt:lpstr>
      <vt:lpstr>12. Рекомендуете ли Вы данный ВУЗ для обучения ваших родных?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После завершения ВУЗа и получения квалификации</dc:title>
  <dc:creator>XTreme.ws</dc:creator>
  <cp:lastModifiedBy>Пользователь</cp:lastModifiedBy>
  <cp:revision>42</cp:revision>
  <dcterms:created xsi:type="dcterms:W3CDTF">2017-02-10T03:08:19Z</dcterms:created>
  <dcterms:modified xsi:type="dcterms:W3CDTF">2023-05-13T22:48:27Z</dcterms:modified>
</cp:coreProperties>
</file>