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8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570048309178751E-2"/>
          <c:y val="4.6698279931368249E-2"/>
          <c:w val="0.97342995169082125"/>
          <c:h val="0.8841103586988647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  <c:pt idx="5">
                  <c:v>6 курс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165</c:v>
                </c:pt>
                <c:pt idx="1">
                  <c:v>74</c:v>
                </c:pt>
                <c:pt idx="2">
                  <c:v>42</c:v>
                </c:pt>
                <c:pt idx="3">
                  <c:v>23</c:v>
                </c:pt>
                <c:pt idx="4">
                  <c:v>37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37-4785-96B4-B46A2400E5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  <c:pt idx="5">
                  <c:v>6 курс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37-4785-96B4-B46A2400E5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  <c:pt idx="5">
                  <c:v>6 курс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37-4785-96B4-B46A2400E569}"/>
            </c:ext>
          </c:extLst>
        </c:ser>
        <c:dLbls>
          <c:showVal val="1"/>
        </c:dLbls>
        <c:overlap val="100"/>
        <c:axId val="83847040"/>
        <c:axId val="83848576"/>
      </c:barChart>
      <c:catAx>
        <c:axId val="83847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48576"/>
        <c:crosses val="autoZero"/>
        <c:auto val="1"/>
        <c:lblAlgn val="ctr"/>
        <c:lblOffset val="100"/>
      </c:catAx>
      <c:valAx>
        <c:axId val="83848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8384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отлично -5</c:v>
                </c:pt>
                <c:pt idx="1">
                  <c:v>хорошо -4</c:v>
                </c:pt>
                <c:pt idx="2">
                  <c:v>скорее плохо, чем хорошо</c:v>
                </c:pt>
                <c:pt idx="3">
                  <c:v>скорее плохо, чем хорошо</c:v>
                </c:pt>
                <c:pt idx="4">
                  <c:v>плохо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17.5</c:v>
                </c:pt>
                <c:pt idx="1">
                  <c:v>50.3</c:v>
                </c:pt>
                <c:pt idx="2">
                  <c:v>24.4</c:v>
                </c:pt>
                <c:pt idx="3">
                  <c:v>4.9000000000000004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B7-46AE-9544-926856F2BF12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4"/>
                <c:pt idx="0">
                  <c:v>а) Проблем нет</c:v>
                </c:pt>
                <c:pt idx="1">
                  <c:v>б) Несоответствие изучаемых дисциплин получаемой специальности</c:v>
                </c:pt>
                <c:pt idx="2">
                  <c:v>в) Недостаточное количество выделяемых часов для наиболее значимых предметов</c:v>
                </c:pt>
                <c:pt idx="3">
                  <c:v>г) Перегруженность аудиторнымизанятиями</c:v>
                </c:pt>
                <c:pt idx="4">
                  <c:v>д) Качество преподавания</c:v>
                </c:pt>
                <c:pt idx="5">
                  <c:v>е) Организация приема зачетов и экзаменов</c:v>
                </c:pt>
                <c:pt idx="6">
                  <c:v>ж) Устаревшая система получения знаний</c:v>
                </c:pt>
                <c:pt idx="7">
                  <c:v>з) Устаревшие методы преподавания</c:v>
                </c:pt>
                <c:pt idx="8">
                  <c:v>не достаточно количество практики</c:v>
                </c:pt>
                <c:pt idx="9">
                  <c:v>особое отношение некоторых учителей к неким студентам, которые оценивают не по знаниям о по личной симпатии</c:v>
                </c:pt>
                <c:pt idx="10">
                  <c:v>недостаточное количество выделяемых часов для наиболее значимых предметов и недостаточно практика, например мы, медики, в 1 год будем на практике всего лишь 1 неделя. Это  очень мало</c:v>
                </c:pt>
                <c:pt idx="11">
                  <c:v>все перечисленные верны. Преподы не мотивированы. Администрация халатная. Несоответствие предметов к специализация. Много не нужных предметов</c:v>
                </c:pt>
                <c:pt idx="12">
                  <c:v>норматив</c:v>
                </c:pt>
                <c:pt idx="13">
                  <c:v>я не знаю русский и английский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25</c:v>
                </c:pt>
                <c:pt idx="1">
                  <c:v>6.8</c:v>
                </c:pt>
                <c:pt idx="2">
                  <c:v>23.7</c:v>
                </c:pt>
                <c:pt idx="3">
                  <c:v>9.1</c:v>
                </c:pt>
                <c:pt idx="4">
                  <c:v>14.6</c:v>
                </c:pt>
                <c:pt idx="5">
                  <c:v>5.5</c:v>
                </c:pt>
                <c:pt idx="6">
                  <c:v>9.1</c:v>
                </c:pt>
                <c:pt idx="7">
                  <c:v>3.6</c:v>
                </c:pt>
                <c:pt idx="8">
                  <c:v>0.30000000000000004</c:v>
                </c:pt>
                <c:pt idx="9">
                  <c:v>0.30000000000000004</c:v>
                </c:pt>
                <c:pt idx="10">
                  <c:v>0.30000000000000004</c:v>
                </c:pt>
                <c:pt idx="11">
                  <c:v>0.30000000000000004</c:v>
                </c:pt>
                <c:pt idx="12">
                  <c:v>0.30000000000000004</c:v>
                </c:pt>
                <c:pt idx="13">
                  <c:v>0.30000000000000004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4-4711-935A-1509B55A85EA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0832667655675"/>
          <c:y val="4.0010681771905442E-4"/>
          <c:w val="0.33367035642283849"/>
          <c:h val="0.99959989318228093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В студенческих научных конференциях</c:v>
                </c:pt>
                <c:pt idx="1">
                  <c:v>б) В предметных олимпиадах</c:v>
                </c:pt>
                <c:pt idx="2">
                  <c:v>в) В спортивных соревнованиях</c:v>
                </c:pt>
                <c:pt idx="3">
                  <c:v>г) В культурно-массовых мероприятиях</c:v>
                </c:pt>
                <c:pt idx="4">
                  <c:v>не принимал участие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28.5</c:v>
                </c:pt>
                <c:pt idx="1">
                  <c:v>14.6</c:v>
                </c:pt>
                <c:pt idx="2">
                  <c:v>14.6</c:v>
                </c:pt>
                <c:pt idx="3">
                  <c:v>17.899999999999999</c:v>
                </c:pt>
                <c:pt idx="4">
                  <c:v>24.4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2B-4865-8B4F-695F7FB94144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1"/>
                <c:pt idx="0">
                  <c:v>лечебное дело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D8-4DF3-A3E4-FC1D5887FB2B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65814599262048"/>
          <c:y val="0.35135974268144649"/>
          <c:w val="0.12509547719578529"/>
          <c:h val="0.4169448569612381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00883483314585"/>
          <c:y val="6.2919177344141911E-3"/>
          <c:w val="0.44027992594675669"/>
          <c:h val="0.930788904921443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23-431B-B9E8-5B32FD6F211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Качество образования</c:v>
                </c:pt>
                <c:pt idx="1">
                  <c:v>б) Престижность специальности</c:v>
                </c:pt>
                <c:pt idx="2">
                  <c:v>в) Личная склонность к определенному виду деятельности, оценка собственных способностей</c:v>
                </c:pt>
                <c:pt idx="3">
                  <c:v>г) Мнения и рекомендации родителей</c:v>
                </c:pt>
                <c:pt idx="4">
                  <c:v>д) Низкий проходной балл на специальность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10.6</c:v>
                </c:pt>
                <c:pt idx="2">
                  <c:v>53.5</c:v>
                </c:pt>
                <c:pt idx="3">
                  <c:v>17.100000000000001</c:v>
                </c:pt>
                <c:pt idx="4">
                  <c:v>0.60000000000000009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23-431B-B9E8-5B32FD6F211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48807180352463"/>
          <c:y val="4.412021526285473E-3"/>
          <c:w val="0.32277383295838025"/>
          <c:h val="0.93896072135795161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Да, в целом существующая система оценки знаний соответствует условиям и потребностям организации учебногопроцесса</c:v>
                </c:pt>
                <c:pt idx="1">
                  <c:v>б) Считаю, что более эффективной была бы оценка знаний в форме компьютерного  тестирования</c:v>
                </c:pt>
                <c:pt idx="2">
                  <c:v>в) Надо оценивать не столько уровень знаний, сколько отношение к учебе,  индивидуальные способности, самостоятельную работу, активность</c:v>
                </c:pt>
                <c:pt idx="3">
                  <c:v>г) Лучшей формой оценки знаний является аудиторная письменная работа</c:v>
                </c:pt>
                <c:pt idx="4">
                  <c:v>д) Я считаю очень важным человеческий фактор оценки знаний: квалификация  преподавателя, его отношение к работе, умение построить учебный процесс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5.8</c:v>
                </c:pt>
                <c:pt idx="2">
                  <c:v>27.1</c:v>
                </c:pt>
                <c:pt idx="3">
                  <c:v>2.2999999999999998</c:v>
                </c:pt>
                <c:pt idx="4">
                  <c:v>33.9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47-43CE-ACF7-9518495D7E7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75152414804336"/>
          <c:y val="1.1185589035366846E-2"/>
          <c:w val="0.3636006664033738"/>
          <c:h val="0.98786253595216789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38-4033-B15E-6474730AF108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38-4033-B15E-6474730AF108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38-4033-B15E-6474730AF108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38-4033-B15E-6474730AF108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738-4033-B15E-6474730AF10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30</c:v>
                </c:pt>
                <c:pt idx="2">
                  <c:v>26.1</c:v>
                </c:pt>
                <c:pt idx="3">
                  <c:v>11.9</c:v>
                </c:pt>
                <c:pt idx="4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738-4033-B15E-6474730AF10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14848415687177"/>
          <c:y val="0.35068270954818959"/>
          <c:w val="0.20660513903153413"/>
          <c:h val="0.44164806319343625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27.4</c:v>
                </c:pt>
                <c:pt idx="1">
                  <c:v>30.6</c:v>
                </c:pt>
                <c:pt idx="2">
                  <c:v>27</c:v>
                </c:pt>
                <c:pt idx="3">
                  <c:v>8.5</c:v>
                </c:pt>
                <c:pt idx="4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BF-4DB0-8F33-A309DD6F9E43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88152839590708"/>
          <c:y val="0.40300661543644745"/>
          <c:w val="0.20987209479249883"/>
          <c:h val="0.4825090581333833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а) Я имею смутное представление о своих индивидуальных способностях и думаю, что только практическая деятельность после окончания вуза поможет их раскрыть</c:v>
                </c:pt>
                <c:pt idx="1">
                  <c:v>б) Получение знаний в вузе помогло (помогает) мне оценить свои индивидуальные  способности и использовать их в учебном процессе</c:v>
                </c:pt>
                <c:pt idx="2">
                  <c:v>в) Трудно раскрыть индивидуальные способности при существующей методике и  организации учебного процесса</c:v>
                </c:pt>
                <c:pt idx="3">
                  <c:v>г) Считаю, что не развитие способностей определяет успех профессиональной деятельности, а реальные условия трудоустройства и построения карьеры</c:v>
                </c:pt>
                <c:pt idx="4">
                  <c:v>д)Учебный процесс проявляет индивидуальные способности в области  профессиональной деятельности, но затрудняет развитие общечеловеческих гуманитарных способностей</c:v>
                </c:pt>
                <c:pt idx="5">
                  <c:v>е)Получение знаний в вузе помогло мне оценить свои индивидуальные способности</c:v>
                </c:pt>
                <c:pt idx="6">
                  <c:v>ж)При других методах обучения и материальной базе (учебное оборудование, средства обучения и др.) они раскрылись бы лучше</c:v>
                </c:pt>
                <c:pt idx="7">
                  <c:v>з) не способствуют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11.8</c:v>
                </c:pt>
                <c:pt idx="1">
                  <c:v>22</c:v>
                </c:pt>
                <c:pt idx="2">
                  <c:v>15.7</c:v>
                </c:pt>
                <c:pt idx="3">
                  <c:v>4.9000000000000004</c:v>
                </c:pt>
                <c:pt idx="4">
                  <c:v>6.9</c:v>
                </c:pt>
                <c:pt idx="5">
                  <c:v>7.2</c:v>
                </c:pt>
                <c:pt idx="6">
                  <c:v>12.5</c:v>
                </c:pt>
                <c:pt idx="7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6C-4CAF-98F1-D4B1A70FC690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79710144927561"/>
          <c:y val="2.2564374884287565E-2"/>
          <c:w val="0.33695652173913054"/>
          <c:h val="0.97743562511571258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а) да, достаточно</c:v>
                </c:pt>
                <c:pt idx="1">
                  <c:v>б) не достаточно теоретических знаний</c:v>
                </c:pt>
                <c:pt idx="2">
                  <c:v>в) не достаточно практических знаний и умений</c:v>
                </c:pt>
                <c:pt idx="3">
                  <c:v>г) затрудняюсь ответить до начала работы по профессии</c:v>
                </c:pt>
                <c:pt idx="4">
                  <c:v>д) не достаточно</c:v>
                </c:pt>
                <c:pt idx="5">
                  <c:v>знаний которые я могу получить достаточно, но не достаточно времени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23.9</c:v>
                </c:pt>
                <c:pt idx="1">
                  <c:v>6.1</c:v>
                </c:pt>
                <c:pt idx="2">
                  <c:v>49.8</c:v>
                </c:pt>
                <c:pt idx="3">
                  <c:v>14.2</c:v>
                </c:pt>
                <c:pt idx="4">
                  <c:v>5.5</c:v>
                </c:pt>
                <c:pt idx="5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0A-49E0-8EF4-EF0DBE117E5A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Специальные (по отраслям производства) технические знания</c:v>
                </c:pt>
                <c:pt idx="1">
                  <c:v>б) Специальные социально-экономические знания</c:v>
                </c:pt>
                <c:pt idx="2">
                  <c:v>в) Знания в области программирования и разработки компьютерных программ</c:v>
                </c:pt>
                <c:pt idx="3">
                  <c:v>г) Знания иностранных языков</c:v>
                </c:pt>
                <c:pt idx="4">
                  <c:v>д) Естественно-научные знания (математика, физика, химия)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41.5</c:v>
                </c:pt>
                <c:pt idx="1">
                  <c:v>6.5</c:v>
                </c:pt>
                <c:pt idx="2">
                  <c:v>11.8</c:v>
                </c:pt>
                <c:pt idx="3">
                  <c:v>26.1</c:v>
                </c:pt>
                <c:pt idx="4">
                  <c:v>14.1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C5-4A1E-9789-B5BA0EC30E9C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0.44585</cdr:x>
      <cdr:y>0.08848</cdr:y>
    </cdr:from>
    <cdr:to>
      <cdr:x>0.53281</cdr:x>
      <cdr:y>0.29862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8393" y="3850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0.44298</cdr:x>
      <cdr:y>0.12543</cdr:y>
    </cdr:from>
    <cdr:to>
      <cdr:x>0.52994</cdr:x>
      <cdr:y>0.33557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58248" y="5457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y-KG" sz="1100" dirty="0" smtClean="0"/>
            <a:t>Количество  студентов прошедших опрос с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9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37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20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0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33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785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8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003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60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36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06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833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35131"/>
            <a:ext cx="10101943" cy="3274832"/>
          </a:xfrm>
        </p:spPr>
        <p:txBody>
          <a:bodyPr>
            <a:normAutofit/>
          </a:bodyPr>
          <a:lstStyle/>
          <a:p>
            <a:r>
              <a:rPr lang="ru-RU" dirty="0"/>
              <a:t>«Осознание профессии: оценка качества образования</a:t>
            </a:r>
            <a:r>
              <a:rPr lang="ru-RU" dirty="0" smtClean="0"/>
              <a:t>»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088880" cy="2890202"/>
          </a:xfrm>
        </p:spPr>
        <p:txBody>
          <a:bodyPr>
            <a:normAutofit/>
          </a:bodyPr>
          <a:lstStyle/>
          <a:p>
            <a:r>
              <a:rPr lang="ru-RU" dirty="0" smtClean="0"/>
              <a:t>Предварительный а</a:t>
            </a:r>
            <a:r>
              <a:rPr lang="ru-RU" dirty="0" smtClean="0"/>
              <a:t>нализ опроса студентов по</a:t>
            </a:r>
          </a:p>
          <a:p>
            <a:r>
              <a:rPr lang="ru-RU" dirty="0" smtClean="0"/>
              <a:t>Образовательной программе Лечебное дело</a:t>
            </a:r>
          </a:p>
          <a:p>
            <a:r>
              <a:rPr lang="ru-RU" dirty="0" smtClean="0"/>
              <a:t>2022- 2023 </a:t>
            </a:r>
            <a:r>
              <a:rPr lang="ru-RU" dirty="0" err="1" smtClean="0"/>
              <a:t>уч</a:t>
            </a:r>
            <a:r>
              <a:rPr lang="ru-RU" dirty="0" smtClean="0"/>
              <a:t> год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57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7. Какой вид знаний, по Вашему мнению, является определяющим успеха вашей будущей профессиональной деятельности?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44851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6842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8. Оцените по 5-балльной шкале, насколько Вы удовлетворены различными сторонами учебного процесса(деятельность вуза по обеспечению качества подготовки специалиста, обеспечение </a:t>
            </a:r>
            <a:r>
              <a:rPr lang="ru-RU" sz="2800" dirty="0" err="1"/>
              <a:t>высоквалифицированными</a:t>
            </a:r>
            <a:r>
              <a:rPr lang="ru-RU" sz="2800" dirty="0"/>
              <a:t> преподавательскими кадрами, </a:t>
            </a:r>
            <a:r>
              <a:rPr lang="ru-RU" sz="2800" dirty="0" smtClean="0"/>
              <a:t>учебно-</a:t>
            </a:r>
            <a:r>
              <a:rPr lang="ru-RU" sz="2800" dirty="0"/>
              <a:t>методической литературой, современными аудиториями, организация сессий и т.д.)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27748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2705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9. Какие проблемы Вы видите в организации учебного процесса?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797473"/>
              </p:ext>
            </p:extLst>
          </p:nvPr>
        </p:nvGraphicFramePr>
        <p:xfrm>
          <a:off x="506604" y="1690688"/>
          <a:ext cx="10515600" cy="4998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704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10. Укажите в каких мероприятиях Вы принимали участие в прошлом и текущем учебном году?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1204778"/>
              </p:ext>
            </p:extLst>
          </p:nvPr>
        </p:nvGraphicFramePr>
        <p:xfrm>
          <a:off x="838200" y="177538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898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участие приняли 312 студентов 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24126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0396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Специальность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53667"/>
              </p:ext>
            </p:extLst>
          </p:nvPr>
        </p:nvGraphicFramePr>
        <p:xfrm>
          <a:off x="255395" y="186581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7954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457187"/>
            <a:ext cx="8534400" cy="150706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Какой фактор сыграл решающую роль при выборе специальности?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4130202"/>
              </p:ext>
            </p:extLst>
          </p:nvPr>
        </p:nvGraphicFramePr>
        <p:xfrm>
          <a:off x="684213" y="685799"/>
          <a:ext cx="8534400" cy="403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530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681" y="301637"/>
            <a:ext cx="8520078" cy="1507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Считаете ли вы что система оценки знаний объективна и справедлива?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7302972"/>
              </p:ext>
            </p:extLst>
          </p:nvPr>
        </p:nvGraphicFramePr>
        <p:xfrm>
          <a:off x="573681" y="1587640"/>
          <a:ext cx="8811480" cy="527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9415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3.Удовлетворены ли Вы содержанием образовательной </a:t>
            </a:r>
            <a:r>
              <a:rPr lang="ru-RU" sz="2800" dirty="0" err="1" smtClean="0"/>
              <a:t>программы,методами</a:t>
            </a:r>
            <a:r>
              <a:rPr lang="ru-RU" sz="2800" dirty="0" smtClean="0"/>
              <a:t> </a:t>
            </a:r>
            <a:r>
              <a:rPr lang="ru-RU" sz="2800" dirty="0"/>
              <a:t>обучения, (набор предметов, количество часов, соотношение теоретических </a:t>
            </a:r>
            <a:r>
              <a:rPr lang="ru-RU" sz="2800" dirty="0" smtClean="0"/>
              <a:t>и </a:t>
            </a:r>
            <a:r>
              <a:rPr lang="ru-RU" sz="2800" dirty="0"/>
              <a:t>практических занятий)?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442301"/>
              </p:ext>
            </p:extLst>
          </p:nvPr>
        </p:nvGraphicFramePr>
        <p:xfrm>
          <a:off x="838200" y="156006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1396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4.Удовлетворены ли Вы организацией учебного процесса (расписание занятий,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объем недельной учебной нагрузки, расстановка педагогических кадров, использование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современных технологий обучений,  др.?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524338"/>
              </p:ext>
            </p:extLst>
          </p:nvPr>
        </p:nvGraphicFramePr>
        <p:xfrm>
          <a:off x="838200" y="2130250"/>
          <a:ext cx="10515600" cy="365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565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5. Считаете ли Вы, что образовательный процесс способствует раскрытию и реализации Ваших индивидуальных способностей?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8789841"/>
              </p:ext>
            </p:extLst>
          </p:nvPr>
        </p:nvGraphicFramePr>
        <p:xfrm>
          <a:off x="838200" y="1570107"/>
          <a:ext cx="10515600" cy="528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7375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6.Как Вы оцениваете, достаточно ли Вы получаете знаний для эффективной профессиональной деятельности?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35061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1797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200</Words>
  <Application>Microsoft Office PowerPoint</Application>
  <PresentationFormat>Произвольный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«Осознание профессии: оценка качества образования» </vt:lpstr>
      <vt:lpstr>В участие приняли 312 студентов </vt:lpstr>
      <vt:lpstr>Специальность</vt:lpstr>
      <vt:lpstr>1. Какой фактор сыграл решающую роль при выборе специальности?</vt:lpstr>
      <vt:lpstr>2. Считаете ли вы что система оценки знаний объективна и справедлива?</vt:lpstr>
      <vt:lpstr>3.Удовлетворены ли Вы содержанием образовательной программы,методами обучения, (набор предметов, количество часов, соотношение теоретических и практических занятий)? </vt:lpstr>
      <vt:lpstr>4.Удовлетворены ли Вы организацией учебного процесса (расписание занятий, объем недельной учебной нагрузки, расстановка педагогических кадров, использование современных технологий обучений,  др.?</vt:lpstr>
      <vt:lpstr>5. Считаете ли Вы, что образовательный процесс способствует раскрытию и реализации Ваших индивидуальных способностей?</vt:lpstr>
      <vt:lpstr>6.Как Вы оцениваете, достаточно ли Вы получаете знаний для эффективной профессиональной деятельности?</vt:lpstr>
      <vt:lpstr>7. Какой вид знаний, по Вашему мнению, является определяющим успеха вашей будущей профессиональной деятельности?</vt:lpstr>
      <vt:lpstr>8. Оцените по 5-балльной шкале, насколько Вы удовлетворены различными сторонами учебного процесса(деятельность вуза по обеспечению качества подготовки специалиста, обеспечение высоквалифицированными преподавательскими кадрами, учебно-методической литературой, современными аудиториями, организация сессий и т.д.) </vt:lpstr>
      <vt:lpstr>9. Какие проблемы Вы видите в организации учебного процесса?</vt:lpstr>
      <vt:lpstr>10. Укажите в каких мероприятиях Вы принимали участие в прошлом и текущем учебном году?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«Осознание профессии: оценка качества образования»</dc:title>
  <dc:creator>Пользователь</dc:creator>
  <cp:lastModifiedBy>user</cp:lastModifiedBy>
  <cp:revision>19</cp:revision>
  <dcterms:created xsi:type="dcterms:W3CDTF">2023-02-25T12:57:11Z</dcterms:created>
  <dcterms:modified xsi:type="dcterms:W3CDTF">2023-05-14T15:35:39Z</dcterms:modified>
</cp:coreProperties>
</file>