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6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14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25" d="100"/>
          <a:sy n="125" d="100"/>
        </p:scale>
        <p:origin x="-122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кол.студ. Уча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Лист1!$A$2:$A$6</c:f>
              <c:strCache>
                <c:ptCount val="5"/>
                <c:pt idx="0">
                  <c:v> 1- курс. 25 студ.</c:v>
                </c:pt>
                <c:pt idx="1">
                  <c:v>2-курс. 65студ.</c:v>
                </c:pt>
                <c:pt idx="2">
                  <c:v>3- курс. 45 студ.</c:v>
                </c:pt>
                <c:pt idx="3">
                  <c:v>4-курс. 30 студ</c:v>
                </c:pt>
                <c:pt idx="4">
                  <c:v>5-курс. 30 студ.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</c:v>
                </c:pt>
                <c:pt idx="1">
                  <c:v>20</c:v>
                </c:pt>
                <c:pt idx="2">
                  <c:v>14.4</c:v>
                </c:pt>
                <c:pt idx="3">
                  <c:v>4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133312"/>
        <c:axId val="191104128"/>
        <c:axId val="0"/>
      </c:bar3DChart>
      <c:catAx>
        <c:axId val="187133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91104128"/>
        <c:crosses val="autoZero"/>
        <c:auto val="1"/>
        <c:lblAlgn val="ctr"/>
        <c:lblOffset val="100"/>
        <c:noMultiLvlLbl val="0"/>
      </c:catAx>
      <c:valAx>
        <c:axId val="1911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13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CC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9.152339554864275E-2"/>
                  <c:y val="-0.132430320980883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5238167981335424E-2"/>
                  <c:y val="1.1816653941524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046161537606933E-4"/>
                  <c:y val="-0.156333988894850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2.6</c:v>
                </c:pt>
                <c:pt idx="2">
                  <c:v>1.4</c:v>
                </c:pt>
                <c:pt idx="3">
                  <c:v>1.2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8A142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2.4</c:v>
                </c:pt>
                <c:pt idx="2">
                  <c:v>1.8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8A142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1.243376661727868E-2"/>
                  <c:y val="5.48069247449871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57307363098184E-3"/>
                  <c:y val="9.7682047673715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917794220947845E-2"/>
                  <c:y val="-4.561350179198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1752742348943303E-3"/>
                  <c:y val="8.054660593267414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3696211987758016E-4"/>
                  <c:y val="5.14780765100174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2593337080680278E-4"/>
                  <c:y val="1.6890870150230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2.4</c:v>
                </c:pt>
                <c:pt idx="1">
                  <c:v>0.7</c:v>
                </c:pt>
                <c:pt idx="2">
                  <c:v>2.4</c:v>
                </c:pt>
                <c:pt idx="3">
                  <c:v>0.9</c:v>
                </c:pt>
                <c:pt idx="4">
                  <c:v>1.5</c:v>
                </c:pt>
                <c:pt idx="5">
                  <c:v>0.6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3259939729755"/>
          <c:y val="5.5172407485612987E-2"/>
          <c:w val="0.48051703606493634"/>
          <c:h val="0.904174239630251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1"/>
                <c:pt idx="0">
                  <c:v>Фармация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704396325459315"/>
          <c:y val="0.34475941011939237"/>
          <c:w val="0.19215356760960436"/>
          <c:h val="9.8502753933120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8802739866510561E-2"/>
                  <c:y val="-4.824606299212598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033464566929134E-3"/>
                  <c:y val="1.57906003937007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917240813648295E-2"/>
                  <c:y val="9.42470472440944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581200787401579E-3"/>
                  <c:y val="1.6571850393700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9189632545931756E-3"/>
                  <c:y val="3.3515009842519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7524719475614"/>
          <c:y val="0.11295063941219841"/>
          <c:w val="0.7000546235603452"/>
          <c:h val="0.801005728862108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8A142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033464566929134E-3"/>
                  <c:y val="1.57906003937007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917240813648295E-2"/>
                  <c:y val="9.42470472440944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581200787401579E-3"/>
                  <c:y val="1.6571850393700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9189632545931756E-3"/>
                  <c:y val="3.3515009842519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0.2</c:v>
                </c:pt>
                <c:pt idx="1">
                  <c:v>7</c:v>
                </c:pt>
                <c:pt idx="2">
                  <c:v>2.5</c:v>
                </c:pt>
                <c:pt idx="3">
                  <c:v>1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8A14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3.1</c:v>
                </c:pt>
                <c:pt idx="1">
                  <c:v>2.7</c:v>
                </c:pt>
                <c:pt idx="2">
                  <c:v>2.7</c:v>
                </c:pt>
                <c:pt idx="3">
                  <c:v>0.8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51072"/>
        <c:axId val="147163392"/>
      </c:barChart>
      <c:catAx>
        <c:axId val="1464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163392"/>
        <c:crosses val="autoZero"/>
        <c:auto val="1"/>
        <c:lblAlgn val="ctr"/>
        <c:lblOffset val="100"/>
        <c:noMultiLvlLbl val="0"/>
      </c:catAx>
      <c:valAx>
        <c:axId val="14716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45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F8A142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396653543307087E-2"/>
                  <c:y val="-0.112334399606299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41732283464567"/>
                  <c:y val="-9.32529527559055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6174868766404243E-2"/>
                  <c:y val="9.782185039370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831036745406823E-2"/>
                  <c:y val="8.9765009842519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8A142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1.4</c:v>
                </c:pt>
                <c:pt idx="3">
                  <c:v>0.6</c:v>
                </c:pt>
                <c:pt idx="4">
                  <c:v>0.5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88679296"/>
        <c:axId val="225174656"/>
        <c:axId val="0"/>
      </c:bar3DChart>
      <c:catAx>
        <c:axId val="188679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25174656"/>
        <c:crosses val="autoZero"/>
        <c:auto val="1"/>
        <c:lblAlgn val="ctr"/>
        <c:lblOffset val="100"/>
        <c:noMultiLvlLbl val="0"/>
      </c:catAx>
      <c:valAx>
        <c:axId val="2251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67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8A14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2.5</c:v>
                </c:pt>
                <c:pt idx="1">
                  <c:v>1.8</c:v>
                </c:pt>
                <c:pt idx="2">
                  <c:v>1.4</c:v>
                </c:pt>
                <c:pt idx="3">
                  <c:v>1.4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654336"/>
        <c:axId val="188680064"/>
        <c:axId val="0"/>
      </c:bar3DChart>
      <c:catAx>
        <c:axId val="18865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88680064"/>
        <c:crosses val="autoZero"/>
        <c:auto val="1"/>
        <c:lblAlgn val="ctr"/>
        <c:lblOffset val="100"/>
        <c:noMultiLvlLbl val="0"/>
      </c:catAx>
      <c:valAx>
        <c:axId val="18868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65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867901683240468E-2"/>
                  <c:y val="0.100705014257675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а) Качество образован</c:v>
                </c:pt>
                <c:pt idx="1">
                  <c:v>б) Престижность </c:v>
                </c:pt>
                <c:pt idx="2">
                  <c:v>в) Личная склонность к определенному виду деятельности, оценка собственных способностей.</c:v>
                </c:pt>
                <c:pt idx="3">
                  <c:v>г) Мнения и рекомендации родителей</c:v>
                </c:pt>
                <c:pt idx="4">
                  <c:v>д) Низкий проходной балл на специальность.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0B8D-16E6-47EF-B3D8-D52B1A915EBB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52DC-E784-48C0-AB16-0888D4BAC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52DC-E784-48C0-AB16-0888D4BAC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«Осознание профессии: оценка качества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2088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Предварительный анализ опроса студентов по</a:t>
            </a:r>
          </a:p>
          <a:p>
            <a:pPr algn="ctr"/>
            <a:r>
              <a:rPr lang="ru-RU" dirty="0"/>
              <a:t>Образовательной программе Фармация</a:t>
            </a:r>
          </a:p>
          <a:p>
            <a:pPr algn="ctr"/>
            <a:r>
              <a:rPr lang="ru-RU" dirty="0" smtClean="0"/>
              <a:t>2021- 2022 </a:t>
            </a:r>
            <a:r>
              <a:rPr lang="ru-RU" dirty="0" err="1"/>
              <a:t>уч</a:t>
            </a:r>
            <a:r>
              <a:rPr lang="ru-RU" dirty="0"/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1960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7. Какой вид знаний, по Вашему мнению, является определяющим успеха вашей будущей профессиональной деятельности?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3"/>
          <a:stretch/>
        </p:blipFill>
        <p:spPr bwMode="auto">
          <a:xfrm>
            <a:off x="5234940" y="2132857"/>
            <a:ext cx="257742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055510"/>
              </p:ext>
            </p:extLst>
          </p:nvPr>
        </p:nvGraphicFramePr>
        <p:xfrm>
          <a:off x="539552" y="1628800"/>
          <a:ext cx="42484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8</a:t>
            </a:r>
            <a:r>
              <a:rPr lang="ru-RU" sz="1400" dirty="0">
                <a:solidFill>
                  <a:schemeClr val="tx1"/>
                </a:solidFill>
              </a:rPr>
              <a:t>. Оцените по 5-балльной шкале, насколько Вы удовлетворены различными сторонами учебного процесса(деятельность вуза по обеспечению качества подготовки специалиста, обеспечение </a:t>
            </a:r>
            <a:r>
              <a:rPr lang="ru-RU" sz="1400" dirty="0" err="1">
                <a:solidFill>
                  <a:schemeClr val="tx1"/>
                </a:solidFill>
              </a:rPr>
              <a:t>высоквалифицированными</a:t>
            </a:r>
            <a:r>
              <a:rPr lang="ru-RU" sz="1400" dirty="0">
                <a:solidFill>
                  <a:schemeClr val="tx1"/>
                </a:solidFill>
              </a:rPr>
              <a:t> преподавательскими кадрами, учебно-методической литературой, современными аудиториями, организация сессий и т.д.)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8"/>
          <a:stretch/>
        </p:blipFill>
        <p:spPr bwMode="auto">
          <a:xfrm>
            <a:off x="6035040" y="2060849"/>
            <a:ext cx="235338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06645456"/>
              </p:ext>
            </p:extLst>
          </p:nvPr>
        </p:nvGraphicFramePr>
        <p:xfrm>
          <a:off x="1115616" y="2060848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3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Укажите в каких мероприятиях Вы принимали участие в прошлом и текущем учебном году?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6"/>
          <a:stretch/>
        </p:blipFill>
        <p:spPr bwMode="auto">
          <a:xfrm>
            <a:off x="5631180" y="1916833"/>
            <a:ext cx="2757244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4632330"/>
              </p:ext>
            </p:extLst>
          </p:nvPr>
        </p:nvGraphicFramePr>
        <p:xfrm>
          <a:off x="179512" y="1916832"/>
          <a:ext cx="50405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95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10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Какие проблемы Вы видите в организации учебного процесса?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4"/>
          <a:stretch/>
        </p:blipFill>
        <p:spPr bwMode="auto">
          <a:xfrm>
            <a:off x="5806440" y="1980861"/>
            <a:ext cx="2798008" cy="37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21625698"/>
              </p:ext>
            </p:extLst>
          </p:nvPr>
        </p:nvGraphicFramePr>
        <p:xfrm>
          <a:off x="9168" y="1916832"/>
          <a:ext cx="54723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0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4665"/>
            <a:ext cx="803430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В </a:t>
            </a:r>
            <a:r>
              <a:rPr lang="ru-RU" sz="3100" dirty="0">
                <a:solidFill>
                  <a:schemeClr val="tx1"/>
                </a:solidFill>
              </a:rPr>
              <a:t>участие </a:t>
            </a:r>
            <a:r>
              <a:rPr lang="ru-RU" sz="3100" dirty="0" smtClean="0">
                <a:solidFill>
                  <a:schemeClr val="tx1"/>
                </a:solidFill>
              </a:rPr>
              <a:t>приняли 175 студентов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0472074"/>
              </p:ext>
            </p:extLst>
          </p:nvPr>
        </p:nvGraphicFramePr>
        <p:xfrm>
          <a:off x="179512" y="1556792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7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chemeClr val="tx1"/>
                </a:solidFill>
              </a:rPr>
              <a:t>Специальность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98255"/>
              </p:ext>
            </p:extLst>
          </p:nvPr>
        </p:nvGraphicFramePr>
        <p:xfrm>
          <a:off x="467544" y="1772816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8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Считаете ли вы что система оценки знаний объективна и справедлива?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2"/>
          <a:stretch/>
        </p:blipFill>
        <p:spPr bwMode="auto">
          <a:xfrm>
            <a:off x="5509260" y="1772816"/>
            <a:ext cx="273514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67441555"/>
              </p:ext>
            </p:extLst>
          </p:nvPr>
        </p:nvGraphicFramePr>
        <p:xfrm>
          <a:off x="539552" y="1721035"/>
          <a:ext cx="46805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2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Какой фактор сыграл решающую роль при выборе специальности?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1"/>
          <a:stretch/>
        </p:blipFill>
        <p:spPr bwMode="auto">
          <a:xfrm>
            <a:off x="5364088" y="2060848"/>
            <a:ext cx="3230880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95278472"/>
              </p:ext>
            </p:extLst>
          </p:nvPr>
        </p:nvGraphicFramePr>
        <p:xfrm>
          <a:off x="683568" y="1772816"/>
          <a:ext cx="4320480" cy="37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1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44016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.Удовлетворены </a:t>
            </a:r>
            <a:r>
              <a:rPr lang="ru-RU" sz="1800" dirty="0">
                <a:solidFill>
                  <a:schemeClr val="tx1"/>
                </a:solidFill>
              </a:rPr>
              <a:t>ли Вы организацией учебного процесса (расписание занятий,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объем недельной учебной нагрузки, расстановка педагогических кадров, использование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современных технологий обучений,  др.?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5"/>
          <a:stretch/>
        </p:blipFill>
        <p:spPr bwMode="auto">
          <a:xfrm>
            <a:off x="5821680" y="2204864"/>
            <a:ext cx="24227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22981945"/>
              </p:ext>
            </p:extLst>
          </p:nvPr>
        </p:nvGraphicFramePr>
        <p:xfrm>
          <a:off x="1524000" y="2060848"/>
          <a:ext cx="391209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1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4</a:t>
            </a:r>
            <a:r>
              <a:rPr lang="ru-RU" sz="1800" dirty="0" smtClean="0">
                <a:solidFill>
                  <a:schemeClr val="tx1"/>
                </a:solidFill>
              </a:rPr>
              <a:t>.Удовлетворены </a:t>
            </a:r>
            <a:r>
              <a:rPr lang="ru-RU" sz="1800" dirty="0">
                <a:solidFill>
                  <a:schemeClr val="tx1"/>
                </a:solidFill>
              </a:rPr>
              <a:t>ли Вы содержанием образовательной программы</a:t>
            </a:r>
            <a:r>
              <a:rPr lang="ru-RU" sz="1800" dirty="0" smtClean="0">
                <a:solidFill>
                  <a:schemeClr val="tx1"/>
                </a:solidFill>
              </a:rPr>
              <a:t>, методами </a:t>
            </a:r>
            <a:r>
              <a:rPr lang="ru-RU" sz="1800" dirty="0">
                <a:solidFill>
                  <a:schemeClr val="tx1"/>
                </a:solidFill>
              </a:rPr>
              <a:t>обучения, (набор предметов, количество часов, соотношение теоретических и практических занятий)?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6"/>
          <a:stretch/>
        </p:blipFill>
        <p:spPr bwMode="auto">
          <a:xfrm>
            <a:off x="6469380" y="1988841"/>
            <a:ext cx="2217420" cy="365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971826"/>
              </p:ext>
            </p:extLst>
          </p:nvPr>
        </p:nvGraphicFramePr>
        <p:xfrm>
          <a:off x="179512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7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.Как </a:t>
            </a:r>
            <a:r>
              <a:rPr lang="ru-RU" sz="2000" dirty="0">
                <a:solidFill>
                  <a:schemeClr val="tx1"/>
                </a:solidFill>
              </a:rPr>
              <a:t>Вы оцениваете, достаточно ли Вы получаете знаний для эффективной профессиональной деятельности?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9"/>
          <a:stretch/>
        </p:blipFill>
        <p:spPr bwMode="auto">
          <a:xfrm>
            <a:off x="5707380" y="1988841"/>
            <a:ext cx="27530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93131939"/>
              </p:ext>
            </p:extLst>
          </p:nvPr>
        </p:nvGraphicFramePr>
        <p:xfrm>
          <a:off x="251520" y="1988841"/>
          <a:ext cx="53285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6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Считаете ли Вы, что образовательный процесс способствует раскрытию и реализации Ваших индивидуальных способностей?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9"/>
          <a:stretch/>
        </p:blipFill>
        <p:spPr bwMode="auto">
          <a:xfrm>
            <a:off x="5745480" y="1867678"/>
            <a:ext cx="2941320" cy="41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505511"/>
              </p:ext>
            </p:extLst>
          </p:nvPr>
        </p:nvGraphicFramePr>
        <p:xfrm>
          <a:off x="323528" y="1772816"/>
          <a:ext cx="50405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6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215</TotalTime>
  <Words>207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«Осознание профессии: оценка качества образования»</vt:lpstr>
      <vt:lpstr>  В участие приняли 175 студентов  </vt:lpstr>
      <vt:lpstr>Специальность</vt:lpstr>
      <vt:lpstr>1. Считаете ли вы что система оценки знаний объективна и справедлива?</vt:lpstr>
      <vt:lpstr>2. Какой фактор сыграл решающую роль при выборе специальности?</vt:lpstr>
      <vt:lpstr>3.Удовлетворены ли Вы организацией учебного процесса (расписание занятий, объем недельной учебной нагрузки, расстановка педагогических кадров, использование современных технологий обучений,  др.?</vt:lpstr>
      <vt:lpstr>4.Удовлетворены ли Вы содержанием образовательной программы, методами обучения, (набор предметов, количество часов, соотношение теоретических и практических занятий)?</vt:lpstr>
      <vt:lpstr>5.Как Вы оцениваете, достаточно ли Вы получаете знаний для эффективной профессиональной деятельности?</vt:lpstr>
      <vt:lpstr>6. Считаете ли Вы, что образовательный процесс способствует раскрытию и реализации Ваших индивидуальных способностей?</vt:lpstr>
      <vt:lpstr>7. Какой вид знаний, по Вашему мнению, является определяющим успеха вашей будущей профессиональной деятельности?</vt:lpstr>
      <vt:lpstr> 8. Оцените по 5-балльной шкале, насколько Вы удовлетворены различными сторонами учебного процесса(деятельность вуза по обеспечению качества подготовки специалиста, обеспечение высоквалифицированными преподавательскими кадрами, учебно-методической литературой, современными аудиториями, организация сессий и т.д.) </vt:lpstr>
      <vt:lpstr>9. Укажите в каких мероприятиях Вы принимали участие в прошлом и текущем учебном году?</vt:lpstr>
      <vt:lpstr>10. Какие проблемы Вы видите в организации учебного процесса?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Фармация</dc:title>
  <dc:creator>Пользователь</dc:creator>
  <cp:lastModifiedBy>Пользователь</cp:lastModifiedBy>
  <cp:revision>16</cp:revision>
  <dcterms:modified xsi:type="dcterms:W3CDTF">2023-05-17T12:08:10Z</dcterms:modified>
</cp:coreProperties>
</file>