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3" r:id="rId17"/>
    <p:sldId id="274" r:id="rId18"/>
    <p:sldId id="270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4629" autoAdjust="0"/>
  </p:normalViewPr>
  <p:slideViewPr>
    <p:cSldViewPr>
      <p:cViewPr varScale="1">
        <p:scale>
          <a:sx n="117" d="100"/>
          <a:sy n="117" d="100"/>
        </p:scale>
        <p:origin x="-15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88B4-8453-421D-B9EC-EA6710EB598C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9C0E-05E8-4425-BF9D-4E0ED4525A5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88B4-8453-421D-B9EC-EA6710EB598C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9C0E-05E8-4425-BF9D-4E0ED4525A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88B4-8453-421D-B9EC-EA6710EB598C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9C0E-05E8-4425-BF9D-4E0ED4525A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88B4-8453-421D-B9EC-EA6710EB598C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9C0E-05E8-4425-BF9D-4E0ED4525A5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88B4-8453-421D-B9EC-EA6710EB598C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9C0E-05E8-4425-BF9D-4E0ED4525A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88B4-8453-421D-B9EC-EA6710EB598C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9C0E-05E8-4425-BF9D-4E0ED4525A5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88B4-8453-421D-B9EC-EA6710EB598C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9C0E-05E8-4425-BF9D-4E0ED4525A5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88B4-8453-421D-B9EC-EA6710EB598C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9C0E-05E8-4425-BF9D-4E0ED4525A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88B4-8453-421D-B9EC-EA6710EB598C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9C0E-05E8-4425-BF9D-4E0ED4525A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88B4-8453-421D-B9EC-EA6710EB598C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9C0E-05E8-4425-BF9D-4E0ED4525A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88B4-8453-421D-B9EC-EA6710EB598C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9C0E-05E8-4425-BF9D-4E0ED4525A5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8C288B4-8453-421D-B9EC-EA6710EB598C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D149C0E-05E8-4425-BF9D-4E0ED4525A5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037121"/>
              </p:ext>
            </p:extLst>
          </p:nvPr>
        </p:nvGraphicFramePr>
        <p:xfrm>
          <a:off x="971600" y="2132856"/>
          <a:ext cx="7704856" cy="4176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1362"/>
                <a:gridCol w="1470166"/>
                <a:gridCol w="734713"/>
                <a:gridCol w="1393140"/>
                <a:gridCol w="1349442"/>
                <a:gridCol w="1096144"/>
                <a:gridCol w="799889"/>
              </a:tblGrid>
              <a:tr h="433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</a:rPr>
                        <a:t>Аудиторя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Вместимость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Площадь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Зав. кабинетом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Спецификация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Факультет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Кафедра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65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 101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 посадочных мест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 м</a:t>
                      </a:r>
                      <a:r>
                        <a:rPr lang="ru-RU" sz="1000" baseline="30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Курбаналиев А.Ы.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Каб. Зав. Каф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ММФ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ТИМ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 102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 мест посадочных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 м</a:t>
                      </a:r>
                      <a:r>
                        <a:rPr lang="ru-RU" sz="1000" baseline="30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Учительская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Учительская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ММФ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ТИМ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65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 103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 посадочных мест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 м</a:t>
                      </a:r>
                      <a:r>
                        <a:rPr lang="ru-RU" sz="1000" baseline="30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Баатыров.Р.Т.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Учебный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ММФ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ТИМ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65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 104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 посадочных мест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 м</a:t>
                      </a:r>
                      <a:r>
                        <a:rPr lang="ru-RU" sz="1000" baseline="30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Миталипова А.Н.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ММФ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ТИМ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65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 105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 посадочных мест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 м</a:t>
                      </a:r>
                      <a:r>
                        <a:rPr lang="ru-RU" sz="1000" baseline="30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Молдобаева А.О.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ММФ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ТИМ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65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 106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 посадочных мест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 м</a:t>
                      </a:r>
                      <a:r>
                        <a:rPr lang="ru-RU" sz="1000" baseline="30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Тешебаева У.Т.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ММФ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ТИМ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65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 107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 посадочных мест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 м</a:t>
                      </a:r>
                      <a:r>
                        <a:rPr lang="ru-RU" sz="1000" baseline="30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Алиева Ч.М.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ММФ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ТИМ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65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 108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 посадочных мест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 м</a:t>
                      </a:r>
                      <a:r>
                        <a:rPr lang="ru-RU" sz="1000" baseline="30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Марс к Т.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ММФ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ТИМ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65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 109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 посадочных мест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 м</a:t>
                      </a:r>
                      <a:r>
                        <a:rPr lang="ru-RU" sz="1000" baseline="30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Базиева А.М.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ММФ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ТИМ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65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 402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16 посадочных мест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 м</a:t>
                      </a:r>
                      <a:r>
                        <a:rPr lang="ru-RU" sz="1000" baseline="30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Айтиева Ф.Б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Ыйман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ТИМ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65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 403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16 посадочных мест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 м</a:t>
                      </a:r>
                      <a:r>
                        <a:rPr lang="ru-RU" sz="1000" baseline="300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</a:rPr>
                        <a:t>Таиржанова</a:t>
                      </a:r>
                      <a:r>
                        <a:rPr lang="ru-RU" sz="1000" dirty="0">
                          <a:effectLst/>
                        </a:rPr>
                        <a:t> М.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учебный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</a:rPr>
                        <a:t>Ыйман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ТИМ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65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 404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 посадочных мест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 м</a:t>
                      </a:r>
                      <a:r>
                        <a:rPr lang="ru-RU" sz="1000" baseline="30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Мидинова Э.А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</a:rPr>
                        <a:t>Ыйман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ТИМ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65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 405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посадочных мест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 м</a:t>
                      </a:r>
                      <a:r>
                        <a:rPr lang="ru-RU" sz="1000" baseline="30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Жумаева А.Т.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Ыйман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ТИМ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65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 406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 посадочных мест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 м</a:t>
                      </a:r>
                      <a:r>
                        <a:rPr lang="ru-RU" sz="1000" baseline="30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Иматали к К.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Ыйман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ТИМ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65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 407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 посадочных мест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 м</a:t>
                      </a:r>
                      <a:r>
                        <a:rPr lang="ru-RU" sz="1000" baseline="30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Маматова Р.М.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Ыйман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ТИМ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3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№ 408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 посадочных мест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 м</a:t>
                      </a:r>
                      <a:r>
                        <a:rPr lang="ru-RU" sz="1000" baseline="30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Тангатарова С.Б.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Ыйман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ТИМ</a:t>
                      </a:r>
                      <a:endParaRPr lang="ru-RU" sz="11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1331913" y="1196975"/>
            <a:ext cx="64801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488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ОШСКИЙ ГОСУДАРСТВЕННЫЙ УНИВЕРСИТЕТ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488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МЕЖДУНАРОДНОЙ МЕДИЦИНСКИЙ ФАКУЛЬТЕТ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488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Кафедра «Естественных наук и математики»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488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анализ материально-технической базы кафедры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488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2022-2023 год обучения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488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Материально-техническое оснащение кафедры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896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201999"/>
              </p:ext>
            </p:extLst>
          </p:nvPr>
        </p:nvGraphicFramePr>
        <p:xfrm>
          <a:off x="827585" y="1196753"/>
          <a:ext cx="7200799" cy="44644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928"/>
                <a:gridCol w="6222756"/>
                <a:gridCol w="532115"/>
              </a:tblGrid>
              <a:tr h="628802">
                <a:tc>
                  <a:txBody>
                    <a:bodyPr/>
                    <a:lstStyle/>
                    <a:p>
                      <a:pPr marL="12128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86940" marR="218122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048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К-во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772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Твердый инвентарь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77281">
                <a:tc>
                  <a:txBody>
                    <a:bodyPr/>
                    <a:lstStyle/>
                    <a:p>
                      <a:pPr marL="15176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Стол для студентов (новый)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77281">
                <a:tc>
                  <a:txBody>
                    <a:bodyPr/>
                    <a:lstStyle/>
                    <a:p>
                      <a:pPr marL="15176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Стул (новый синий)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77281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Тематические</a:t>
                      </a:r>
                      <a:r>
                        <a:rPr lang="ru-RU" sz="1000" spc="-1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стенды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14401">
                <a:tc>
                  <a:txBody>
                    <a:bodyPr/>
                    <a:lstStyle/>
                    <a:p>
                      <a:pPr marL="151765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Доска</a:t>
                      </a:r>
                      <a:r>
                        <a:rPr lang="ru-RU" sz="1000" spc="-1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аудиторная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69850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77281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Стул</a:t>
                      </a:r>
                      <a:r>
                        <a:rPr lang="ru-RU" sz="1000" spc="-15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преподавателя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772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   7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Стол преподавателя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14401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Шкаф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6985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14401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Тематические</a:t>
                      </a:r>
                      <a:r>
                        <a:rPr lang="ru-RU" sz="1000" spc="-1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стенды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6985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14401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Видеонаблюдение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14401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Интернет кабель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15616" y="4046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Учебная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аудитория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109 «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Medical Biophysics Laboratory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856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018017"/>
              </p:ext>
            </p:extLst>
          </p:nvPr>
        </p:nvGraphicFramePr>
        <p:xfrm>
          <a:off x="1115616" y="620688"/>
          <a:ext cx="6768752" cy="2375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9172"/>
                <a:gridCol w="5849391"/>
                <a:gridCol w="500189"/>
              </a:tblGrid>
              <a:tr h="562429">
                <a:tc>
                  <a:txBody>
                    <a:bodyPr/>
                    <a:lstStyle/>
                    <a:p>
                      <a:pPr marL="12128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86940" marR="218122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048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К-во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94104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Стул</a:t>
                      </a:r>
                      <a:r>
                        <a:rPr lang="ru-RU" sz="1000" spc="-1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преподавателя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95595">
                <a:tc>
                  <a:txBody>
                    <a:bodyPr/>
                    <a:lstStyle/>
                    <a:p>
                      <a:pPr marL="15176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Стол преподавателя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94104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Шкаф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97619">
                <a:tc>
                  <a:txBody>
                    <a:bodyPr/>
                    <a:lstStyle/>
                    <a:p>
                      <a:pPr marL="15176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Блоки аудиторные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94104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Доска</a:t>
                      </a:r>
                      <a:r>
                        <a:rPr lang="ru-RU" sz="1000" spc="-1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аудиторная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37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544779"/>
              </p:ext>
            </p:extLst>
          </p:nvPr>
        </p:nvGraphicFramePr>
        <p:xfrm>
          <a:off x="1187624" y="3861045"/>
          <a:ext cx="6624736" cy="2026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254"/>
                <a:gridCol w="5724935"/>
                <a:gridCol w="489547"/>
              </a:tblGrid>
              <a:tr h="437816">
                <a:tc>
                  <a:txBody>
                    <a:bodyPr/>
                    <a:lstStyle/>
                    <a:p>
                      <a:pPr marL="12128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86940" marR="218122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048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К-во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56282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Стул</a:t>
                      </a:r>
                      <a:r>
                        <a:rPr lang="ru-RU" sz="1000" spc="-15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преподавателя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56282">
                <a:tc>
                  <a:txBody>
                    <a:bodyPr/>
                    <a:lstStyle/>
                    <a:p>
                      <a:pPr marL="15176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Стол преподавателя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56282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Шкаф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56282">
                <a:tc>
                  <a:txBody>
                    <a:bodyPr/>
                    <a:lstStyle/>
                    <a:p>
                      <a:pPr marL="15176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Блоки аудиторные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56282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Доска</a:t>
                      </a:r>
                      <a:r>
                        <a:rPr lang="ru-RU" sz="1000" spc="-1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аудиторная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0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691680" y="188640"/>
            <a:ext cx="4336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 Учебная аудитория 402 «</a:t>
            </a:r>
            <a:r>
              <a:rPr lang="en-GB" b="1" dirty="0"/>
              <a:t>Chemistry</a:t>
            </a:r>
            <a:r>
              <a:rPr lang="ru-RU" b="1" dirty="0"/>
              <a:t>»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85643" y="3244334"/>
            <a:ext cx="3948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Учебная аудитория 403 «</a:t>
            </a:r>
            <a:r>
              <a:rPr lang="en-GB" b="1" dirty="0"/>
              <a:t>Biology</a:t>
            </a:r>
            <a:r>
              <a:rPr lang="ru-RU" b="1" dirty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0129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040210"/>
              </p:ext>
            </p:extLst>
          </p:nvPr>
        </p:nvGraphicFramePr>
        <p:xfrm>
          <a:off x="1292860" y="836713"/>
          <a:ext cx="6101080" cy="2304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825"/>
                <a:gridCol w="5272405"/>
                <a:gridCol w="450850"/>
              </a:tblGrid>
              <a:tr h="545387">
                <a:tc>
                  <a:txBody>
                    <a:bodyPr/>
                    <a:lstStyle/>
                    <a:p>
                      <a:pPr marL="12128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86940" marR="218122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048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К-во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5191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Стул</a:t>
                      </a:r>
                      <a:r>
                        <a:rPr lang="ru-RU" sz="1000" spc="-15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преподавателя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7464">
                <a:tc>
                  <a:txBody>
                    <a:bodyPr/>
                    <a:lstStyle/>
                    <a:p>
                      <a:pPr marL="15176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Стол преподавателя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5191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Шкаф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8600">
                <a:tc>
                  <a:txBody>
                    <a:bodyPr/>
                    <a:lstStyle/>
                    <a:p>
                      <a:pPr marL="15176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Блоки аудиторные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5191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Доска</a:t>
                      </a:r>
                      <a:r>
                        <a:rPr lang="ru-RU" sz="1000" spc="-1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аудиторная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27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055135"/>
              </p:ext>
            </p:extLst>
          </p:nvPr>
        </p:nvGraphicFramePr>
        <p:xfrm>
          <a:off x="1292860" y="3933055"/>
          <a:ext cx="6101080" cy="23042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825"/>
                <a:gridCol w="5272405"/>
                <a:gridCol w="450850"/>
              </a:tblGrid>
              <a:tr h="545386">
                <a:tc>
                  <a:txBody>
                    <a:bodyPr/>
                    <a:lstStyle/>
                    <a:p>
                      <a:pPr marL="12128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86940" marR="218122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048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К-во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5191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Стул</a:t>
                      </a:r>
                      <a:r>
                        <a:rPr lang="ru-RU" sz="1000" spc="-15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преподавателя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7464">
                <a:tc>
                  <a:txBody>
                    <a:bodyPr/>
                    <a:lstStyle/>
                    <a:p>
                      <a:pPr marL="15176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Стол преподавателя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5191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Шкаф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8600">
                <a:tc>
                  <a:txBody>
                    <a:bodyPr/>
                    <a:lstStyle/>
                    <a:p>
                      <a:pPr marL="15176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Блоки аудиторные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5191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Доска</a:t>
                      </a:r>
                      <a:r>
                        <a:rPr lang="ru-RU" sz="1000" spc="-1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аудиторная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27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051720" y="332656"/>
            <a:ext cx="4017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 Учебная аудитория 404 «</a:t>
            </a:r>
            <a:r>
              <a:rPr lang="en-GB" b="1" dirty="0"/>
              <a:t>Biology</a:t>
            </a:r>
            <a:r>
              <a:rPr lang="ru-RU" b="1" dirty="0"/>
              <a:t>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3356992"/>
            <a:ext cx="4336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 Учебная аудитория 405 «</a:t>
            </a:r>
            <a:r>
              <a:rPr lang="en-GB" b="1" dirty="0"/>
              <a:t>Chemistry</a:t>
            </a:r>
            <a:r>
              <a:rPr lang="ru-RU" b="1" dirty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368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966977"/>
              </p:ext>
            </p:extLst>
          </p:nvPr>
        </p:nvGraphicFramePr>
        <p:xfrm>
          <a:off x="1292860" y="764705"/>
          <a:ext cx="5675630" cy="2200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825"/>
                <a:gridCol w="5272405"/>
                <a:gridCol w="25400"/>
              </a:tblGrid>
              <a:tr h="496951">
                <a:tc>
                  <a:txBody>
                    <a:bodyPr/>
                    <a:lstStyle/>
                    <a:p>
                      <a:pPr marL="12128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86940" marR="218122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048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К-во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48476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Стул</a:t>
                      </a:r>
                      <a:r>
                        <a:rPr lang="ru-RU" sz="1000" spc="-15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преподавателя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61935">
                <a:tc>
                  <a:txBody>
                    <a:bodyPr/>
                    <a:lstStyle/>
                    <a:p>
                      <a:pPr marL="15176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Стол преподавателя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59864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Шкаф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62970">
                <a:tc>
                  <a:txBody>
                    <a:bodyPr/>
                    <a:lstStyle/>
                    <a:p>
                      <a:pPr marL="15176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Блоки аудиторные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59864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Доска</a:t>
                      </a:r>
                      <a:r>
                        <a:rPr lang="ru-RU" sz="1000" spc="-1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аудиторная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981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930726"/>
              </p:ext>
            </p:extLst>
          </p:nvPr>
        </p:nvGraphicFramePr>
        <p:xfrm>
          <a:off x="1292860" y="3573015"/>
          <a:ext cx="6101080" cy="2016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825"/>
                <a:gridCol w="5272405"/>
                <a:gridCol w="450850"/>
              </a:tblGrid>
              <a:tr h="477212">
                <a:tc>
                  <a:txBody>
                    <a:bodyPr/>
                    <a:lstStyle/>
                    <a:p>
                      <a:pPr marL="12128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86940" marR="218122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048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К-во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49543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Стул</a:t>
                      </a:r>
                      <a:r>
                        <a:rPr lang="ru-RU" sz="1000" spc="-15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преподавателя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51531">
                <a:tc>
                  <a:txBody>
                    <a:bodyPr/>
                    <a:lstStyle/>
                    <a:p>
                      <a:pPr marL="15176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Стол преподавателя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49543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Шкаф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52525">
                <a:tc>
                  <a:txBody>
                    <a:bodyPr/>
                    <a:lstStyle/>
                    <a:p>
                      <a:pPr marL="15176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Блоки аудиторные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49543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Доска</a:t>
                      </a:r>
                      <a:r>
                        <a:rPr lang="ru-RU" sz="1000" spc="-1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аудиторная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07704" y="332656"/>
            <a:ext cx="45560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/>
              <a:t>Учебная аудитория 406 «</a:t>
            </a:r>
            <a:r>
              <a:rPr lang="en-GB" b="1" dirty="0"/>
              <a:t>Chemistry</a:t>
            </a:r>
            <a:r>
              <a:rPr lang="ru-RU" b="1" dirty="0"/>
              <a:t>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70849" y="3130034"/>
            <a:ext cx="45560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/>
              <a:t>Учебная аудитория 407 «</a:t>
            </a:r>
            <a:r>
              <a:rPr lang="en-GB" b="1" dirty="0" smtClean="0"/>
              <a:t>Chemistry</a:t>
            </a:r>
            <a:r>
              <a:rPr lang="ru-RU" b="1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693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396190"/>
              </p:ext>
            </p:extLst>
          </p:nvPr>
        </p:nvGraphicFramePr>
        <p:xfrm>
          <a:off x="1111711" y="1556793"/>
          <a:ext cx="6296025" cy="30189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977"/>
                <a:gridCol w="5274533"/>
                <a:gridCol w="643515"/>
              </a:tblGrid>
              <a:tr h="714545">
                <a:tc>
                  <a:txBody>
                    <a:bodyPr/>
                    <a:lstStyle/>
                    <a:p>
                      <a:pPr marL="12128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86940" marR="218122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048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К-во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73647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Стул</a:t>
                      </a:r>
                      <a:r>
                        <a:rPr lang="ru-RU" sz="1000" spc="-15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преподавателя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76624">
                <a:tc>
                  <a:txBody>
                    <a:bodyPr/>
                    <a:lstStyle/>
                    <a:p>
                      <a:pPr marL="15176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Стол преподавателя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73647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Шкаф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78114">
                <a:tc>
                  <a:txBody>
                    <a:bodyPr/>
                    <a:lstStyle/>
                    <a:p>
                      <a:pPr marL="15176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Блоки аудиторные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73647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Доска</a:t>
                      </a:r>
                      <a:r>
                        <a:rPr lang="ru-RU" sz="1000" spc="-1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аудиторная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28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19672" y="100623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Учебная аудитория 408 «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Chemistry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584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Admin\Downloads\WhatsApp Image 2023-06-03 at 11.22.06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32856"/>
            <a:ext cx="3456384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5" name="Picture 3" descr="C:\Users\Admin\Downloads\WhatsApp Image 2023-06-03 at 11.26.17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204864"/>
            <a:ext cx="3422611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015450" y="980728"/>
            <a:ext cx="2969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 </a:t>
            </a:r>
            <a:r>
              <a:rPr lang="ru-RU" sz="2400" b="1" dirty="0"/>
              <a:t>Учительская 102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45794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6512511" cy="1008112"/>
          </a:xfrm>
        </p:spPr>
        <p:txBody>
          <a:bodyPr/>
          <a:lstStyle/>
          <a:p>
            <a:pPr marL="0" lvl="0" indent="0" algn="l" fontAlgn="base">
              <a:spcAft>
                <a:spcPct val="0"/>
              </a:spcAft>
            </a:pPr>
            <a:r>
              <a:rPr lang="ru-RU" sz="1800" dirty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Учебная аудитория   103 (компьютер класс)</a:t>
            </a:r>
            <a:endParaRPr lang="ru-RU" sz="1800" b="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C:\Users\Admin\Downloads\WhatsApp Image 2023-06-03 at 11.22.3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09" y="1844824"/>
            <a:ext cx="3816424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0" name="Picture 4" descr="C:\Users\Admin\Downloads\WhatsApp Image 2023-06-03 at 11.31.45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77481"/>
            <a:ext cx="4104456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583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6512511" cy="1143000"/>
          </a:xfrm>
        </p:spPr>
        <p:txBody>
          <a:bodyPr/>
          <a:lstStyle/>
          <a:p>
            <a:pPr algn="l"/>
            <a:r>
              <a:rPr lang="ru-RU" sz="4800" dirty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Учебная аудитория 104 (компьютер класс)</a:t>
            </a:r>
            <a:endParaRPr lang="ru-RU" sz="1800" dirty="0"/>
          </a:p>
        </p:txBody>
      </p:sp>
      <p:pic>
        <p:nvPicPr>
          <p:cNvPr id="20482" name="Picture 2" descr="C:\Users\Admin\Downloads\WhatsApp Image 2023-06-03 at 11.22.33 (1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76872"/>
            <a:ext cx="3936437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Admin\Downloads\WhatsApp Image 2023-06-03 at 11.35.01.jpe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76872"/>
            <a:ext cx="4175447" cy="352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352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 descr="C:\Users\Admin\Downloads\WhatsApp Image 2023-06-03 at 11.02.48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367240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C:\Users\Admin\Downloads\WhatsApp Image 2023-06-03 at 11.06.22 (1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620688"/>
            <a:ext cx="381642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C:\Users\Admin\Downloads\WhatsApp Image 2023-06-03 at 11.04.48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89040"/>
            <a:ext cx="763284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15616" y="181787"/>
            <a:ext cx="69847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Учебная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лаборатория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105 «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and Clinical - Biochemistry Laboratory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65187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Admin\Downloads\WhatsApp Image 2023-06-03 at 11.22.3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53426"/>
            <a:ext cx="7272807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91579" y="548680"/>
            <a:ext cx="705678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r>
              <a:rPr lang="ru-RU" sz="1600" b="1" dirty="0"/>
              <a:t>Учебная аудитория</a:t>
            </a:r>
            <a:r>
              <a:rPr lang="en-US" sz="1600" b="1" dirty="0"/>
              <a:t> 106 «Virtual Laboratory for</a:t>
            </a:r>
            <a:r>
              <a:rPr lang="en-GB" sz="1600" b="1" dirty="0"/>
              <a:t> General and Clinical Biochemistry</a:t>
            </a:r>
            <a:r>
              <a:rPr lang="en-US" sz="1600" b="1" dirty="0"/>
              <a:t>»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52663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899592" y="1340769"/>
            <a:ext cx="7344816" cy="4593896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/>
              <a:t>101- </a:t>
            </a:r>
            <a:r>
              <a:rPr lang="ru-RU" sz="1600" b="1" dirty="0"/>
              <a:t>кабинет (зав. каф</a:t>
            </a:r>
            <a:r>
              <a:rPr lang="ru-RU" sz="1600" b="1" dirty="0" smtClean="0"/>
              <a:t>.)</a:t>
            </a:r>
          </a:p>
          <a:p>
            <a:pPr algn="ctr"/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188641"/>
            <a:ext cx="7175351" cy="1224136"/>
          </a:xfrm>
        </p:spPr>
        <p:txBody>
          <a:bodyPr/>
          <a:lstStyle/>
          <a:p>
            <a:r>
              <a:rPr lang="ru-RU" sz="1800" dirty="0"/>
              <a:t>Учебного помещения (отдельно для каждой учебной комнаты) для проведения практических (семинарских) занятий.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690521"/>
              </p:ext>
            </p:extLst>
          </p:nvPr>
        </p:nvGraphicFramePr>
        <p:xfrm>
          <a:off x="1115616" y="1916832"/>
          <a:ext cx="6840760" cy="3600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632"/>
                <a:gridCol w="5911619"/>
                <a:gridCol w="505509"/>
              </a:tblGrid>
              <a:tr h="495568">
                <a:tc>
                  <a:txBody>
                    <a:bodyPr/>
                    <a:lstStyle/>
                    <a:p>
                      <a:pPr marL="12128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86940" marR="218122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048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К-во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60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Технические</a:t>
                      </a:r>
                      <a:r>
                        <a:rPr lang="ru-RU" sz="1000" spc="-20">
                          <a:effectLst/>
                        </a:rPr>
                        <a:t> </a:t>
                      </a:r>
                      <a:r>
                        <a:rPr lang="ru-RU" sz="1000" spc="-5">
                          <a:effectLst/>
                        </a:rPr>
                        <a:t>и </a:t>
                      </a:r>
                      <a:r>
                        <a:rPr lang="ru-RU" sz="1000">
                          <a:effectLst/>
                        </a:rPr>
                        <a:t>твердый инвентарь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95568">
                <a:tc>
                  <a:txBody>
                    <a:bodyPr/>
                    <a:lstStyle/>
                    <a:p>
                      <a:pPr marL="15176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</a:endParaRPr>
                    </a:p>
                    <a:p>
                      <a:pPr marL="15176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Компьютер (комплект)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69850"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59141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Стул</a:t>
                      </a:r>
                      <a:r>
                        <a:rPr lang="ru-RU" sz="1000" spc="-15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преподавателя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26405">
                <a:tc>
                  <a:txBody>
                    <a:bodyPr/>
                    <a:lstStyle/>
                    <a:p>
                      <a:pPr marL="15176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Стол преподавателя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973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Шкаф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61206">
                <a:tc>
                  <a:txBody>
                    <a:bodyPr/>
                    <a:lstStyle/>
                    <a:p>
                      <a:pPr marL="15176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Вешалка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61206">
                <a:tc>
                  <a:txBody>
                    <a:bodyPr/>
                    <a:lstStyle/>
                    <a:p>
                      <a:pPr marL="15176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Проектор коротко фокусный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61206">
                <a:tc>
                  <a:txBody>
                    <a:bodyPr/>
                    <a:lstStyle/>
                    <a:p>
                      <a:pPr marL="15176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Принтер </a:t>
                      </a:r>
                      <a:r>
                        <a:rPr lang="en-US" sz="1000">
                          <a:effectLst/>
                        </a:rPr>
                        <a:t>Canon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61206">
                <a:tc>
                  <a:txBody>
                    <a:bodyPr/>
                    <a:lstStyle/>
                    <a:p>
                      <a:pPr marL="15176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Принтер </a:t>
                      </a:r>
                      <a:r>
                        <a:rPr lang="en-US" sz="1000">
                          <a:effectLst/>
                        </a:rPr>
                        <a:t>Canon i-Sensys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61206">
                <a:tc>
                  <a:txBody>
                    <a:bodyPr/>
                    <a:lstStyle/>
                    <a:p>
                      <a:pPr marL="15176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Кресло (собственный)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60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Интернет кабель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391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Admin\Downloads\WhatsApp Image 2023-06-03 at 11.22.34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68760"/>
            <a:ext cx="6336704" cy="4718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548680"/>
            <a:ext cx="72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Учебная аудитория</a:t>
            </a:r>
            <a:r>
              <a:rPr lang="en-US" sz="1600" b="1" dirty="0"/>
              <a:t> 107 «Virtual Laboratory for Medical Biophysics»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99244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Admin\Downloads\WhatsApp Image 2023-06-03 at 11.22.33 (2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061" y="1913350"/>
            <a:ext cx="3960440" cy="407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5" name="Picture 3" descr="C:\Users\Admin\Downloads\WhatsApp Image 2023-06-03 at 11.22.32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3350"/>
            <a:ext cx="4499992" cy="407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3224" y="891369"/>
            <a:ext cx="43702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Учебная аудитория</a:t>
            </a:r>
            <a:r>
              <a:rPr lang="en-US" sz="1600" b="1" dirty="0"/>
              <a:t> 108 </a:t>
            </a:r>
            <a:r>
              <a:rPr lang="ru-RU" sz="1600" b="1" dirty="0"/>
              <a:t>аудитория </a:t>
            </a:r>
            <a:r>
              <a:rPr lang="en-US" sz="1600" b="1" dirty="0"/>
              <a:t>«</a:t>
            </a:r>
            <a:r>
              <a:rPr lang="en-GB" sz="1600" b="1" dirty="0"/>
              <a:t>General and Clinical - Biochemistry Laboratory</a:t>
            </a:r>
            <a:r>
              <a:rPr lang="en-US" sz="1600" b="1" dirty="0"/>
              <a:t>»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40052" y="853075"/>
            <a:ext cx="3888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Учебная аудитория </a:t>
            </a:r>
            <a:r>
              <a:rPr lang="en-US" b="1" dirty="0"/>
              <a:t>109 </a:t>
            </a:r>
            <a:endParaRPr lang="ru-RU" b="1" dirty="0" smtClean="0"/>
          </a:p>
          <a:p>
            <a:r>
              <a:rPr lang="en-US" b="1" dirty="0" smtClean="0"/>
              <a:t>«</a:t>
            </a:r>
            <a:r>
              <a:rPr lang="en-US" b="1" dirty="0"/>
              <a:t>Medical Biophysics Laboratory»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5461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6984776" cy="33123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332657"/>
            <a:ext cx="7175351" cy="1152128"/>
          </a:xfrm>
        </p:spPr>
        <p:txBody>
          <a:bodyPr/>
          <a:lstStyle/>
          <a:p>
            <a:r>
              <a:rPr lang="ru-RU" dirty="0">
                <a:effectLst/>
              </a:rPr>
              <a:t> </a:t>
            </a:r>
            <a:r>
              <a:rPr lang="ru-RU" sz="2800" dirty="0">
                <a:effectLst/>
              </a:rPr>
              <a:t>Учительская 102 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902648"/>
              </p:ext>
            </p:extLst>
          </p:nvPr>
        </p:nvGraphicFramePr>
        <p:xfrm>
          <a:off x="1043607" y="1628800"/>
          <a:ext cx="6984777" cy="3384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551"/>
                <a:gridCol w="6036074"/>
                <a:gridCol w="516152"/>
              </a:tblGrid>
              <a:tr h="893565">
                <a:tc>
                  <a:txBody>
                    <a:bodyPr/>
                    <a:lstStyle/>
                    <a:p>
                      <a:pPr marL="12128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86940" marR="218122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048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К-во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536138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Стул</a:t>
                      </a:r>
                      <a:r>
                        <a:rPr lang="ru-RU" sz="1000" spc="-15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преподавателя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5361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   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Стол преподавателя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72845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Книжный шкаф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6985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72845">
                <a:tc>
                  <a:txBody>
                    <a:bodyPr/>
                    <a:lstStyle/>
                    <a:p>
                      <a:pPr marL="15176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 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Видеонаблюдение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72845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Интернет кабель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59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229279"/>
              </p:ext>
            </p:extLst>
          </p:nvPr>
        </p:nvGraphicFramePr>
        <p:xfrm>
          <a:off x="1292225" y="1844824"/>
          <a:ext cx="6376118" cy="36003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4857"/>
                <a:gridCol w="5405198"/>
                <a:gridCol w="576063"/>
              </a:tblGrid>
              <a:tr h="535873">
                <a:tc>
                  <a:txBody>
                    <a:bodyPr/>
                    <a:lstStyle/>
                    <a:p>
                      <a:pPr marL="12128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86940" marR="218122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048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К-во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215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Технические</a:t>
                      </a:r>
                      <a:r>
                        <a:rPr lang="ru-RU" sz="1000" spc="-20">
                          <a:effectLst/>
                        </a:rPr>
                        <a:t> </a:t>
                      </a:r>
                      <a:r>
                        <a:rPr lang="ru-RU" sz="1000" spc="-5">
                          <a:effectLst/>
                        </a:rPr>
                        <a:t>и </a:t>
                      </a:r>
                      <a:r>
                        <a:rPr lang="ru-RU" sz="1000">
                          <a:effectLst/>
                        </a:rPr>
                        <a:t>твердый инвентарь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21524">
                <a:tc>
                  <a:txBody>
                    <a:bodyPr/>
                    <a:lstStyle/>
                    <a:p>
                      <a:pPr marL="15176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Компьютер (балансе деканата)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21524">
                <a:tc>
                  <a:txBody>
                    <a:bodyPr/>
                    <a:lstStyle/>
                    <a:p>
                      <a:pPr marL="15176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Блоки аудиторные</a:t>
                      </a:r>
                      <a:r>
                        <a:rPr lang="ru-RU" sz="1000" spc="-15">
                          <a:effectLst/>
                        </a:rPr>
                        <a:t>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22640">
                <a:tc>
                  <a:txBody>
                    <a:bodyPr/>
                    <a:lstStyle/>
                    <a:p>
                      <a:pPr marL="151765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Доска</a:t>
                      </a:r>
                      <a:r>
                        <a:rPr lang="ru-RU" sz="1000" spc="-1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аудиторная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69850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21524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Стул</a:t>
                      </a:r>
                      <a:r>
                        <a:rPr lang="ru-RU" sz="1000" spc="-15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преподавателя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215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   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Стол преподавателя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3566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Шкаф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6985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3566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Тематические</a:t>
                      </a:r>
                      <a:r>
                        <a:rPr lang="ru-RU" sz="1000" spc="-1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стенды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6985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3566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Видеонаблюдение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3566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Интернет кабель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92225" y="1469251"/>
            <a:ext cx="601607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Учебная аудитория   103 (компьютер класс)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545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802519"/>
              </p:ext>
            </p:extLst>
          </p:nvPr>
        </p:nvGraphicFramePr>
        <p:xfrm>
          <a:off x="1043608" y="1693863"/>
          <a:ext cx="6768752" cy="4183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9172"/>
                <a:gridCol w="5849391"/>
                <a:gridCol w="500189"/>
              </a:tblGrid>
              <a:tr h="488574">
                <a:tc>
                  <a:txBody>
                    <a:bodyPr/>
                    <a:lstStyle/>
                    <a:p>
                      <a:pPr marL="12128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86940" marR="218122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048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К-во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93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Технические</a:t>
                      </a:r>
                      <a:r>
                        <a:rPr lang="ru-RU" sz="1000" spc="-20">
                          <a:effectLst/>
                        </a:rPr>
                        <a:t> </a:t>
                      </a:r>
                      <a:r>
                        <a:rPr lang="ru-RU" sz="1000" spc="-5">
                          <a:effectLst/>
                        </a:rPr>
                        <a:t>и </a:t>
                      </a:r>
                      <a:r>
                        <a:rPr lang="ru-RU" sz="1000">
                          <a:effectLst/>
                        </a:rPr>
                        <a:t>твердый инвентарь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514019">
                <a:tc>
                  <a:txBody>
                    <a:bodyPr/>
                    <a:lstStyle/>
                    <a:p>
                      <a:pPr marL="151765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Компьютер </a:t>
                      </a:r>
                      <a:r>
                        <a:rPr lang="ru-RU" sz="1000" dirty="0" err="1">
                          <a:effectLst/>
                        </a:rPr>
                        <a:t>комлект</a:t>
                      </a:r>
                      <a:r>
                        <a:rPr lang="ru-RU" sz="1000" dirty="0">
                          <a:effectLst/>
                        </a:rPr>
                        <a:t> (балансе деканата)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69850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55483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Доска</a:t>
                      </a:r>
                      <a:r>
                        <a:rPr lang="ru-RU" sz="1000" spc="-1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аудиторная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57519">
                <a:tc>
                  <a:txBody>
                    <a:bodyPr/>
                    <a:lstStyle/>
                    <a:p>
                      <a:pPr marL="15176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Стул</a:t>
                      </a:r>
                      <a:r>
                        <a:rPr lang="ru-RU" sz="1000" spc="-1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преподавателя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55483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Стол преподавателя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55483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Компьютер стол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55483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стул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55483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Стол для студентов (новый)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55483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Стул (новый синий)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55483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Шкаф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55483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Вешалки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93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Видеонаблюдение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93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Интернет кабель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92224" y="759187"/>
            <a:ext cx="68801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Учебная аудитория 104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(компьютер класс)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07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065242"/>
              </p:ext>
            </p:extLst>
          </p:nvPr>
        </p:nvGraphicFramePr>
        <p:xfrm>
          <a:off x="1331640" y="1484784"/>
          <a:ext cx="6677144" cy="44892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499"/>
                <a:gridCol w="5770226"/>
                <a:gridCol w="493419"/>
              </a:tblGrid>
              <a:tr h="705975">
                <a:tc>
                  <a:txBody>
                    <a:bodyPr/>
                    <a:lstStyle/>
                    <a:p>
                      <a:pPr marL="12128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86940" marR="218122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048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К-во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721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Технические</a:t>
                      </a:r>
                      <a:r>
                        <a:rPr lang="ru-RU" sz="1000" spc="-20">
                          <a:effectLst/>
                        </a:rPr>
                        <a:t> </a:t>
                      </a:r>
                      <a:r>
                        <a:rPr lang="ru-RU" sz="1000" spc="-5">
                          <a:effectLst/>
                        </a:rPr>
                        <a:t>и </a:t>
                      </a:r>
                      <a:r>
                        <a:rPr lang="ru-RU" sz="1000">
                          <a:effectLst/>
                        </a:rPr>
                        <a:t>твердый инвентарь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72126">
                <a:tc>
                  <a:txBody>
                    <a:bodyPr/>
                    <a:lstStyle/>
                    <a:p>
                      <a:pPr marL="15176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Блоки аудиторные</a:t>
                      </a:r>
                      <a:r>
                        <a:rPr lang="ru-RU" sz="1000" spc="-15">
                          <a:effectLst/>
                        </a:rPr>
                        <a:t>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653805">
                <a:tc>
                  <a:txBody>
                    <a:bodyPr/>
                    <a:lstStyle/>
                    <a:p>
                      <a:pPr marL="151765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Доска</a:t>
                      </a:r>
                      <a:r>
                        <a:rPr lang="ru-RU" sz="1000" spc="-1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аудиторная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69850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72126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Стул</a:t>
                      </a:r>
                      <a:r>
                        <a:rPr lang="ru-RU" sz="1000" spc="-15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преподавателя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721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   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Стол преподавателя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28195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Шкаф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6985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28195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Лабораторный демонстрационный стол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6985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28195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Тематические</a:t>
                      </a:r>
                      <a:r>
                        <a:rPr lang="ru-RU" sz="1000" spc="-1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стенды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6985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28195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Видеонаблюдение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28195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Интернет кабель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43608" y="796008"/>
            <a:ext cx="6264696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Учебная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лаборатория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105 «</a:t>
            </a: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and Clinical - Biochemistry Laboratory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207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063557"/>
              </p:ext>
            </p:extLst>
          </p:nvPr>
        </p:nvGraphicFramePr>
        <p:xfrm>
          <a:off x="1043608" y="1124745"/>
          <a:ext cx="7200800" cy="460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928"/>
                <a:gridCol w="6222757"/>
                <a:gridCol w="532115"/>
              </a:tblGrid>
              <a:tr h="555103">
                <a:tc>
                  <a:txBody>
                    <a:bodyPr/>
                    <a:lstStyle/>
                    <a:p>
                      <a:pPr marL="12128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86940" marR="218122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048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К-во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33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Технические</a:t>
                      </a:r>
                      <a:r>
                        <a:rPr lang="ru-RU" sz="1000" spc="-20" dirty="0">
                          <a:effectLst/>
                        </a:rPr>
                        <a:t> </a:t>
                      </a:r>
                      <a:r>
                        <a:rPr lang="ru-RU" sz="1000" spc="-5" dirty="0">
                          <a:effectLst/>
                        </a:rPr>
                        <a:t>и </a:t>
                      </a:r>
                      <a:r>
                        <a:rPr lang="ru-RU" sz="1000" dirty="0">
                          <a:effectLst/>
                        </a:rPr>
                        <a:t>твердый инвентарь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33062">
                <a:tc>
                  <a:txBody>
                    <a:bodyPr/>
                    <a:lstStyle/>
                    <a:p>
                      <a:pPr marL="15176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Компьютер (комплект)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33062">
                <a:tc>
                  <a:txBody>
                    <a:bodyPr/>
                    <a:lstStyle/>
                    <a:p>
                      <a:pPr marL="15176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Компьютерный стол, стул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31905">
                <a:tc>
                  <a:txBody>
                    <a:bodyPr/>
                    <a:lstStyle/>
                    <a:p>
                      <a:pPr marL="151765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Доска</a:t>
                      </a:r>
                      <a:r>
                        <a:rPr lang="ru-RU" sz="1000" spc="-1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аудиторная                                                                         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69850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33062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Стул</a:t>
                      </a:r>
                      <a:r>
                        <a:rPr lang="ru-RU" sz="1000" spc="-15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преподавателя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33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   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Стол преподавателя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93742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Шкаф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6985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93742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Тематические</a:t>
                      </a:r>
                      <a:r>
                        <a:rPr lang="ru-RU" sz="1000" spc="-1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стенды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6985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93742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Smart</a:t>
                      </a:r>
                      <a:r>
                        <a:rPr lang="ru-RU" sz="1000">
                          <a:effectLst/>
                        </a:rPr>
                        <a:t> доска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6985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93742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Слайд-проектор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93742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Принтер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93742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Видеонаблюдение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93742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Интернет кабель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15616" y="54868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Учебная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аудитория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106 «Virtual Laboratory for</a:t>
            </a: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General and Clinical Biochemistry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097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295796"/>
              </p:ext>
            </p:extLst>
          </p:nvPr>
        </p:nvGraphicFramePr>
        <p:xfrm>
          <a:off x="1043608" y="1563692"/>
          <a:ext cx="7056785" cy="4552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7010"/>
                <a:gridCol w="6098301"/>
                <a:gridCol w="521474"/>
              </a:tblGrid>
              <a:tr h="586636">
                <a:tc>
                  <a:txBody>
                    <a:bodyPr/>
                    <a:lstStyle/>
                    <a:p>
                      <a:pPr marL="12128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86940" marR="218122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048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К-во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51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Технические</a:t>
                      </a:r>
                      <a:r>
                        <a:rPr lang="ru-RU" sz="1000" spc="-20">
                          <a:effectLst/>
                        </a:rPr>
                        <a:t> </a:t>
                      </a:r>
                      <a:r>
                        <a:rPr lang="ru-RU" sz="1000" spc="-5">
                          <a:effectLst/>
                        </a:rPr>
                        <a:t>и </a:t>
                      </a:r>
                      <a:r>
                        <a:rPr lang="ru-RU" sz="1000">
                          <a:effectLst/>
                        </a:rPr>
                        <a:t>твердый инвентарь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51981">
                <a:tc>
                  <a:txBody>
                    <a:bodyPr/>
                    <a:lstStyle/>
                    <a:p>
                      <a:pPr marL="15176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Компьютер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r>
                        <a:rPr lang="en-GB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51981">
                <a:tc>
                  <a:txBody>
                    <a:bodyPr/>
                    <a:lstStyle/>
                    <a:p>
                      <a:pPr marL="15176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Компьютерный стол, стул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51981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Тематические</a:t>
                      </a:r>
                      <a:r>
                        <a:rPr lang="ru-RU" sz="1000" spc="-1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стенды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74804">
                <a:tc>
                  <a:txBody>
                    <a:bodyPr/>
                    <a:lstStyle/>
                    <a:p>
                      <a:pPr marL="15176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Блоки аудиторные</a:t>
                      </a:r>
                      <a:r>
                        <a:rPr lang="ru-RU" sz="1000" spc="-15">
                          <a:effectLst/>
                        </a:rPr>
                        <a:t>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05832">
                <a:tc>
                  <a:txBody>
                    <a:bodyPr/>
                    <a:lstStyle/>
                    <a:p>
                      <a:pPr marL="151765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Доска</a:t>
                      </a:r>
                      <a:r>
                        <a:rPr lang="ru-RU" sz="1000" spc="-1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аудиторная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69850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51981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Стул</a:t>
                      </a:r>
                      <a:r>
                        <a:rPr lang="ru-RU" sz="1000" spc="-15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преподавателя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51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   7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Стол преподавателя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93317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Шкаф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6985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93317">
                <a:tc>
                  <a:txBody>
                    <a:bodyPr/>
                    <a:lstStyle/>
                    <a:p>
                      <a:pPr marL="15176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Smart </a:t>
                      </a:r>
                      <a:r>
                        <a:rPr lang="ru-RU" sz="1000">
                          <a:effectLst/>
                        </a:rPr>
                        <a:t>доска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93317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Видеонаблюдение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93317">
                <a:tc>
                  <a:txBody>
                    <a:bodyPr/>
                    <a:lstStyle/>
                    <a:p>
                      <a:pPr marL="1517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Интернет кабель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87624" y="6206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Учебная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аудитория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107 «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Virtual Laboratory for Medical Biophysics»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978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250675"/>
              </p:ext>
            </p:extLst>
          </p:nvPr>
        </p:nvGraphicFramePr>
        <p:xfrm>
          <a:off x="1115616" y="1340767"/>
          <a:ext cx="6768752" cy="4862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9172"/>
                <a:gridCol w="5849391"/>
                <a:gridCol w="500189"/>
              </a:tblGrid>
              <a:tr h="792089">
                <a:tc>
                  <a:txBody>
                    <a:bodyPr/>
                    <a:lstStyle/>
                    <a:p>
                      <a:pPr marL="12128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86940" marR="218122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048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К-во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52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Твердый инвентарь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52300">
                <a:tc>
                  <a:txBody>
                    <a:bodyPr/>
                    <a:lstStyle/>
                    <a:p>
                      <a:pPr marL="15176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Лабораторный демонстрационный стол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76917">
                <a:tc>
                  <a:txBody>
                    <a:bodyPr/>
                    <a:lstStyle/>
                    <a:p>
                      <a:pPr marL="15176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Тематические</a:t>
                      </a:r>
                      <a:r>
                        <a:rPr lang="ru-RU" sz="1000" spc="-1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стенды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6985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76917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Доска</a:t>
                      </a:r>
                      <a:r>
                        <a:rPr lang="ru-RU" sz="1000" spc="-1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аудиторная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76917">
                <a:tc>
                  <a:txBody>
                    <a:bodyPr/>
                    <a:lstStyle/>
                    <a:p>
                      <a:pPr marL="15176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Стул</a:t>
                      </a:r>
                      <a:r>
                        <a:rPr lang="ru-RU" sz="1000" spc="-15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преподавателя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76917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Стол преподавателя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76917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Шкаф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76917">
                <a:tc>
                  <a:txBody>
                    <a:bodyPr/>
                    <a:lstStyle/>
                    <a:p>
                      <a:pPr marL="15176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Вешалки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52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Видеонаблюдение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52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Интернет кабель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15616" y="54868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Учебная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аудитория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108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аудитория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</a:t>
            </a: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and Clinical - Biochemistry Laboratory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8697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108</TotalTime>
  <Words>1022</Words>
  <Application>Microsoft Office PowerPoint</Application>
  <PresentationFormat>Экран (4:3)</PresentationFormat>
  <Paragraphs>611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Воздушный поток</vt:lpstr>
      <vt:lpstr>ОШСКИЙ ГОСУДАРСТВЕННЫЙ УНИВЕРСИТЕТ МЕЖДУНАРОДНОЙ МЕДИЦИНСКИЙ ФАКУЛЬТЕТ Кафедра «Естественных наук и математики» анализ материально-технической базы кафедры на 2022-2023 год обучения Материально-техническое оснащение кафедры</vt:lpstr>
      <vt:lpstr>Учебного помещения (отдельно для каждой учебной комнаты) для проведения практических (семинарских) занятий. </vt:lpstr>
      <vt:lpstr> Учительская 102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Учебная аудитория   103 (компьютер класс)</vt:lpstr>
      <vt:lpstr> Учебная аудитория 104 (компьютер класс)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ОШСКИЙ ГОСУДАРСТВЕННЫЙ УНИВЕРСИТЕТ МЕЖДУНАРОДНОЙ МЕДИЦИНСКИЙ ФАКУЛЬТЕТ Кафедра «Естественных наук и математики» анализ материально-технической базы кафедры на 2022-2023 год обучения Материально-техническое оснащение кафедры</dc:title>
  <dc:creator>Admin</dc:creator>
  <cp:lastModifiedBy>Admin</cp:lastModifiedBy>
  <cp:revision>10</cp:revision>
  <dcterms:created xsi:type="dcterms:W3CDTF">2023-06-03T04:04:33Z</dcterms:created>
  <dcterms:modified xsi:type="dcterms:W3CDTF">2023-06-03T05:53:18Z</dcterms:modified>
</cp:coreProperties>
</file>