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7" r:id="rId4"/>
    <p:sldId id="278" r:id="rId5"/>
    <p:sldId id="259" r:id="rId6"/>
    <p:sldId id="268" r:id="rId7"/>
    <p:sldId id="269" r:id="rId8"/>
    <p:sldId id="270" r:id="rId9"/>
    <p:sldId id="271" r:id="rId10"/>
    <p:sldId id="272" r:id="rId11"/>
    <p:sldId id="276" r:id="rId12"/>
    <p:sldId id="279" r:id="rId13"/>
    <p:sldId id="262" r:id="rId14"/>
    <p:sldId id="280" r:id="rId15"/>
    <p:sldId id="281" r:id="rId16"/>
    <p:sldId id="282" r:id="rId17"/>
    <p:sldId id="283" r:id="rId18"/>
    <p:sldId id="292" r:id="rId19"/>
    <p:sldId id="284" r:id="rId20"/>
    <p:sldId id="285" r:id="rId21"/>
    <p:sldId id="286" r:id="rId22"/>
    <p:sldId id="289" r:id="rId23"/>
    <p:sldId id="287" r:id="rId2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C00"/>
    <a:srgbClr val="08A258"/>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8" d="100"/>
          <a:sy n="78" d="100"/>
        </p:scale>
        <p:origin x="75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sz="2000" b="1" dirty="0" err="1">
                <a:latin typeface="Arial" panose="020B0604020202020204" pitchFamily="34" charset="0"/>
                <a:cs typeface="Arial" panose="020B0604020202020204" pitchFamily="34" charset="0"/>
              </a:rPr>
              <a:t>Академиялык репутация</a:t>
            </a:r>
            <a:endParaRPr lang="ru-RU" sz="2000" b="1" dirty="0">
              <a:latin typeface="Arial" panose="020B0604020202020204" pitchFamily="34" charset="0"/>
              <a:cs typeface="Arial" panose="020B0604020202020204" pitchFamily="34" charset="0"/>
            </a:endParaRPr>
          </a:p>
        </c:rich>
      </c:tx>
      <c:layout>
        <c:manualLayout>
          <c:xMode val="edge"/>
          <c:yMode val="edge"/>
          <c:x val="0.24520016103408379"/>
          <c:y val="0.72334996468685209"/>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1585177395176597"/>
          <c:y val="4.414768171572659E-2"/>
          <c:w val="0.65366841767580608"/>
          <c:h val="0.64317846258092448"/>
        </c:manualLayout>
      </c:layout>
      <c:doughnutChart>
        <c:varyColors val="1"/>
        <c:ser>
          <c:idx val="0"/>
          <c:order val="0"/>
          <c:tx>
            <c:strRef>
              <c:f>Лист1!$B$1</c:f>
              <c:strCache>
                <c:ptCount val="1"/>
                <c:pt idx="0">
                  <c:v>Академиялык репутация</c:v>
                </c:pt>
              </c:strCache>
            </c:strRef>
          </c:tx>
          <c:dPt>
            <c:idx val="0"/>
            <c:bubble3D val="0"/>
            <c:spPr>
              <a:solidFill>
                <a:srgbClr val="08A258"/>
              </a:solidFill>
              <a:ln w="19050">
                <a:solidFill>
                  <a:schemeClr val="lt1"/>
                </a:solidFill>
              </a:ln>
              <a:effectLst/>
            </c:spPr>
            <c:extLst>
              <c:ext xmlns:c16="http://schemas.microsoft.com/office/drawing/2014/chart" uri="{C3380CC4-5D6E-409C-BE32-E72D297353CC}">
                <c16:uniqueId val="{00000001-AFD3-4E83-A298-95716FB83BFF}"/>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AFD3-4E83-A298-95716FB83BF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FD3-4E83-A298-95716FB83BF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FD3-4E83-A298-95716FB83BFF}"/>
              </c:ext>
            </c:extLst>
          </c:dPt>
          <c:cat>
            <c:strRef>
              <c:f>Лист1!$A$2:$A$5</c:f>
              <c:strCache>
                <c:ptCount val="2"/>
                <c:pt idx="0">
                  <c:v>Кв. 1</c:v>
                </c:pt>
                <c:pt idx="1">
                  <c:v>Кв. 2</c:v>
                </c:pt>
              </c:strCache>
            </c:strRef>
          </c:cat>
          <c:val>
            <c:numRef>
              <c:f>Лист1!$B$2:$B$5</c:f>
              <c:numCache>
                <c:formatCode>General</c:formatCode>
                <c:ptCount val="4"/>
                <c:pt idx="0">
                  <c:v>30</c:v>
                </c:pt>
                <c:pt idx="1">
                  <c:v>70</c:v>
                </c:pt>
              </c:numCache>
            </c:numRef>
          </c:val>
          <c:extLst>
            <c:ext xmlns:c16="http://schemas.microsoft.com/office/drawing/2014/chart" uri="{C3380CC4-5D6E-409C-BE32-E72D297353CC}">
              <c16:uniqueId val="{00000008-AFD3-4E83-A298-95716FB83BFF}"/>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sz="2000" b="1" dirty="0" err="1"/>
              <a:t>Иш</a:t>
            </a:r>
            <a:r>
              <a:rPr lang="ru-RU" sz="2000" b="1" baseline="0" dirty="0"/>
              <a:t> </a:t>
            </a:r>
            <a:r>
              <a:rPr lang="ru-RU" sz="2000" b="1" baseline="0" dirty="0" err="1"/>
              <a:t>берүүчүнүн</a:t>
            </a:r>
            <a:r>
              <a:rPr lang="ru-RU" sz="2000" b="1" baseline="0" dirty="0"/>
              <a:t> </a:t>
            </a:r>
            <a:r>
              <a:rPr lang="ru-RU" sz="2000" b="1" baseline="0" dirty="0" err="1"/>
              <a:t>баалоосу</a:t>
            </a:r>
            <a:endParaRPr lang="ru-RU" sz="2000" b="1" dirty="0"/>
          </a:p>
        </c:rich>
      </c:tx>
      <c:layout>
        <c:manualLayout>
          <c:xMode val="edge"/>
          <c:yMode val="edge"/>
          <c:x val="0.21181102362204729"/>
          <c:y val="0.73470371112150157"/>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77059697894906"/>
          <c:y val="3.93391987094171E-2"/>
          <c:w val="0.70710549574160375"/>
          <c:h val="0.64445920409905066"/>
        </c:manualLayout>
      </c:layout>
      <c:doughnutChart>
        <c:varyColors val="1"/>
        <c:ser>
          <c:idx val="0"/>
          <c:order val="0"/>
          <c:tx>
            <c:strRef>
              <c:f>Лист1!$B$1</c:f>
              <c:strCache>
                <c:ptCount val="1"/>
                <c:pt idx="0">
                  <c:v>Академиялык репутация</c:v>
                </c:pt>
              </c:strCache>
            </c:strRef>
          </c:tx>
          <c:dPt>
            <c:idx val="0"/>
            <c:bubble3D val="0"/>
            <c:spPr>
              <a:solidFill>
                <a:srgbClr val="08A258"/>
              </a:solidFill>
              <a:ln w="19050">
                <a:solidFill>
                  <a:schemeClr val="lt1"/>
                </a:solidFill>
              </a:ln>
              <a:effectLst/>
            </c:spPr>
            <c:extLst>
              <c:ext xmlns:c16="http://schemas.microsoft.com/office/drawing/2014/chart" uri="{C3380CC4-5D6E-409C-BE32-E72D297353CC}">
                <c16:uniqueId val="{00000001-368F-48AC-A4C8-EC18422F990E}"/>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368F-48AC-A4C8-EC18422F990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68F-48AC-A4C8-EC18422F990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68F-48AC-A4C8-EC18422F990E}"/>
              </c:ext>
            </c:extLst>
          </c:dPt>
          <c:cat>
            <c:strRef>
              <c:f>Лист1!$A$2:$A$5</c:f>
              <c:strCache>
                <c:ptCount val="2"/>
                <c:pt idx="0">
                  <c:v>Кв. 1</c:v>
                </c:pt>
                <c:pt idx="1">
                  <c:v>Кв. 2</c:v>
                </c:pt>
              </c:strCache>
            </c:strRef>
          </c:cat>
          <c:val>
            <c:numRef>
              <c:f>Лист1!$B$2:$B$5</c:f>
              <c:numCache>
                <c:formatCode>General</c:formatCode>
                <c:ptCount val="4"/>
                <c:pt idx="0">
                  <c:v>20</c:v>
                </c:pt>
                <c:pt idx="1">
                  <c:v>80</c:v>
                </c:pt>
              </c:numCache>
            </c:numRef>
          </c:val>
          <c:extLst>
            <c:ext xmlns:c16="http://schemas.microsoft.com/office/drawing/2014/chart" uri="{C3380CC4-5D6E-409C-BE32-E72D297353CC}">
              <c16:uniqueId val="{00000008-368F-48AC-A4C8-EC18422F990E}"/>
            </c:ext>
          </c:extLst>
        </c:ser>
        <c:dLbls>
          <c:showLegendKey val="0"/>
          <c:showVal val="0"/>
          <c:showCatName val="0"/>
          <c:showSerName val="0"/>
          <c:showPercent val="0"/>
          <c:showBubbleSize val="0"/>
          <c:showLeaderLines val="1"/>
        </c:dLbls>
        <c:firstSliceAng val="0"/>
        <c:holeSize val="75"/>
      </c:doughnutChart>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sz="2000" b="1" dirty="0" err="1">
                <a:latin typeface="Arial" panose="020B0604020202020204" pitchFamily="34" charset="0"/>
                <a:cs typeface="Arial" panose="020B0604020202020204" pitchFamily="34" charset="0"/>
              </a:rPr>
              <a:t>Окутуунун</a:t>
            </a:r>
            <a:r>
              <a:rPr lang="ru-RU" sz="2000" b="1" dirty="0">
                <a:latin typeface="Arial" panose="020B0604020202020204" pitchFamily="34" charset="0"/>
                <a:cs typeface="Arial" panose="020B0604020202020204" pitchFamily="34" charset="0"/>
              </a:rPr>
              <a:t> </a:t>
            </a:r>
          </a:p>
          <a:p>
            <a:pPr>
              <a:defRPr/>
            </a:pPr>
            <a:r>
              <a:rPr lang="ru-RU" sz="2000" b="1" dirty="0" err="1">
                <a:latin typeface="Arial" panose="020B0604020202020204" pitchFamily="34" charset="0"/>
                <a:cs typeface="Arial" panose="020B0604020202020204" pitchFamily="34" charset="0"/>
              </a:rPr>
              <a:t>сапаты</a:t>
            </a:r>
            <a:endParaRPr lang="ru-RU" sz="2000" b="1" dirty="0">
              <a:latin typeface="Arial" panose="020B0604020202020204" pitchFamily="34" charset="0"/>
              <a:cs typeface="Arial" panose="020B0604020202020204" pitchFamily="34" charset="0"/>
            </a:endParaRPr>
          </a:p>
        </c:rich>
      </c:tx>
      <c:layout>
        <c:manualLayout>
          <c:xMode val="edge"/>
          <c:yMode val="edge"/>
          <c:x val="0.21250778538511403"/>
          <c:y val="0.74612088942658139"/>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209820494989456"/>
          <c:y val="5.7386828902809869E-2"/>
          <c:w val="0.81036956593727871"/>
          <c:h val="0.64784936292866413"/>
        </c:manualLayout>
      </c:layout>
      <c:doughnutChart>
        <c:varyColors val="1"/>
        <c:ser>
          <c:idx val="0"/>
          <c:order val="0"/>
          <c:tx>
            <c:strRef>
              <c:f>Лист1!$B$1</c:f>
              <c:strCache>
                <c:ptCount val="1"/>
                <c:pt idx="0">
                  <c:v>Академиялык репутация</c:v>
                </c:pt>
              </c:strCache>
            </c:strRef>
          </c:tx>
          <c:dPt>
            <c:idx val="0"/>
            <c:bubble3D val="0"/>
            <c:spPr>
              <a:solidFill>
                <a:srgbClr val="08A258"/>
              </a:solidFill>
              <a:ln w="19050">
                <a:solidFill>
                  <a:schemeClr val="lt1"/>
                </a:solidFill>
              </a:ln>
              <a:effectLst/>
            </c:spPr>
            <c:extLst>
              <c:ext xmlns:c16="http://schemas.microsoft.com/office/drawing/2014/chart" uri="{C3380CC4-5D6E-409C-BE32-E72D297353CC}">
                <c16:uniqueId val="{00000001-32DB-4519-BEBF-98F06361A208}"/>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32DB-4519-BEBF-98F06361A20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2DB-4519-BEBF-98F06361A20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2DB-4519-BEBF-98F06361A208}"/>
              </c:ext>
            </c:extLst>
          </c:dPt>
          <c:cat>
            <c:strRef>
              <c:f>Лист1!$A$2:$A$5</c:f>
              <c:strCache>
                <c:ptCount val="2"/>
                <c:pt idx="0">
                  <c:v>Кв. 1</c:v>
                </c:pt>
                <c:pt idx="1">
                  <c:v>Кв. 2</c:v>
                </c:pt>
              </c:strCache>
            </c:strRef>
          </c:cat>
          <c:val>
            <c:numRef>
              <c:f>Лист1!$B$2:$B$5</c:f>
              <c:numCache>
                <c:formatCode>General</c:formatCode>
                <c:ptCount val="4"/>
                <c:pt idx="0">
                  <c:v>15</c:v>
                </c:pt>
                <c:pt idx="1">
                  <c:v>85</c:v>
                </c:pt>
              </c:numCache>
            </c:numRef>
          </c:val>
          <c:extLst>
            <c:ext xmlns:c16="http://schemas.microsoft.com/office/drawing/2014/chart" uri="{C3380CC4-5D6E-409C-BE32-E72D297353CC}">
              <c16:uniqueId val="{00000008-32DB-4519-BEBF-98F06361A20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sz="2000" b="1" dirty="0" err="1">
                <a:latin typeface="Arial" panose="020B0604020202020204" pitchFamily="34" charset="0"/>
                <a:cs typeface="Arial" panose="020B0604020202020204" pitchFamily="34" charset="0"/>
              </a:rPr>
              <a:t>Шилтемелердин</a:t>
            </a:r>
            <a:r>
              <a:rPr lang="ru-RU" sz="2000" b="1" dirty="0">
                <a:latin typeface="Arial" panose="020B0604020202020204" pitchFamily="34" charset="0"/>
                <a:cs typeface="Arial" panose="020B0604020202020204" pitchFamily="34" charset="0"/>
              </a:rPr>
              <a:t> </a:t>
            </a:r>
            <a:r>
              <a:rPr lang="ru-RU" sz="2000" b="1" dirty="0" err="1">
                <a:latin typeface="Arial" panose="020B0604020202020204" pitchFamily="34" charset="0"/>
                <a:cs typeface="Arial" panose="020B0604020202020204" pitchFamily="34" charset="0"/>
              </a:rPr>
              <a:t>индекси</a:t>
            </a:r>
            <a:endParaRPr lang="ru-RU" sz="2000" b="1" dirty="0">
              <a:latin typeface="Arial" panose="020B0604020202020204" pitchFamily="34" charset="0"/>
              <a:cs typeface="Arial" panose="020B0604020202020204" pitchFamily="34" charset="0"/>
            </a:endParaRPr>
          </a:p>
        </c:rich>
      </c:tx>
      <c:layout>
        <c:manualLayout>
          <c:xMode val="edge"/>
          <c:yMode val="edge"/>
          <c:x val="0.13868638553477108"/>
          <c:y val="0.75205073562174174"/>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333883936126081"/>
          <c:y val="6.6308863640795038E-2"/>
          <c:w val="0.67332232127747838"/>
          <c:h val="0.6493792728924489"/>
        </c:manualLayout>
      </c:layout>
      <c:doughnutChart>
        <c:varyColors val="1"/>
        <c:ser>
          <c:idx val="0"/>
          <c:order val="0"/>
          <c:tx>
            <c:strRef>
              <c:f>Лист1!$B$1</c:f>
              <c:strCache>
                <c:ptCount val="1"/>
                <c:pt idx="0">
                  <c:v>Академиялык репутация</c:v>
                </c:pt>
              </c:strCache>
            </c:strRef>
          </c:tx>
          <c:dPt>
            <c:idx val="0"/>
            <c:bubble3D val="0"/>
            <c:spPr>
              <a:solidFill>
                <a:srgbClr val="08A258"/>
              </a:solidFill>
              <a:ln w="19050">
                <a:solidFill>
                  <a:schemeClr val="lt1"/>
                </a:solidFill>
              </a:ln>
              <a:effectLst/>
            </c:spPr>
            <c:extLst>
              <c:ext xmlns:c16="http://schemas.microsoft.com/office/drawing/2014/chart" uri="{C3380CC4-5D6E-409C-BE32-E72D297353CC}">
                <c16:uniqueId val="{00000001-2946-47EC-B150-65C7BDE1A59B}"/>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2946-47EC-B150-65C7BDE1A59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946-47EC-B150-65C7BDE1A59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946-47EC-B150-65C7BDE1A59B}"/>
              </c:ext>
            </c:extLst>
          </c:dPt>
          <c:cat>
            <c:strRef>
              <c:f>Лист1!$A$2:$A$5</c:f>
              <c:strCache>
                <c:ptCount val="2"/>
                <c:pt idx="0">
                  <c:v>Кв. 1</c:v>
                </c:pt>
                <c:pt idx="1">
                  <c:v>Кв. 2</c:v>
                </c:pt>
              </c:strCache>
            </c:strRef>
          </c:cat>
          <c:val>
            <c:numRef>
              <c:f>Лист1!$B$2:$B$5</c:f>
              <c:numCache>
                <c:formatCode>General</c:formatCode>
                <c:ptCount val="4"/>
                <c:pt idx="0">
                  <c:v>20</c:v>
                </c:pt>
                <c:pt idx="1">
                  <c:v>80</c:v>
                </c:pt>
              </c:numCache>
            </c:numRef>
          </c:val>
          <c:extLst>
            <c:ext xmlns:c16="http://schemas.microsoft.com/office/drawing/2014/chart" uri="{C3380CC4-5D6E-409C-BE32-E72D297353CC}">
              <c16:uniqueId val="{00000008-2946-47EC-B150-65C7BDE1A59B}"/>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sz="2000" b="1" dirty="0">
                <a:latin typeface="Arial" panose="020B0604020202020204" pitchFamily="34" charset="0"/>
                <a:cs typeface="Arial" panose="020B0604020202020204" pitchFamily="34" charset="0"/>
              </a:rPr>
              <a:t>Чет </a:t>
            </a:r>
            <a:r>
              <a:rPr lang="ru-RU" sz="2000" b="1" dirty="0" err="1">
                <a:latin typeface="Arial" panose="020B0604020202020204" pitchFamily="34" charset="0"/>
                <a:cs typeface="Arial" panose="020B0604020202020204" pitchFamily="34" charset="0"/>
              </a:rPr>
              <a:t>элдик</a:t>
            </a:r>
            <a:r>
              <a:rPr lang="ru-RU" sz="2000" b="1" dirty="0">
                <a:latin typeface="Arial" panose="020B0604020202020204" pitchFamily="34" charset="0"/>
                <a:cs typeface="Arial" panose="020B0604020202020204" pitchFamily="34" charset="0"/>
              </a:rPr>
              <a:t> </a:t>
            </a:r>
            <a:r>
              <a:rPr lang="ru-RU" sz="2000" b="1" dirty="0" err="1">
                <a:latin typeface="Arial" panose="020B0604020202020204" pitchFamily="34" charset="0"/>
                <a:cs typeface="Arial" panose="020B0604020202020204" pitchFamily="34" charset="0"/>
              </a:rPr>
              <a:t>мугалимдердин</a:t>
            </a:r>
            <a:r>
              <a:rPr lang="ru-RU" sz="2000" b="1" dirty="0">
                <a:latin typeface="Arial" panose="020B0604020202020204" pitchFamily="34" charset="0"/>
                <a:cs typeface="Arial" panose="020B0604020202020204" pitchFamily="34" charset="0"/>
              </a:rPr>
              <a:t> саны</a:t>
            </a:r>
          </a:p>
        </c:rich>
      </c:tx>
      <c:layout>
        <c:manualLayout>
          <c:xMode val="edge"/>
          <c:yMode val="edge"/>
          <c:x val="0.12677038662917958"/>
          <c:y val="0.7101474166660021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840572322749394"/>
          <c:y val="0.11810926936450507"/>
          <c:w val="0.65604568266279395"/>
          <c:h val="0.62994745652217043"/>
        </c:manualLayout>
      </c:layout>
      <c:doughnutChart>
        <c:varyColors val="1"/>
        <c:ser>
          <c:idx val="0"/>
          <c:order val="0"/>
          <c:tx>
            <c:strRef>
              <c:f>Лист1!$B$1</c:f>
              <c:strCache>
                <c:ptCount val="1"/>
                <c:pt idx="0">
                  <c:v>Академиялык репутация</c:v>
                </c:pt>
              </c:strCache>
            </c:strRef>
          </c:tx>
          <c:dPt>
            <c:idx val="0"/>
            <c:bubble3D val="0"/>
            <c:spPr>
              <a:solidFill>
                <a:srgbClr val="08A258"/>
              </a:solidFill>
              <a:ln w="19050">
                <a:solidFill>
                  <a:schemeClr val="lt1"/>
                </a:solidFill>
              </a:ln>
              <a:effectLst/>
            </c:spPr>
            <c:extLst>
              <c:ext xmlns:c16="http://schemas.microsoft.com/office/drawing/2014/chart" uri="{C3380CC4-5D6E-409C-BE32-E72D297353CC}">
                <c16:uniqueId val="{00000001-CC2D-497E-AAE1-9A02F83146B2}"/>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CC2D-497E-AAE1-9A02F83146B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C2D-497E-AAE1-9A02F83146B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C2D-497E-AAE1-9A02F83146B2}"/>
              </c:ext>
            </c:extLst>
          </c:dPt>
          <c:cat>
            <c:strRef>
              <c:f>Лист1!$A$2:$A$5</c:f>
              <c:strCache>
                <c:ptCount val="2"/>
                <c:pt idx="0">
                  <c:v>Кв. 1</c:v>
                </c:pt>
                <c:pt idx="1">
                  <c:v>Кв. 2</c:v>
                </c:pt>
              </c:strCache>
            </c:strRef>
          </c:cat>
          <c:val>
            <c:numRef>
              <c:f>Лист1!$B$2:$B$5</c:f>
              <c:numCache>
                <c:formatCode>General</c:formatCode>
                <c:ptCount val="4"/>
                <c:pt idx="0">
                  <c:v>10</c:v>
                </c:pt>
                <c:pt idx="1">
                  <c:v>90</c:v>
                </c:pt>
              </c:numCache>
            </c:numRef>
          </c:val>
          <c:extLst>
            <c:ext xmlns:c16="http://schemas.microsoft.com/office/drawing/2014/chart" uri="{C3380CC4-5D6E-409C-BE32-E72D297353CC}">
              <c16:uniqueId val="{00000008-CC2D-497E-AAE1-9A02F83146B2}"/>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sz="2000" b="1" dirty="0">
                <a:latin typeface="Arial" panose="020B0604020202020204" pitchFamily="34" charset="0"/>
                <a:cs typeface="Arial" panose="020B0604020202020204" pitchFamily="34" charset="0"/>
              </a:rPr>
              <a:t>Чет </a:t>
            </a:r>
            <a:r>
              <a:rPr lang="ru-RU" sz="2000" b="1" dirty="0" err="1">
                <a:latin typeface="Arial" panose="020B0604020202020204" pitchFamily="34" charset="0"/>
                <a:cs typeface="Arial" panose="020B0604020202020204" pitchFamily="34" charset="0"/>
              </a:rPr>
              <a:t>элдик</a:t>
            </a:r>
            <a:r>
              <a:rPr lang="ru-RU" sz="2000" b="1" dirty="0">
                <a:latin typeface="Arial" panose="020B0604020202020204" pitchFamily="34" charset="0"/>
                <a:cs typeface="Arial" panose="020B0604020202020204" pitchFamily="34" charset="0"/>
              </a:rPr>
              <a:t> </a:t>
            </a:r>
            <a:r>
              <a:rPr lang="ru-RU" sz="2000" b="1" dirty="0" err="1">
                <a:latin typeface="Arial" panose="020B0604020202020204" pitchFamily="34" charset="0"/>
                <a:cs typeface="Arial" panose="020B0604020202020204" pitchFamily="34" charset="0"/>
              </a:rPr>
              <a:t>студенттердин</a:t>
            </a:r>
            <a:r>
              <a:rPr lang="ru-RU" sz="2000" b="1" dirty="0">
                <a:latin typeface="Arial" panose="020B0604020202020204" pitchFamily="34" charset="0"/>
                <a:cs typeface="Arial" panose="020B0604020202020204" pitchFamily="34" charset="0"/>
              </a:rPr>
              <a:t> саны</a:t>
            </a:r>
          </a:p>
        </c:rich>
      </c:tx>
      <c:layout>
        <c:manualLayout>
          <c:xMode val="edge"/>
          <c:yMode val="edge"/>
          <c:x val="0.14938944569769466"/>
          <c:y val="0.72496956889340858"/>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840572322749394"/>
          <c:y val="0.11810926936450507"/>
          <c:w val="0.65604568266279395"/>
          <c:h val="0.62994745652217043"/>
        </c:manualLayout>
      </c:layout>
      <c:doughnutChart>
        <c:varyColors val="1"/>
        <c:ser>
          <c:idx val="0"/>
          <c:order val="0"/>
          <c:tx>
            <c:strRef>
              <c:f>Лист1!$B$1</c:f>
              <c:strCache>
                <c:ptCount val="1"/>
                <c:pt idx="0">
                  <c:v>Академиялык репутация</c:v>
                </c:pt>
              </c:strCache>
            </c:strRef>
          </c:tx>
          <c:dPt>
            <c:idx val="0"/>
            <c:bubble3D val="0"/>
            <c:spPr>
              <a:solidFill>
                <a:srgbClr val="08A258"/>
              </a:solidFill>
              <a:ln w="19050">
                <a:solidFill>
                  <a:schemeClr val="lt1"/>
                </a:solidFill>
              </a:ln>
              <a:effectLst/>
            </c:spPr>
            <c:extLst>
              <c:ext xmlns:c16="http://schemas.microsoft.com/office/drawing/2014/chart" uri="{C3380CC4-5D6E-409C-BE32-E72D297353CC}">
                <c16:uniqueId val="{00000001-D1AF-4279-84D9-DD931576B978}"/>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D1AF-4279-84D9-DD931576B97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1AF-4279-84D9-DD931576B97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1AF-4279-84D9-DD931576B978}"/>
              </c:ext>
            </c:extLst>
          </c:dPt>
          <c:cat>
            <c:strRef>
              <c:f>Лист1!$A$2:$A$5</c:f>
              <c:strCache>
                <c:ptCount val="2"/>
                <c:pt idx="0">
                  <c:v>Кв. 1</c:v>
                </c:pt>
                <c:pt idx="1">
                  <c:v>Кв. 2</c:v>
                </c:pt>
              </c:strCache>
            </c:strRef>
          </c:cat>
          <c:val>
            <c:numRef>
              <c:f>Лист1!$B$2:$B$5</c:f>
              <c:numCache>
                <c:formatCode>General</c:formatCode>
                <c:ptCount val="4"/>
                <c:pt idx="0">
                  <c:v>5</c:v>
                </c:pt>
                <c:pt idx="1">
                  <c:v>95</c:v>
                </c:pt>
              </c:numCache>
            </c:numRef>
          </c:val>
          <c:extLst>
            <c:ext xmlns:c16="http://schemas.microsoft.com/office/drawing/2014/chart" uri="{C3380CC4-5D6E-409C-BE32-E72D297353CC}">
              <c16:uniqueId val="{00000008-D1AF-4279-84D9-DD931576B97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33D046CF-6BD9-4F01-ACFE-D18009D9CD27}" type="datetimeFigureOut">
              <a:rPr lang="ru-RU" smtClean="0"/>
              <a:t>26.10.2023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5B73AF1-CB83-43CC-AAAA-B133444C44ED}" type="slidenum">
              <a:rPr lang="ru-RU" smtClean="0"/>
              <a:t>‹#›</a:t>
            </a:fld>
            <a:endParaRPr lang="ru-RU"/>
          </a:p>
        </p:txBody>
      </p:sp>
    </p:spTree>
    <p:extLst>
      <p:ext uri="{BB962C8B-B14F-4D97-AF65-F5344CB8AC3E}">
        <p14:creationId xmlns:p14="http://schemas.microsoft.com/office/powerpoint/2010/main" val="3389502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3D046CF-6BD9-4F01-ACFE-D18009D9CD27}" type="datetimeFigureOut">
              <a:rPr lang="ru-RU" smtClean="0"/>
              <a:t>26.10.2023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5B73AF1-CB83-43CC-AAAA-B133444C44ED}" type="slidenum">
              <a:rPr lang="ru-RU" smtClean="0"/>
              <a:t>‹#›</a:t>
            </a:fld>
            <a:endParaRPr lang="ru-RU"/>
          </a:p>
        </p:txBody>
      </p:sp>
    </p:spTree>
    <p:extLst>
      <p:ext uri="{BB962C8B-B14F-4D97-AF65-F5344CB8AC3E}">
        <p14:creationId xmlns:p14="http://schemas.microsoft.com/office/powerpoint/2010/main" val="1877230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3D046CF-6BD9-4F01-ACFE-D18009D9CD27}" type="datetimeFigureOut">
              <a:rPr lang="ru-RU" smtClean="0"/>
              <a:t>26.10.2023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5B73AF1-CB83-43CC-AAAA-B133444C44ED}" type="slidenum">
              <a:rPr lang="ru-RU" smtClean="0"/>
              <a:t>‹#›</a:t>
            </a:fld>
            <a:endParaRPr lang="ru-RU"/>
          </a:p>
        </p:txBody>
      </p:sp>
    </p:spTree>
    <p:extLst>
      <p:ext uri="{BB962C8B-B14F-4D97-AF65-F5344CB8AC3E}">
        <p14:creationId xmlns:p14="http://schemas.microsoft.com/office/powerpoint/2010/main" val="3015155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3D046CF-6BD9-4F01-ACFE-D18009D9CD27}" type="datetimeFigureOut">
              <a:rPr lang="ru-RU" smtClean="0"/>
              <a:t>26.10.2023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5B73AF1-CB83-43CC-AAAA-B133444C44ED}" type="slidenum">
              <a:rPr lang="ru-RU" smtClean="0"/>
              <a:t>‹#›</a:t>
            </a:fld>
            <a:endParaRPr lang="ru-RU"/>
          </a:p>
        </p:txBody>
      </p:sp>
    </p:spTree>
    <p:extLst>
      <p:ext uri="{BB962C8B-B14F-4D97-AF65-F5344CB8AC3E}">
        <p14:creationId xmlns:p14="http://schemas.microsoft.com/office/powerpoint/2010/main" val="274330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33D046CF-6BD9-4F01-ACFE-D18009D9CD27}" type="datetimeFigureOut">
              <a:rPr lang="ru-RU" smtClean="0"/>
              <a:t>26.10.2023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5B73AF1-CB83-43CC-AAAA-B133444C44ED}" type="slidenum">
              <a:rPr lang="ru-RU" smtClean="0"/>
              <a:t>‹#›</a:t>
            </a:fld>
            <a:endParaRPr lang="ru-RU"/>
          </a:p>
        </p:txBody>
      </p:sp>
    </p:spTree>
    <p:extLst>
      <p:ext uri="{BB962C8B-B14F-4D97-AF65-F5344CB8AC3E}">
        <p14:creationId xmlns:p14="http://schemas.microsoft.com/office/powerpoint/2010/main" val="560072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33D046CF-6BD9-4F01-ACFE-D18009D9CD27}" type="datetimeFigureOut">
              <a:rPr lang="ru-RU" smtClean="0"/>
              <a:t>26.10.2023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5B73AF1-CB83-43CC-AAAA-B133444C44ED}" type="slidenum">
              <a:rPr lang="ru-RU" smtClean="0"/>
              <a:t>‹#›</a:t>
            </a:fld>
            <a:endParaRPr lang="ru-RU"/>
          </a:p>
        </p:txBody>
      </p:sp>
    </p:spTree>
    <p:extLst>
      <p:ext uri="{BB962C8B-B14F-4D97-AF65-F5344CB8AC3E}">
        <p14:creationId xmlns:p14="http://schemas.microsoft.com/office/powerpoint/2010/main" val="1354905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33D046CF-6BD9-4F01-ACFE-D18009D9CD27}" type="datetimeFigureOut">
              <a:rPr lang="ru-RU" smtClean="0"/>
              <a:t>26.10.2023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5B73AF1-CB83-43CC-AAAA-B133444C44ED}" type="slidenum">
              <a:rPr lang="ru-RU" smtClean="0"/>
              <a:t>‹#›</a:t>
            </a:fld>
            <a:endParaRPr lang="ru-RU"/>
          </a:p>
        </p:txBody>
      </p:sp>
    </p:spTree>
    <p:extLst>
      <p:ext uri="{BB962C8B-B14F-4D97-AF65-F5344CB8AC3E}">
        <p14:creationId xmlns:p14="http://schemas.microsoft.com/office/powerpoint/2010/main" val="2641726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33D046CF-6BD9-4F01-ACFE-D18009D9CD27}" type="datetimeFigureOut">
              <a:rPr lang="ru-RU" smtClean="0"/>
              <a:t>26.10.2023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5B73AF1-CB83-43CC-AAAA-B133444C44ED}" type="slidenum">
              <a:rPr lang="ru-RU" smtClean="0"/>
              <a:t>‹#›</a:t>
            </a:fld>
            <a:endParaRPr lang="ru-RU"/>
          </a:p>
        </p:txBody>
      </p:sp>
    </p:spTree>
    <p:extLst>
      <p:ext uri="{BB962C8B-B14F-4D97-AF65-F5344CB8AC3E}">
        <p14:creationId xmlns:p14="http://schemas.microsoft.com/office/powerpoint/2010/main" val="3840808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3D046CF-6BD9-4F01-ACFE-D18009D9CD27}" type="datetimeFigureOut">
              <a:rPr lang="ru-RU" smtClean="0"/>
              <a:t>26.10.2023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5B73AF1-CB83-43CC-AAAA-B133444C44ED}" type="slidenum">
              <a:rPr lang="ru-RU" smtClean="0"/>
              <a:t>‹#›</a:t>
            </a:fld>
            <a:endParaRPr lang="ru-RU"/>
          </a:p>
        </p:txBody>
      </p:sp>
    </p:spTree>
    <p:extLst>
      <p:ext uri="{BB962C8B-B14F-4D97-AF65-F5344CB8AC3E}">
        <p14:creationId xmlns:p14="http://schemas.microsoft.com/office/powerpoint/2010/main" val="3993148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33D046CF-6BD9-4F01-ACFE-D18009D9CD27}" type="datetimeFigureOut">
              <a:rPr lang="ru-RU" smtClean="0"/>
              <a:t>26.10.2023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5B73AF1-CB83-43CC-AAAA-B133444C44ED}" type="slidenum">
              <a:rPr lang="ru-RU" smtClean="0"/>
              <a:t>‹#›</a:t>
            </a:fld>
            <a:endParaRPr lang="ru-RU"/>
          </a:p>
        </p:txBody>
      </p:sp>
    </p:spTree>
    <p:extLst>
      <p:ext uri="{BB962C8B-B14F-4D97-AF65-F5344CB8AC3E}">
        <p14:creationId xmlns:p14="http://schemas.microsoft.com/office/powerpoint/2010/main" val="3874558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33D046CF-6BD9-4F01-ACFE-D18009D9CD27}" type="datetimeFigureOut">
              <a:rPr lang="ru-RU" smtClean="0"/>
              <a:t>26.10.2023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5B73AF1-CB83-43CC-AAAA-B133444C44ED}" type="slidenum">
              <a:rPr lang="ru-RU" smtClean="0"/>
              <a:t>‹#›</a:t>
            </a:fld>
            <a:endParaRPr lang="ru-RU"/>
          </a:p>
        </p:txBody>
      </p:sp>
    </p:spTree>
    <p:extLst>
      <p:ext uri="{BB962C8B-B14F-4D97-AF65-F5344CB8AC3E}">
        <p14:creationId xmlns:p14="http://schemas.microsoft.com/office/powerpoint/2010/main" val="2522882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D046CF-6BD9-4F01-ACFE-D18009D9CD27}" type="datetimeFigureOut">
              <a:rPr lang="ru-RU" smtClean="0"/>
              <a:t>26.10.2023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73AF1-CB83-43CC-AAAA-B133444C44ED}" type="slidenum">
              <a:rPr lang="ru-RU" smtClean="0"/>
              <a:t>‹#›</a:t>
            </a:fld>
            <a:endParaRPr lang="ru-RU"/>
          </a:p>
        </p:txBody>
      </p:sp>
    </p:spTree>
    <p:extLst>
      <p:ext uri="{BB962C8B-B14F-4D97-AF65-F5344CB8AC3E}">
        <p14:creationId xmlns:p14="http://schemas.microsoft.com/office/powerpoint/2010/main" val="1406620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6.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 Id="rId9"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055437" y="1436019"/>
            <a:ext cx="10515600" cy="2852737"/>
          </a:xfrm>
        </p:spPr>
        <p:txBody>
          <a:bodyPr>
            <a:normAutofit/>
          </a:bodyPr>
          <a:lstStyle/>
          <a:p>
            <a:pPr algn="ctr"/>
            <a:r>
              <a:rPr lang="ky-KG" b="1" dirty="0">
                <a:latin typeface="+mn-lt"/>
                <a:cs typeface="Arial" panose="020B0604020202020204" pitchFamily="34" charset="0"/>
              </a:rPr>
              <a:t>Рейтингдердин контекстинде ОшМУнун </a:t>
            </a:r>
            <a:r>
              <a:rPr lang="en-US" b="1" dirty="0">
                <a:solidFill>
                  <a:srgbClr val="FFC000"/>
                </a:solidFill>
                <a:latin typeface="+mn-lt"/>
                <a:cs typeface="Arial" panose="020B0604020202020204" pitchFamily="34" charset="0"/>
              </a:rPr>
              <a:t>Scopus </a:t>
            </a:r>
            <a:r>
              <a:rPr lang="ky-KG" b="1" dirty="0">
                <a:latin typeface="+mn-lt"/>
                <a:cs typeface="Arial" panose="020B0604020202020204" pitchFamily="34" charset="0"/>
              </a:rPr>
              <a:t>маалымат базасындагы абалы</a:t>
            </a:r>
            <a:endParaRPr lang="ru-RU" b="1" dirty="0">
              <a:latin typeface="+mn-lt"/>
              <a:cs typeface="Arial" panose="020B0604020202020204" pitchFamily="34" charset="0"/>
            </a:endParaRPr>
          </a:p>
        </p:txBody>
      </p:sp>
      <p:pic>
        <p:nvPicPr>
          <p:cNvPr id="5" name="Picture 2">
            <a:extLst>
              <a:ext uri="{FF2B5EF4-FFF2-40B4-BE49-F238E27FC236}">
                <a16:creationId xmlns:a16="http://schemas.microsoft.com/office/drawing/2014/main" id="{75D24916-7BA4-4F80-AF09-50475CBE95B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81026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0106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2576052" y="95760"/>
            <a:ext cx="7049211" cy="1043229"/>
          </a:xfrm>
        </p:spPr>
        <p:txBody>
          <a:bodyPr>
            <a:normAutofit/>
          </a:bodyPr>
          <a:lstStyle/>
          <a:p>
            <a:r>
              <a:rPr lang="ky-KG" sz="3600" b="1" dirty="0">
                <a:solidFill>
                  <a:srgbClr val="002060"/>
                </a:solidFill>
                <a:latin typeface="+mn-lt"/>
                <a:cs typeface="Arial" panose="020B0604020202020204" pitchFamily="34" charset="0"/>
              </a:rPr>
              <a:t>Тажик улуттук университети</a:t>
            </a:r>
            <a:endParaRPr lang="ru-RU" sz="3600" b="1" dirty="0">
              <a:solidFill>
                <a:srgbClr val="002060"/>
              </a:solidFill>
              <a:latin typeface="+mn-lt"/>
              <a:cs typeface="Arial" panose="020B0604020202020204" pitchFamily="34" charset="0"/>
            </a:endParaRPr>
          </a:p>
        </p:txBody>
      </p:sp>
      <p:pic>
        <p:nvPicPr>
          <p:cNvPr id="4" name="Picture 2">
            <a:extLst>
              <a:ext uri="{FF2B5EF4-FFF2-40B4-BE49-F238E27FC236}">
                <a16:creationId xmlns:a16="http://schemas.microsoft.com/office/drawing/2014/main" id="{912FDEBF-1557-467D-ACDB-032EA0332F8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81026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Таблица 1">
            <a:extLst>
              <a:ext uri="{FF2B5EF4-FFF2-40B4-BE49-F238E27FC236}">
                <a16:creationId xmlns:a16="http://schemas.microsoft.com/office/drawing/2014/main" id="{70140C8B-DB71-4FBC-A159-15A0F1F8244D}"/>
              </a:ext>
            </a:extLst>
          </p:cNvPr>
          <p:cNvGraphicFramePr>
            <a:graphicFrameLocks noGrp="1"/>
          </p:cNvGraphicFramePr>
          <p:nvPr>
            <p:extLst>
              <p:ext uri="{D42A27DB-BD31-4B8C-83A1-F6EECF244321}">
                <p14:modId xmlns:p14="http://schemas.microsoft.com/office/powerpoint/2010/main" val="4197669093"/>
              </p:ext>
            </p:extLst>
          </p:nvPr>
        </p:nvGraphicFramePr>
        <p:xfrm>
          <a:off x="1810266" y="1268361"/>
          <a:ext cx="9329681" cy="5153206"/>
        </p:xfrm>
        <a:graphic>
          <a:graphicData uri="http://schemas.openxmlformats.org/drawingml/2006/table">
            <a:tbl>
              <a:tblPr firstRow="1" firstCol="1" bandRow="1">
                <a:tableStyleId>{46F890A9-2807-4EBB-B81D-B2AA78EC7F39}</a:tableStyleId>
              </a:tblPr>
              <a:tblGrid>
                <a:gridCol w="1432746">
                  <a:extLst>
                    <a:ext uri="{9D8B030D-6E8A-4147-A177-3AD203B41FA5}">
                      <a16:colId xmlns:a16="http://schemas.microsoft.com/office/drawing/2014/main" val="3575923961"/>
                    </a:ext>
                  </a:extLst>
                </a:gridCol>
                <a:gridCol w="1632257">
                  <a:extLst>
                    <a:ext uri="{9D8B030D-6E8A-4147-A177-3AD203B41FA5}">
                      <a16:colId xmlns:a16="http://schemas.microsoft.com/office/drawing/2014/main" val="608826222"/>
                    </a:ext>
                  </a:extLst>
                </a:gridCol>
                <a:gridCol w="1431499">
                  <a:extLst>
                    <a:ext uri="{9D8B030D-6E8A-4147-A177-3AD203B41FA5}">
                      <a16:colId xmlns:a16="http://schemas.microsoft.com/office/drawing/2014/main" val="3379243879"/>
                    </a:ext>
                  </a:extLst>
                </a:gridCol>
                <a:gridCol w="1694606">
                  <a:extLst>
                    <a:ext uri="{9D8B030D-6E8A-4147-A177-3AD203B41FA5}">
                      <a16:colId xmlns:a16="http://schemas.microsoft.com/office/drawing/2014/main" val="1193820966"/>
                    </a:ext>
                  </a:extLst>
                </a:gridCol>
                <a:gridCol w="1384114">
                  <a:extLst>
                    <a:ext uri="{9D8B030D-6E8A-4147-A177-3AD203B41FA5}">
                      <a16:colId xmlns:a16="http://schemas.microsoft.com/office/drawing/2014/main" val="1824956808"/>
                    </a:ext>
                  </a:extLst>
                </a:gridCol>
                <a:gridCol w="1754459">
                  <a:extLst>
                    <a:ext uri="{9D8B030D-6E8A-4147-A177-3AD203B41FA5}">
                      <a16:colId xmlns:a16="http://schemas.microsoft.com/office/drawing/2014/main" val="4028776983"/>
                    </a:ext>
                  </a:extLst>
                </a:gridCol>
              </a:tblGrid>
              <a:tr h="993610">
                <a:tc>
                  <a:txBody>
                    <a:bodyPr/>
                    <a:lstStyle/>
                    <a:p>
                      <a:pPr algn="ctr">
                        <a:lnSpc>
                          <a:spcPct val="100000"/>
                        </a:lnSpc>
                        <a:spcAft>
                          <a:spcPts val="0"/>
                        </a:spcAft>
                      </a:pPr>
                      <a:r>
                        <a:rPr lang="ky-KG" sz="2400" dirty="0">
                          <a:effectLst/>
                        </a:rPr>
                        <a:t>Макала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ky-KG" sz="2400" dirty="0">
                          <a:effectLst/>
                        </a:rPr>
                        <a:t>Шилтеме саны</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ky-KG" sz="2400" dirty="0">
                          <a:effectLst/>
                        </a:rPr>
                        <a:t>Макала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ky-KG" sz="2400" dirty="0">
                          <a:effectLst/>
                        </a:rPr>
                        <a:t>Шилтеме саны</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ky-KG" sz="2400" dirty="0">
                          <a:effectLst/>
                        </a:rPr>
                        <a:t>Макала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0640" indent="45720" algn="ctr">
                        <a:lnSpc>
                          <a:spcPct val="100000"/>
                        </a:lnSpc>
                        <a:spcAft>
                          <a:spcPts val="0"/>
                        </a:spcAft>
                      </a:pPr>
                      <a:r>
                        <a:rPr lang="ky-KG" sz="2400" dirty="0">
                          <a:effectLst/>
                        </a:rPr>
                        <a:t>Шилтеме саны</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5643176"/>
                  </a:ext>
                </a:extLst>
              </a:tr>
              <a:tr h="468803">
                <a:tc>
                  <a:txBody>
                    <a:bodyPr/>
                    <a:lstStyle/>
                    <a:p>
                      <a:pPr algn="ctr">
                        <a:lnSpc>
                          <a:spcPct val="150000"/>
                        </a:lnSpc>
                        <a:spcAft>
                          <a:spcPts val="0"/>
                        </a:spcAft>
                      </a:pPr>
                      <a:r>
                        <a:rPr lang="en-US" sz="2400" b="1" dirty="0">
                          <a:effectLst/>
                        </a:rPr>
                        <a:t>1</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b="1">
                          <a:effectLst/>
                        </a:rPr>
                        <a:t>51</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b="1">
                          <a:effectLst/>
                        </a:rPr>
                        <a:t>1</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b="1" dirty="0">
                          <a:effectLst/>
                        </a:rPr>
                        <a:t>19</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b="1">
                          <a:effectLst/>
                        </a:rPr>
                        <a:t>2</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b="1" dirty="0">
                          <a:effectLst/>
                        </a:rPr>
                        <a:t>8</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0033460"/>
                  </a:ext>
                </a:extLst>
              </a:tr>
              <a:tr h="468803">
                <a:tc>
                  <a:txBody>
                    <a:bodyPr/>
                    <a:lstStyle/>
                    <a:p>
                      <a:pPr algn="ctr">
                        <a:lnSpc>
                          <a:spcPct val="150000"/>
                        </a:lnSpc>
                        <a:spcAft>
                          <a:spcPts val="0"/>
                        </a:spcAft>
                      </a:pPr>
                      <a:r>
                        <a:rPr lang="en-US" sz="2400" b="1" dirty="0">
                          <a:effectLst/>
                        </a:rPr>
                        <a:t>1</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b="1" dirty="0">
                          <a:effectLst/>
                        </a:rPr>
                        <a:t>43</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b="1">
                          <a:effectLst/>
                        </a:rPr>
                        <a:t>1</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b="1" dirty="0">
                          <a:effectLst/>
                        </a:rPr>
                        <a:t>16</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b="1" dirty="0">
                          <a:effectLst/>
                        </a:rPr>
                        <a:t>5</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b="1" dirty="0">
                          <a:effectLst/>
                        </a:rPr>
                        <a:t>7</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0756007"/>
                  </a:ext>
                </a:extLst>
              </a:tr>
              <a:tr h="468803">
                <a:tc>
                  <a:txBody>
                    <a:bodyPr/>
                    <a:lstStyle/>
                    <a:p>
                      <a:pPr algn="ctr">
                        <a:lnSpc>
                          <a:spcPct val="150000"/>
                        </a:lnSpc>
                        <a:spcAft>
                          <a:spcPts val="0"/>
                        </a:spcAft>
                      </a:pPr>
                      <a:r>
                        <a:rPr lang="en-US" sz="2400" b="1">
                          <a:effectLst/>
                        </a:rPr>
                        <a:t>1</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b="1" dirty="0">
                          <a:effectLst/>
                        </a:rPr>
                        <a:t>42</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b="1" dirty="0">
                          <a:effectLst/>
                        </a:rPr>
                        <a:t>3</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b="1" dirty="0">
                          <a:effectLst/>
                        </a:rPr>
                        <a:t>15</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b="1" dirty="0">
                          <a:effectLst/>
                        </a:rPr>
                        <a:t>2</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b="1" dirty="0">
                          <a:effectLst/>
                        </a:rPr>
                        <a:t>6</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4818453"/>
                  </a:ext>
                </a:extLst>
              </a:tr>
              <a:tr h="468803">
                <a:tc>
                  <a:txBody>
                    <a:bodyPr/>
                    <a:lstStyle/>
                    <a:p>
                      <a:pPr algn="ctr">
                        <a:lnSpc>
                          <a:spcPct val="150000"/>
                        </a:lnSpc>
                        <a:spcAft>
                          <a:spcPts val="0"/>
                        </a:spcAft>
                      </a:pPr>
                      <a:r>
                        <a:rPr lang="en-US" sz="2400" b="1">
                          <a:effectLst/>
                        </a:rPr>
                        <a:t>1</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b="1">
                          <a:effectLst/>
                        </a:rPr>
                        <a:t>41</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b="1" dirty="0">
                          <a:effectLst/>
                        </a:rPr>
                        <a:t>2</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b="1" dirty="0">
                          <a:effectLst/>
                        </a:rPr>
                        <a:t>12</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b="1" dirty="0">
                          <a:effectLst/>
                        </a:rPr>
                        <a:t>8</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b="1" dirty="0">
                          <a:effectLst/>
                        </a:rPr>
                        <a:t>5</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3661689"/>
                  </a:ext>
                </a:extLst>
              </a:tr>
              <a:tr h="468803">
                <a:tc>
                  <a:txBody>
                    <a:bodyPr/>
                    <a:lstStyle/>
                    <a:p>
                      <a:pPr algn="ctr">
                        <a:lnSpc>
                          <a:spcPct val="150000"/>
                        </a:lnSpc>
                        <a:spcAft>
                          <a:spcPts val="0"/>
                        </a:spcAft>
                      </a:pPr>
                      <a:r>
                        <a:rPr lang="en-US" sz="2400" b="1">
                          <a:effectLst/>
                        </a:rPr>
                        <a:t>1</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b="1">
                          <a:effectLst/>
                        </a:rPr>
                        <a:t>32</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b="1" dirty="0">
                          <a:effectLst/>
                        </a:rPr>
                        <a:t>3</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b="1" dirty="0">
                          <a:effectLst/>
                        </a:rPr>
                        <a:t>11</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b="1" dirty="0">
                          <a:effectLst/>
                        </a:rPr>
                        <a:t>9</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b="1" dirty="0">
                          <a:effectLst/>
                        </a:rPr>
                        <a:t>4</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5366853"/>
                  </a:ext>
                </a:extLst>
              </a:tr>
              <a:tr h="468803">
                <a:tc>
                  <a:txBody>
                    <a:bodyPr/>
                    <a:lstStyle/>
                    <a:p>
                      <a:pPr algn="ctr">
                        <a:lnSpc>
                          <a:spcPct val="150000"/>
                        </a:lnSpc>
                        <a:spcAft>
                          <a:spcPts val="0"/>
                        </a:spcAft>
                      </a:pPr>
                      <a:r>
                        <a:rPr lang="en-US" sz="2400" b="1">
                          <a:effectLst/>
                        </a:rPr>
                        <a:t>1</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b="1" dirty="0">
                          <a:effectLst/>
                        </a:rPr>
                        <a:t>31</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b="1">
                          <a:effectLst/>
                        </a:rPr>
                        <a:t>4</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b="1" dirty="0">
                          <a:effectLst/>
                        </a:rPr>
                        <a:t>10</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b="1" dirty="0">
                          <a:effectLst/>
                        </a:rPr>
                        <a:t>10</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b="1" dirty="0">
                          <a:effectLst/>
                        </a:rPr>
                        <a:t>3</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6361233"/>
                  </a:ext>
                </a:extLst>
              </a:tr>
              <a:tr h="468803">
                <a:tc>
                  <a:txBody>
                    <a:bodyPr/>
                    <a:lstStyle/>
                    <a:p>
                      <a:pPr algn="ctr">
                        <a:lnSpc>
                          <a:spcPct val="150000"/>
                        </a:lnSpc>
                        <a:spcAft>
                          <a:spcPts val="0"/>
                        </a:spcAft>
                      </a:pPr>
                      <a:r>
                        <a:rPr lang="en-US" sz="2400" b="1">
                          <a:effectLst/>
                        </a:rPr>
                        <a:t>1</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b="1">
                          <a:effectLst/>
                        </a:rPr>
                        <a:t>29</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b="1">
                          <a:effectLst/>
                        </a:rPr>
                        <a:t>2</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b="1" dirty="0">
                          <a:effectLst/>
                        </a:rPr>
                        <a:t>9</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b="1" dirty="0">
                          <a:effectLst/>
                        </a:rPr>
                        <a:t>21</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b="1" dirty="0">
                          <a:effectLst/>
                        </a:rPr>
                        <a:t>2</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1223119"/>
                  </a:ext>
                </a:extLst>
              </a:tr>
              <a:tr h="729386">
                <a:tc>
                  <a:txBody>
                    <a:bodyPr/>
                    <a:lstStyle/>
                    <a:p>
                      <a:pPr algn="ctr">
                        <a:lnSpc>
                          <a:spcPct val="150000"/>
                        </a:lnSpc>
                        <a:spcAft>
                          <a:spcPts val="0"/>
                        </a:spcAft>
                      </a:pPr>
                      <a:r>
                        <a:rPr lang="en-US" sz="2400" b="1">
                          <a:effectLst/>
                        </a:rPr>
                        <a:t> </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b="1" dirty="0">
                          <a:effectLst/>
                        </a:rPr>
                        <a:t> </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b="1">
                          <a:effectLst/>
                        </a:rPr>
                        <a:t> </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b="1">
                          <a:effectLst/>
                        </a:rPr>
                        <a:t> </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b="1">
                          <a:effectLst/>
                        </a:rPr>
                        <a:t>26</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b="1" dirty="0">
                          <a:effectLst/>
                        </a:rPr>
                        <a:t>1</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3246527"/>
                  </a:ext>
                </a:extLst>
              </a:tr>
            </a:tbl>
          </a:graphicData>
        </a:graphic>
      </p:graphicFrame>
    </p:spTree>
    <p:extLst>
      <p:ext uri="{BB962C8B-B14F-4D97-AF65-F5344CB8AC3E}">
        <p14:creationId xmlns:p14="http://schemas.microsoft.com/office/powerpoint/2010/main" val="2122713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a:xfrm>
            <a:off x="1810267" y="681594"/>
            <a:ext cx="9359178" cy="1728370"/>
          </a:xfrm>
        </p:spPr>
        <p:txBody>
          <a:bodyPr>
            <a:normAutofit/>
          </a:bodyPr>
          <a:lstStyle/>
          <a:p>
            <a:r>
              <a:rPr lang="ky-KG" sz="3600" b="1" dirty="0">
                <a:solidFill>
                  <a:srgbClr val="002060"/>
                </a:solidFill>
                <a:latin typeface="Arial" panose="020B0604020202020204" pitchFamily="34" charset="0"/>
                <a:cs typeface="Arial" panose="020B0604020202020204" pitchFamily="34" charset="0"/>
              </a:rPr>
              <a:t>Кыргыз Республикасынын </a:t>
            </a:r>
            <a:r>
              <a:rPr lang="ru-RU" sz="3600" b="1" dirty="0" err="1">
                <a:solidFill>
                  <a:srgbClr val="002060"/>
                </a:solidFill>
                <a:latin typeface="Arial" panose="020B0604020202020204" pitchFamily="34" charset="0"/>
                <a:cs typeface="Arial" panose="020B0604020202020204" pitchFamily="34" charset="0"/>
              </a:rPr>
              <a:t>Жогорку</a:t>
            </a:r>
            <a:r>
              <a:rPr lang="ru-RU" sz="3600" b="1" dirty="0">
                <a:solidFill>
                  <a:srgbClr val="002060"/>
                </a:solidFill>
                <a:latin typeface="Arial" panose="020B0604020202020204" pitchFamily="34" charset="0"/>
                <a:cs typeface="Arial" panose="020B0604020202020204" pitchFamily="34" charset="0"/>
              </a:rPr>
              <a:t> </a:t>
            </a:r>
            <a:r>
              <a:rPr lang="ru-RU" sz="3600" b="1" dirty="0" err="1">
                <a:solidFill>
                  <a:srgbClr val="002060"/>
                </a:solidFill>
                <a:latin typeface="Arial" panose="020B0604020202020204" pitchFamily="34" charset="0"/>
                <a:cs typeface="Arial" panose="020B0604020202020204" pitchFamily="34" charset="0"/>
              </a:rPr>
              <a:t>окуу</a:t>
            </a:r>
            <a:r>
              <a:rPr lang="ru-RU" sz="3600" b="1" dirty="0">
                <a:solidFill>
                  <a:srgbClr val="002060"/>
                </a:solidFill>
                <a:latin typeface="Arial" panose="020B0604020202020204" pitchFamily="34" charset="0"/>
                <a:cs typeface="Arial" panose="020B0604020202020204" pitchFamily="34" charset="0"/>
              </a:rPr>
              <a:t> </a:t>
            </a:r>
            <a:r>
              <a:rPr lang="ru-RU" sz="3600" b="1" dirty="0" err="1">
                <a:solidFill>
                  <a:srgbClr val="002060"/>
                </a:solidFill>
                <a:latin typeface="Arial" panose="020B0604020202020204" pitchFamily="34" charset="0"/>
                <a:cs typeface="Arial" panose="020B0604020202020204" pitchFamily="34" charset="0"/>
              </a:rPr>
              <a:t>жайларынын</a:t>
            </a:r>
            <a:r>
              <a:rPr lang="en-US" sz="3600" b="1" dirty="0">
                <a:solidFill>
                  <a:srgbClr val="002060"/>
                </a:solidFill>
                <a:latin typeface="Arial" panose="020B0604020202020204" pitchFamily="34" charset="0"/>
                <a:cs typeface="Arial" panose="020B0604020202020204" pitchFamily="34" charset="0"/>
              </a:rPr>
              <a:t> 1-</a:t>
            </a:r>
            <a:r>
              <a:rPr lang="ru-RU" sz="3600" b="1" dirty="0" err="1">
                <a:solidFill>
                  <a:srgbClr val="002060"/>
                </a:solidFill>
                <a:latin typeface="Arial" panose="020B0604020202020204" pitchFamily="34" charset="0"/>
                <a:cs typeface="Arial" panose="020B0604020202020204" pitchFamily="34" charset="0"/>
              </a:rPr>
              <a:t>Улуттук</a:t>
            </a:r>
            <a:r>
              <a:rPr lang="ru-RU" sz="3600" b="1" dirty="0">
                <a:solidFill>
                  <a:srgbClr val="002060"/>
                </a:solidFill>
                <a:latin typeface="Arial" panose="020B0604020202020204" pitchFamily="34" charset="0"/>
                <a:cs typeface="Arial" panose="020B0604020202020204" pitchFamily="34" charset="0"/>
              </a:rPr>
              <a:t> рейтинги</a:t>
            </a:r>
          </a:p>
        </p:txBody>
      </p:sp>
      <p:pic>
        <p:nvPicPr>
          <p:cNvPr id="1026" name="Picture 2" descr="https://www.accreditation.asia/media/django-summernote/2021-07-02/fba952e9-da3c-4704-bc27-4059e78fab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3809" y="0"/>
            <a:ext cx="2528192" cy="68159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FFFDE47C-2C44-4481-8BC4-5B81E2211CD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181026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a:extLst>
              <a:ext uri="{FF2B5EF4-FFF2-40B4-BE49-F238E27FC236}">
                <a16:creationId xmlns:a16="http://schemas.microsoft.com/office/drawing/2014/main" id="{838658BE-1E45-4429-A8C5-8BB1F3362C01}"/>
              </a:ext>
            </a:extLst>
          </p:cNvPr>
          <p:cNvSpPr/>
          <p:nvPr/>
        </p:nvSpPr>
        <p:spPr>
          <a:xfrm>
            <a:off x="1810267" y="2413338"/>
            <a:ext cx="9683643" cy="4031873"/>
          </a:xfrm>
          <a:prstGeom prst="rect">
            <a:avLst/>
          </a:prstGeom>
        </p:spPr>
        <p:txBody>
          <a:bodyPr wrap="square">
            <a:spAutoFit/>
          </a:bodyPr>
          <a:lstStyle/>
          <a:p>
            <a:endParaRPr lang="ru-RU" sz="3200" dirty="0"/>
          </a:p>
          <a:p>
            <a:r>
              <a:rPr lang="ky-KG" sz="3200" dirty="0"/>
              <a:t>Өткөрүлгөн сынактын жана Кыргыз Республикасынын Билим берүү жана илим министрлиги менен «EdNet» Билим берүүнүн сапатын камсыз кылуу агенттигинин ортосунда кол коюлган меморандумдун негизинде «EdNet» агенттиги Кыргыз Республикасынын Жогорку окуу жайларынын 1-Улуттук рейтингин өткөрүү боюнча оператор болуп аныкталды.</a:t>
            </a:r>
          </a:p>
        </p:txBody>
      </p:sp>
    </p:spTree>
    <p:extLst>
      <p:ext uri="{BB962C8B-B14F-4D97-AF65-F5344CB8AC3E}">
        <p14:creationId xmlns:p14="http://schemas.microsoft.com/office/powerpoint/2010/main" val="1257394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73394" y="928280"/>
            <a:ext cx="10894141" cy="5693866"/>
          </a:xfrm>
          <a:prstGeom prst="rect">
            <a:avLst/>
          </a:prstGeom>
        </p:spPr>
        <p:txBody>
          <a:bodyPr wrap="square">
            <a:spAutoFit/>
          </a:bodyPr>
          <a:lstStyle/>
          <a:p>
            <a:r>
              <a:rPr lang="ky-KG" sz="2800" dirty="0"/>
              <a:t>Улуттук рейтинг Кыргыз Республикасындагы </a:t>
            </a:r>
            <a:r>
              <a:rPr lang="ky-KG" sz="2800" dirty="0">
                <a:solidFill>
                  <a:srgbClr val="C00000"/>
                </a:solidFill>
              </a:rPr>
              <a:t>ЖОЖдордун ишмердүүлүгүнө объективдүү жана негиздүү баа берүү жана аларды коомчулук, иш берүүчүлөр жана мамлекет тарабынан кабыл алуу </a:t>
            </a:r>
            <a:r>
              <a:rPr lang="ky-KG" sz="2800" dirty="0"/>
              <a:t>максатында жүргүзүлөт.</a:t>
            </a:r>
            <a:br>
              <a:rPr lang="ky-KG" sz="2800" dirty="0"/>
            </a:br>
            <a:r>
              <a:rPr lang="ky-KG" sz="2800" dirty="0"/>
              <a:t>Улуттук рейтингдин максаттарынын бири ЖОЖдорду </a:t>
            </a:r>
            <a:r>
              <a:rPr lang="ky-KG" sz="2800" dirty="0">
                <a:solidFill>
                  <a:srgbClr val="C00000"/>
                </a:solidFill>
              </a:rPr>
              <a:t>QS – эл аралык университеттердин рейтингине катышууга даярдоо</a:t>
            </a:r>
            <a:r>
              <a:rPr lang="ky-KG" sz="2800" dirty="0"/>
              <a:t> болуп саналат. Бул фактыны эске алуу менен Улуттук рейтингинин методологиясы, критерийлери жана баалары QS рейтинги менен салыштыруу мүмкүнчүлүгүн эске алуу менен иштелип чыккан.</a:t>
            </a:r>
            <a:br>
              <a:rPr lang="ky-KG" sz="2800" dirty="0"/>
            </a:br>
            <a:r>
              <a:rPr lang="ky-KG" sz="2800" dirty="0"/>
              <a:t>Кыргыз Республикасынын Улуттук рейтингинин критерийлери QS рейтингинин критерийлери менен салыштырылуучу критерийлердин 6 негизги тобунун тегерегинде топтоштурулган индикаторлордон турат:</a:t>
            </a:r>
          </a:p>
        </p:txBody>
      </p:sp>
      <p:pic>
        <p:nvPicPr>
          <p:cNvPr id="5" name="Picture 2" descr="https://www.accreditation.asia/media/django-summernote/2021-07-02/fba952e9-da3c-4704-bc27-4059e78fab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2231" y="-1"/>
            <a:ext cx="2129770" cy="6489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94C61BF1-0E98-4B63-92E2-074DB1086A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181026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1793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1997242" y="926985"/>
            <a:ext cx="8097254" cy="1082840"/>
          </a:xfrm>
        </p:spPr>
        <p:txBody>
          <a:bodyPr>
            <a:noAutofit/>
          </a:bodyPr>
          <a:lstStyle/>
          <a:p>
            <a:r>
              <a:rPr lang="ky-KG" sz="5400" b="1" dirty="0">
                <a:latin typeface="Arial" panose="020B0604020202020204" pitchFamily="34" charset="0"/>
                <a:cs typeface="Arial" panose="020B0604020202020204" pitchFamily="34" charset="0"/>
              </a:rPr>
              <a:t>Негизги индикаторлор</a:t>
            </a:r>
            <a:endParaRPr lang="ru-RU" sz="5400" b="1" dirty="0">
              <a:latin typeface="Arial" panose="020B0604020202020204" pitchFamily="34" charset="0"/>
              <a:cs typeface="Arial" panose="020B0604020202020204" pitchFamily="34" charset="0"/>
            </a:endParaRPr>
          </a:p>
        </p:txBody>
      </p:sp>
      <p:graphicFrame>
        <p:nvGraphicFramePr>
          <p:cNvPr id="20" name="Диаграмма 19"/>
          <p:cNvGraphicFramePr/>
          <p:nvPr>
            <p:extLst>
              <p:ext uri="{D42A27DB-BD31-4B8C-83A1-F6EECF244321}">
                <p14:modId xmlns:p14="http://schemas.microsoft.com/office/powerpoint/2010/main" val="3372434017"/>
              </p:ext>
            </p:extLst>
          </p:nvPr>
        </p:nvGraphicFramePr>
        <p:xfrm>
          <a:off x="-512011" y="2632685"/>
          <a:ext cx="2677694" cy="27213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Диаграмма 20"/>
          <p:cNvGraphicFramePr/>
          <p:nvPr>
            <p:extLst>
              <p:ext uri="{D42A27DB-BD31-4B8C-83A1-F6EECF244321}">
                <p14:modId xmlns:p14="http://schemas.microsoft.com/office/powerpoint/2010/main" val="1159309494"/>
              </p:ext>
            </p:extLst>
          </p:nvPr>
        </p:nvGraphicFramePr>
        <p:xfrm>
          <a:off x="1529348" y="2610850"/>
          <a:ext cx="2489200" cy="27311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Диаграмма 23"/>
          <p:cNvGraphicFramePr/>
          <p:nvPr>
            <p:extLst>
              <p:ext uri="{D42A27DB-BD31-4B8C-83A1-F6EECF244321}">
                <p14:modId xmlns:p14="http://schemas.microsoft.com/office/powerpoint/2010/main" val="4239635657"/>
              </p:ext>
            </p:extLst>
          </p:nvPr>
        </p:nvGraphicFramePr>
        <p:xfrm>
          <a:off x="3703054" y="2562723"/>
          <a:ext cx="2204451" cy="275746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Диаграмма 24"/>
          <p:cNvGraphicFramePr/>
          <p:nvPr>
            <p:extLst>
              <p:ext uri="{D42A27DB-BD31-4B8C-83A1-F6EECF244321}">
                <p14:modId xmlns:p14="http://schemas.microsoft.com/office/powerpoint/2010/main" val="1810423469"/>
              </p:ext>
            </p:extLst>
          </p:nvPr>
        </p:nvGraphicFramePr>
        <p:xfrm>
          <a:off x="5534526" y="2550692"/>
          <a:ext cx="2671012" cy="276949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Диаграмма 25"/>
          <p:cNvGraphicFramePr/>
          <p:nvPr>
            <p:extLst>
              <p:ext uri="{D42A27DB-BD31-4B8C-83A1-F6EECF244321}">
                <p14:modId xmlns:p14="http://schemas.microsoft.com/office/powerpoint/2010/main" val="1371333655"/>
              </p:ext>
            </p:extLst>
          </p:nvPr>
        </p:nvGraphicFramePr>
        <p:xfrm>
          <a:off x="7672138" y="2213809"/>
          <a:ext cx="2807367" cy="326055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Диаграмма 26"/>
          <p:cNvGraphicFramePr/>
          <p:nvPr>
            <p:extLst>
              <p:ext uri="{D42A27DB-BD31-4B8C-83A1-F6EECF244321}">
                <p14:modId xmlns:p14="http://schemas.microsoft.com/office/powerpoint/2010/main" val="636618597"/>
              </p:ext>
            </p:extLst>
          </p:nvPr>
        </p:nvGraphicFramePr>
        <p:xfrm>
          <a:off x="9797133" y="2065418"/>
          <a:ext cx="2807367" cy="3324723"/>
        </p:xfrm>
        <a:graphic>
          <a:graphicData uri="http://schemas.openxmlformats.org/drawingml/2006/chart">
            <c:chart xmlns:c="http://schemas.openxmlformats.org/drawingml/2006/chart" xmlns:r="http://schemas.openxmlformats.org/officeDocument/2006/relationships" r:id="rId7"/>
          </a:graphicData>
        </a:graphic>
      </p:graphicFrame>
      <p:sp>
        <p:nvSpPr>
          <p:cNvPr id="28" name="Заголовок 2"/>
          <p:cNvSpPr txBox="1">
            <a:spLocks/>
          </p:cNvSpPr>
          <p:nvPr/>
        </p:nvSpPr>
        <p:spPr>
          <a:xfrm>
            <a:off x="385011" y="3188366"/>
            <a:ext cx="1234661" cy="97455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ky-KG" b="1" dirty="0">
                <a:solidFill>
                  <a:srgbClr val="08A258"/>
                </a:solidFill>
                <a:latin typeface="Arial" panose="020B0604020202020204" pitchFamily="34" charset="0"/>
                <a:cs typeface="Arial" panose="020B0604020202020204" pitchFamily="34" charset="0"/>
              </a:rPr>
              <a:t>30%</a:t>
            </a:r>
            <a:endParaRPr lang="ru-RU" b="1" dirty="0">
              <a:solidFill>
                <a:srgbClr val="08A258"/>
              </a:solidFill>
              <a:latin typeface="Arial" panose="020B0604020202020204" pitchFamily="34" charset="0"/>
              <a:cs typeface="Arial" panose="020B0604020202020204" pitchFamily="34" charset="0"/>
            </a:endParaRPr>
          </a:p>
        </p:txBody>
      </p:sp>
      <p:sp>
        <p:nvSpPr>
          <p:cNvPr id="29" name="Заголовок 2"/>
          <p:cNvSpPr txBox="1">
            <a:spLocks/>
          </p:cNvSpPr>
          <p:nvPr/>
        </p:nvSpPr>
        <p:spPr>
          <a:xfrm>
            <a:off x="2318084" y="3188366"/>
            <a:ext cx="1234661" cy="97455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ky-KG" b="1" dirty="0">
                <a:solidFill>
                  <a:srgbClr val="08A258"/>
                </a:solidFill>
                <a:latin typeface="Arial" panose="020B0604020202020204" pitchFamily="34" charset="0"/>
                <a:cs typeface="Arial" panose="020B0604020202020204" pitchFamily="34" charset="0"/>
              </a:rPr>
              <a:t>20%</a:t>
            </a:r>
            <a:endParaRPr lang="ru-RU" b="1" dirty="0">
              <a:solidFill>
                <a:srgbClr val="08A258"/>
              </a:solidFill>
              <a:latin typeface="Arial" panose="020B0604020202020204" pitchFamily="34" charset="0"/>
              <a:cs typeface="Arial" panose="020B0604020202020204" pitchFamily="34" charset="0"/>
            </a:endParaRPr>
          </a:p>
        </p:txBody>
      </p:sp>
      <p:sp>
        <p:nvSpPr>
          <p:cNvPr id="30" name="Заголовок 2"/>
          <p:cNvSpPr txBox="1">
            <a:spLocks/>
          </p:cNvSpPr>
          <p:nvPr/>
        </p:nvSpPr>
        <p:spPr>
          <a:xfrm>
            <a:off x="6352673" y="3188366"/>
            <a:ext cx="1234661" cy="97455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ky-KG" b="1" dirty="0">
                <a:solidFill>
                  <a:srgbClr val="08A258"/>
                </a:solidFill>
                <a:latin typeface="Arial" panose="020B0604020202020204" pitchFamily="34" charset="0"/>
                <a:cs typeface="Arial" panose="020B0604020202020204" pitchFamily="34" charset="0"/>
              </a:rPr>
              <a:t>20%</a:t>
            </a:r>
            <a:endParaRPr lang="ru-RU" b="1" dirty="0">
              <a:solidFill>
                <a:srgbClr val="08A258"/>
              </a:solidFill>
              <a:latin typeface="Arial" panose="020B0604020202020204" pitchFamily="34" charset="0"/>
              <a:cs typeface="Arial" panose="020B0604020202020204" pitchFamily="34" charset="0"/>
            </a:endParaRPr>
          </a:p>
        </p:txBody>
      </p:sp>
      <p:sp>
        <p:nvSpPr>
          <p:cNvPr id="31" name="Заголовок 2"/>
          <p:cNvSpPr txBox="1">
            <a:spLocks/>
          </p:cNvSpPr>
          <p:nvPr/>
        </p:nvSpPr>
        <p:spPr>
          <a:xfrm>
            <a:off x="4251157" y="3188366"/>
            <a:ext cx="1234661" cy="97455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ky-KG" b="1" dirty="0">
                <a:solidFill>
                  <a:srgbClr val="08A258"/>
                </a:solidFill>
                <a:latin typeface="Arial" panose="020B0604020202020204" pitchFamily="34" charset="0"/>
                <a:cs typeface="Arial" panose="020B0604020202020204" pitchFamily="34" charset="0"/>
              </a:rPr>
              <a:t>15%</a:t>
            </a:r>
            <a:endParaRPr lang="ru-RU" b="1" dirty="0">
              <a:solidFill>
                <a:srgbClr val="08A258"/>
              </a:solidFill>
              <a:latin typeface="Arial" panose="020B0604020202020204" pitchFamily="34" charset="0"/>
              <a:cs typeface="Arial" panose="020B0604020202020204" pitchFamily="34" charset="0"/>
            </a:endParaRPr>
          </a:p>
        </p:txBody>
      </p:sp>
      <p:sp>
        <p:nvSpPr>
          <p:cNvPr id="32" name="Заголовок 2"/>
          <p:cNvSpPr txBox="1">
            <a:spLocks/>
          </p:cNvSpPr>
          <p:nvPr/>
        </p:nvSpPr>
        <p:spPr>
          <a:xfrm>
            <a:off x="8454189" y="3188366"/>
            <a:ext cx="1234661" cy="97455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ky-KG" b="1" dirty="0">
                <a:solidFill>
                  <a:srgbClr val="08A258"/>
                </a:solidFill>
                <a:latin typeface="Arial" panose="020B0604020202020204" pitchFamily="34" charset="0"/>
                <a:cs typeface="Arial" panose="020B0604020202020204" pitchFamily="34" charset="0"/>
              </a:rPr>
              <a:t>10%</a:t>
            </a:r>
            <a:endParaRPr lang="ru-RU" b="1" dirty="0">
              <a:solidFill>
                <a:srgbClr val="08A258"/>
              </a:solidFill>
              <a:latin typeface="Arial" panose="020B0604020202020204" pitchFamily="34" charset="0"/>
              <a:cs typeface="Arial" panose="020B0604020202020204" pitchFamily="34" charset="0"/>
            </a:endParaRPr>
          </a:p>
        </p:txBody>
      </p:sp>
      <p:sp>
        <p:nvSpPr>
          <p:cNvPr id="33" name="Заголовок 2"/>
          <p:cNvSpPr txBox="1">
            <a:spLocks/>
          </p:cNvSpPr>
          <p:nvPr/>
        </p:nvSpPr>
        <p:spPr>
          <a:xfrm>
            <a:off x="10708105" y="3188366"/>
            <a:ext cx="1234661" cy="9745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ky-KG" b="1" dirty="0">
                <a:solidFill>
                  <a:srgbClr val="08A258"/>
                </a:solidFill>
                <a:latin typeface="Arial" panose="020B0604020202020204" pitchFamily="34" charset="0"/>
                <a:cs typeface="Arial" panose="020B0604020202020204" pitchFamily="34" charset="0"/>
              </a:rPr>
              <a:t>5%</a:t>
            </a:r>
            <a:endParaRPr lang="ru-RU" b="1" dirty="0">
              <a:solidFill>
                <a:srgbClr val="08A258"/>
              </a:solidFill>
              <a:latin typeface="Arial" panose="020B0604020202020204" pitchFamily="34" charset="0"/>
              <a:cs typeface="Arial" panose="020B0604020202020204" pitchFamily="34" charset="0"/>
            </a:endParaRPr>
          </a:p>
        </p:txBody>
      </p:sp>
      <p:pic>
        <p:nvPicPr>
          <p:cNvPr id="34" name="Picture 2" descr="https://www.accreditation.asia/media/django-summernote/2021-07-02/fba952e9-da3c-4704-bc27-4059e78fabed.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94495" y="0"/>
            <a:ext cx="2097505" cy="56548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1E04895D-486E-4F5C-8641-925B239B373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 y="0"/>
            <a:ext cx="181026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8869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376516" y="1118290"/>
            <a:ext cx="10548784" cy="4899098"/>
          </a:xfrm>
          <a:prstGeom prst="rect">
            <a:avLst/>
          </a:prstGeom>
        </p:spPr>
        <p:txBody>
          <a:bodyPr wrap="square">
            <a:spAutoFit/>
          </a:bodyPr>
          <a:lstStyle/>
          <a:p>
            <a:pPr>
              <a:lnSpc>
                <a:spcPct val="107000"/>
              </a:lnSpc>
              <a:spcAft>
                <a:spcPts val="800"/>
              </a:spcAft>
            </a:pPr>
            <a:endParaRPr lang="ky-KG" sz="32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ky-KG" sz="3200" dirty="0">
                <a:latin typeface="Arial" panose="020B0604020202020204" pitchFamily="34" charset="0"/>
                <a:ea typeface="Calibri" panose="020F0502020204030204" pitchFamily="34" charset="0"/>
                <a:cs typeface="Arial" panose="020B0604020202020204" pitchFamily="34" charset="0"/>
              </a:rPr>
              <a:t>Рейтингдин алкагында баалоо бир нече этап менен жүргүзүлүп, 1- этапта улуттук ЖОЖдордо иштеген өлкөнүн 1000 алдыңкы окутуучусу жана 500 иш берүүчү, анын ичинде өлкөдө иш алып барган улуттук жана эл аралык компаниялар менен уюмдар тандалып алынат. Окутуучуларды жана иш берүүчүлөрдү тандоо QS методологиясына жакын методологияга ылайык жүргүзүлөт</a:t>
            </a:r>
            <a:r>
              <a:rPr lang="ru-RU" sz="3200" dirty="0">
                <a:latin typeface="Arial" panose="020B0604020202020204" pitchFamily="34" charset="0"/>
                <a:ea typeface="Calibri" panose="020F0502020204030204" pitchFamily="34" charset="0"/>
                <a:cs typeface="Arial" panose="020B0604020202020204" pitchFamily="34" charset="0"/>
              </a:rPr>
              <a:t>.</a:t>
            </a:r>
          </a:p>
        </p:txBody>
      </p:sp>
      <p:pic>
        <p:nvPicPr>
          <p:cNvPr id="5" name="Picture 2">
            <a:extLst>
              <a:ext uri="{FF2B5EF4-FFF2-40B4-BE49-F238E27FC236}">
                <a16:creationId xmlns:a16="http://schemas.microsoft.com/office/drawing/2014/main" id="{EAA1E689-FC67-4901-8185-0C3A1BFF6A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81026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9413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966" y="2"/>
            <a:ext cx="1501706" cy="758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Таблица 1">
            <a:extLst>
              <a:ext uri="{FF2B5EF4-FFF2-40B4-BE49-F238E27FC236}">
                <a16:creationId xmlns:a16="http://schemas.microsoft.com/office/drawing/2014/main" id="{074416E5-FC00-48A8-B1E3-B08B69D23B46}"/>
              </a:ext>
            </a:extLst>
          </p:cNvPr>
          <p:cNvGraphicFramePr>
            <a:graphicFrameLocks noGrp="1"/>
          </p:cNvGraphicFramePr>
          <p:nvPr>
            <p:extLst>
              <p:ext uri="{D42A27DB-BD31-4B8C-83A1-F6EECF244321}">
                <p14:modId xmlns:p14="http://schemas.microsoft.com/office/powerpoint/2010/main" val="2049453280"/>
              </p:ext>
            </p:extLst>
          </p:nvPr>
        </p:nvGraphicFramePr>
        <p:xfrm>
          <a:off x="1071717" y="758542"/>
          <a:ext cx="10779122" cy="5547574"/>
        </p:xfrm>
        <a:graphic>
          <a:graphicData uri="http://schemas.openxmlformats.org/drawingml/2006/table">
            <a:tbl>
              <a:tblPr firstRow="1" firstCol="1" bandRow="1">
                <a:tableStyleId>{68D230F3-CF80-4859-8CE7-A43EE81993B5}</a:tableStyleId>
              </a:tblPr>
              <a:tblGrid>
                <a:gridCol w="2274391">
                  <a:extLst>
                    <a:ext uri="{9D8B030D-6E8A-4147-A177-3AD203B41FA5}">
                      <a16:colId xmlns:a16="http://schemas.microsoft.com/office/drawing/2014/main" val="1686766614"/>
                    </a:ext>
                  </a:extLst>
                </a:gridCol>
                <a:gridCol w="1477701">
                  <a:extLst>
                    <a:ext uri="{9D8B030D-6E8A-4147-A177-3AD203B41FA5}">
                      <a16:colId xmlns:a16="http://schemas.microsoft.com/office/drawing/2014/main" val="2599701335"/>
                    </a:ext>
                  </a:extLst>
                </a:gridCol>
                <a:gridCol w="1250697">
                  <a:extLst>
                    <a:ext uri="{9D8B030D-6E8A-4147-A177-3AD203B41FA5}">
                      <a16:colId xmlns:a16="http://schemas.microsoft.com/office/drawing/2014/main" val="2094541021"/>
                    </a:ext>
                  </a:extLst>
                </a:gridCol>
                <a:gridCol w="1621998">
                  <a:extLst>
                    <a:ext uri="{9D8B030D-6E8A-4147-A177-3AD203B41FA5}">
                      <a16:colId xmlns:a16="http://schemas.microsoft.com/office/drawing/2014/main" val="1049617276"/>
                    </a:ext>
                  </a:extLst>
                </a:gridCol>
                <a:gridCol w="1778335">
                  <a:extLst>
                    <a:ext uri="{9D8B030D-6E8A-4147-A177-3AD203B41FA5}">
                      <a16:colId xmlns:a16="http://schemas.microsoft.com/office/drawing/2014/main" val="1356185406"/>
                    </a:ext>
                  </a:extLst>
                </a:gridCol>
                <a:gridCol w="2376000">
                  <a:extLst>
                    <a:ext uri="{9D8B030D-6E8A-4147-A177-3AD203B41FA5}">
                      <a16:colId xmlns:a16="http://schemas.microsoft.com/office/drawing/2014/main" val="613693452"/>
                    </a:ext>
                  </a:extLst>
                </a:gridCol>
              </a:tblGrid>
              <a:tr h="1227574">
                <a:tc>
                  <a:txBody>
                    <a:bodyPr/>
                    <a:lstStyle/>
                    <a:p>
                      <a:pPr algn="ctr">
                        <a:lnSpc>
                          <a:spcPct val="100000"/>
                        </a:lnSpc>
                        <a:spcAft>
                          <a:spcPts val="0"/>
                        </a:spcAft>
                      </a:pPr>
                      <a:r>
                        <a:rPr lang="ky-KG" sz="2000" dirty="0">
                          <a:effectLst/>
                        </a:rPr>
                        <a:t> </a:t>
                      </a:r>
                      <a:endParaRPr lang="en-US" sz="2000" dirty="0">
                        <a:effectLst/>
                      </a:endParaRPr>
                    </a:p>
                    <a:p>
                      <a:pPr algn="ctr">
                        <a:lnSpc>
                          <a:spcPct val="100000"/>
                        </a:lnSpc>
                        <a:spcAft>
                          <a:spcPts val="0"/>
                        </a:spcAft>
                      </a:pPr>
                      <a:r>
                        <a:rPr lang="ky-KG" sz="2000" dirty="0">
                          <a:effectLst/>
                        </a:rPr>
                        <a:t>ЖОЖ</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ky-KG" sz="2000" dirty="0">
                          <a:effectLst/>
                        </a:rPr>
                        <a:t> </a:t>
                      </a:r>
                      <a:endParaRPr lang="en-US" sz="2000" dirty="0">
                        <a:effectLst/>
                      </a:endParaRPr>
                    </a:p>
                    <a:p>
                      <a:pPr algn="ctr">
                        <a:lnSpc>
                          <a:spcPct val="100000"/>
                        </a:lnSpc>
                        <a:spcAft>
                          <a:spcPts val="0"/>
                        </a:spcAft>
                      </a:pPr>
                      <a:r>
                        <a:rPr lang="ky-KG" sz="2000" dirty="0">
                          <a:effectLst/>
                        </a:rPr>
                        <a:t>Скопустагы док.саны</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ky-KG" sz="2000" dirty="0">
                          <a:effectLst/>
                        </a:rPr>
                        <a:t> </a:t>
                      </a:r>
                      <a:endParaRPr lang="en-US" sz="2000" dirty="0">
                        <a:effectLst/>
                      </a:endParaRPr>
                    </a:p>
                    <a:p>
                      <a:pPr algn="ctr">
                        <a:lnSpc>
                          <a:spcPct val="100000"/>
                        </a:lnSpc>
                        <a:spcAft>
                          <a:spcPts val="0"/>
                        </a:spcAft>
                      </a:pPr>
                      <a:r>
                        <a:rPr lang="ky-KG" sz="2000" dirty="0">
                          <a:effectLst/>
                        </a:rPr>
                        <a:t>Авторлордун саны</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ky-KG" sz="2000" dirty="0">
                          <a:effectLst/>
                        </a:rPr>
                        <a:t> </a:t>
                      </a:r>
                      <a:endParaRPr lang="en-US" sz="2000" dirty="0">
                        <a:effectLst/>
                      </a:endParaRPr>
                    </a:p>
                    <a:p>
                      <a:pPr algn="ctr">
                        <a:lnSpc>
                          <a:spcPct val="100000"/>
                        </a:lnSpc>
                        <a:spcAft>
                          <a:spcPts val="0"/>
                        </a:spcAft>
                      </a:pPr>
                      <a:r>
                        <a:rPr lang="ky-KG" sz="2000" dirty="0">
                          <a:effectLst/>
                        </a:rPr>
                        <a:t>Шилтеме болгон док.саны(*)</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ky-KG" sz="2000" dirty="0">
                          <a:effectLst/>
                        </a:rPr>
                        <a:t> </a:t>
                      </a:r>
                      <a:endParaRPr lang="en-US" sz="2000" dirty="0">
                        <a:effectLst/>
                      </a:endParaRPr>
                    </a:p>
                    <a:p>
                      <a:pPr algn="ctr">
                        <a:lnSpc>
                          <a:spcPct val="100000"/>
                        </a:lnSpc>
                        <a:spcAft>
                          <a:spcPts val="0"/>
                        </a:spcAft>
                      </a:pPr>
                      <a:r>
                        <a:rPr lang="ky-KG" sz="2000" dirty="0">
                          <a:effectLst/>
                        </a:rPr>
                        <a:t>Жалпы шил-н саны (</a:t>
                      </a:r>
                      <a:r>
                        <a:rPr lang="en-US" sz="2000" dirty="0">
                          <a:effectLst/>
                        </a:rPr>
                        <a:t>h</a:t>
                      </a:r>
                      <a:r>
                        <a:rPr lang="ru-RU" sz="2000" dirty="0">
                          <a:effectLst/>
                        </a:rPr>
                        <a:t>-</a:t>
                      </a:r>
                      <a:r>
                        <a:rPr lang="en-US" sz="2000" dirty="0">
                          <a:effectLst/>
                        </a:rPr>
                        <a:t>index</a:t>
                      </a:r>
                      <a:r>
                        <a:rPr lang="ky-KG" sz="2000" dirty="0">
                          <a:effectLst/>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ky-KG" sz="2000" dirty="0">
                          <a:effectLst/>
                        </a:rPr>
                        <a:t>Өзүнө өзү шилтеме бербеген документ жалпы саны</a:t>
                      </a:r>
                      <a:endParaRPr lang="en-US" sz="2000" dirty="0">
                        <a:effectLst/>
                      </a:endParaRPr>
                    </a:p>
                    <a:p>
                      <a:pPr algn="ctr">
                        <a:lnSpc>
                          <a:spcPct val="100000"/>
                        </a:lnSpc>
                        <a:spcAft>
                          <a:spcPts val="0"/>
                        </a:spcAft>
                      </a:pPr>
                      <a:r>
                        <a:rPr lang="ky-KG" sz="2000" dirty="0">
                          <a:effectLst/>
                        </a:rPr>
                        <a:t> (h-index)</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66259897"/>
                  </a:ext>
                </a:extLst>
              </a:tr>
              <a:tr h="792000">
                <a:tc>
                  <a:txBody>
                    <a:bodyPr/>
                    <a:lstStyle/>
                    <a:p>
                      <a:pPr algn="l">
                        <a:lnSpc>
                          <a:spcPct val="100000"/>
                        </a:lnSpc>
                        <a:spcAft>
                          <a:spcPts val="0"/>
                        </a:spcAft>
                      </a:pPr>
                      <a:r>
                        <a:rPr lang="ky-KG" sz="2000" dirty="0">
                          <a:effectLst/>
                        </a:rPr>
                        <a:t>КТ Манас университети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ky-KG" sz="2200" b="1" dirty="0">
                          <a:solidFill>
                            <a:srgbClr val="002060"/>
                          </a:solidFill>
                          <a:effectLst/>
                          <a:latin typeface="+mn-lt"/>
                          <a:ea typeface="Calibri" panose="020F0502020204030204" pitchFamily="34" charset="0"/>
                          <a:cs typeface="Times New Roman" panose="02020603050405020304" pitchFamily="18" charset="0"/>
                        </a:rPr>
                        <a:t>921</a:t>
                      </a:r>
                      <a:endParaRPr lang="en-US" sz="2200" b="1"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ru-RU" sz="2200" b="1" dirty="0">
                          <a:solidFill>
                            <a:srgbClr val="002060"/>
                          </a:solidFill>
                          <a:effectLst/>
                          <a:latin typeface="+mn-lt"/>
                          <a:ea typeface="Calibri" panose="020F0502020204030204" pitchFamily="34" charset="0"/>
                          <a:cs typeface="Times New Roman" panose="02020603050405020304" pitchFamily="18" charset="0"/>
                        </a:rPr>
                        <a:t>268</a:t>
                      </a:r>
                      <a:endParaRPr lang="en-US" sz="2200" b="1"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ky-KG" sz="2200" b="1" dirty="0">
                          <a:solidFill>
                            <a:srgbClr val="002060"/>
                          </a:solidFill>
                          <a:effectLst/>
                          <a:latin typeface="+mn-lt"/>
                          <a:ea typeface="Calibri" panose="020F0502020204030204" pitchFamily="34" charset="0"/>
                          <a:cs typeface="Times New Roman" panose="02020603050405020304" pitchFamily="18" charset="0"/>
                        </a:rPr>
                        <a:t>606 (298)</a:t>
                      </a:r>
                      <a:endParaRPr lang="en-US" sz="2200" b="1"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200" b="1" dirty="0">
                          <a:solidFill>
                            <a:srgbClr val="002060"/>
                          </a:solidFill>
                          <a:effectLst/>
                          <a:latin typeface="+mn-lt"/>
                          <a:ea typeface="Calibri" panose="020F0502020204030204" pitchFamily="34" charset="0"/>
                          <a:cs typeface="Times New Roman" panose="02020603050405020304" pitchFamily="18" charset="0"/>
                        </a:rPr>
                        <a:t>6592</a:t>
                      </a:r>
                      <a:r>
                        <a:rPr lang="tr-TR" sz="2200" b="1" dirty="0">
                          <a:solidFill>
                            <a:srgbClr val="002060"/>
                          </a:solidFill>
                          <a:effectLst/>
                          <a:latin typeface="+mn-lt"/>
                          <a:ea typeface="Calibri" panose="020F0502020204030204" pitchFamily="34" charset="0"/>
                          <a:cs typeface="Times New Roman" panose="02020603050405020304" pitchFamily="18" charset="0"/>
                        </a:rPr>
                        <a:t>  </a:t>
                      </a:r>
                      <a:r>
                        <a:rPr lang="en-US" sz="2200" b="1" dirty="0">
                          <a:solidFill>
                            <a:srgbClr val="002060"/>
                          </a:solidFill>
                          <a:effectLst/>
                          <a:latin typeface="+mn-lt"/>
                          <a:ea typeface="Calibri" panose="020F0502020204030204" pitchFamily="34" charset="0"/>
                          <a:cs typeface="Times New Roman" panose="02020603050405020304" pitchFamily="18" charset="0"/>
                        </a:rPr>
                        <a:t>(35)</a:t>
                      </a:r>
                    </a:p>
                  </a:txBody>
                  <a:tcPr marL="68580" marR="68580" marT="0" marB="0" anchor="ctr"/>
                </a:tc>
                <a:tc>
                  <a:txBody>
                    <a:bodyPr/>
                    <a:lstStyle/>
                    <a:p>
                      <a:pPr algn="ctr">
                        <a:lnSpc>
                          <a:spcPct val="100000"/>
                        </a:lnSpc>
                        <a:spcAft>
                          <a:spcPts val="0"/>
                        </a:spcAft>
                      </a:pPr>
                      <a:endParaRPr lang="en-US" sz="2200" b="1"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17464653"/>
                  </a:ext>
                </a:extLst>
              </a:tr>
              <a:tr h="468000">
                <a:tc>
                  <a:txBody>
                    <a:bodyPr/>
                    <a:lstStyle/>
                    <a:p>
                      <a:pPr algn="just">
                        <a:lnSpc>
                          <a:spcPct val="100000"/>
                        </a:lnSpc>
                        <a:spcAft>
                          <a:spcPts val="0"/>
                        </a:spcAft>
                      </a:pPr>
                      <a:r>
                        <a:rPr lang="ky-KG" sz="2000" dirty="0">
                          <a:effectLst/>
                        </a:rPr>
                        <a:t>КР УИА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ky-KG" sz="2200" b="1" dirty="0">
                          <a:solidFill>
                            <a:srgbClr val="002060"/>
                          </a:solidFill>
                          <a:effectLst/>
                          <a:latin typeface="+mn-lt"/>
                          <a:ea typeface="Calibri" panose="020F0502020204030204" pitchFamily="34" charset="0"/>
                          <a:cs typeface="Times New Roman" panose="02020603050405020304" pitchFamily="18" charset="0"/>
                        </a:rPr>
                        <a:t>771</a:t>
                      </a:r>
                      <a:endParaRPr lang="en-US" sz="2200" b="1"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ky-KG" sz="2200" b="1" dirty="0">
                          <a:solidFill>
                            <a:srgbClr val="002060"/>
                          </a:solidFill>
                          <a:effectLst/>
                          <a:latin typeface="+mn-lt"/>
                          <a:ea typeface="Calibri" panose="020F0502020204030204" pitchFamily="34" charset="0"/>
                          <a:cs typeface="Times New Roman" panose="02020603050405020304" pitchFamily="18" charset="0"/>
                        </a:rPr>
                        <a:t>402</a:t>
                      </a:r>
                      <a:endParaRPr lang="en-US" sz="2200" b="1"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ky-KG" sz="2200" b="1" dirty="0">
                          <a:solidFill>
                            <a:srgbClr val="002060"/>
                          </a:solidFill>
                          <a:effectLst/>
                          <a:latin typeface="+mn-lt"/>
                          <a:ea typeface="Calibri" panose="020F0502020204030204" pitchFamily="34" charset="0"/>
                          <a:cs typeface="Times New Roman" panose="02020603050405020304" pitchFamily="18" charset="0"/>
                        </a:rPr>
                        <a:t>522 (512)</a:t>
                      </a:r>
                      <a:endParaRPr lang="en-US" sz="2200" b="1"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200" b="1" dirty="0">
                          <a:solidFill>
                            <a:srgbClr val="002060"/>
                          </a:solidFill>
                          <a:effectLst/>
                          <a:latin typeface="+mn-lt"/>
                          <a:ea typeface="Calibri" panose="020F0502020204030204" pitchFamily="34" charset="0"/>
                          <a:cs typeface="Times New Roman" panose="02020603050405020304" pitchFamily="18" charset="0"/>
                        </a:rPr>
                        <a:t>8586</a:t>
                      </a:r>
                      <a:r>
                        <a:rPr lang="tr-TR" sz="2200" b="1" dirty="0">
                          <a:solidFill>
                            <a:srgbClr val="002060"/>
                          </a:solidFill>
                          <a:effectLst/>
                          <a:latin typeface="+mn-lt"/>
                          <a:ea typeface="Calibri" panose="020F0502020204030204" pitchFamily="34" charset="0"/>
                          <a:cs typeface="Times New Roman" panose="02020603050405020304" pitchFamily="18" charset="0"/>
                        </a:rPr>
                        <a:t>  </a:t>
                      </a:r>
                      <a:r>
                        <a:rPr lang="en-US" sz="2200" b="1" dirty="0">
                          <a:solidFill>
                            <a:srgbClr val="002060"/>
                          </a:solidFill>
                          <a:effectLst/>
                          <a:latin typeface="+mn-lt"/>
                          <a:ea typeface="Calibri" panose="020F0502020204030204" pitchFamily="34" charset="0"/>
                          <a:cs typeface="Times New Roman" panose="02020603050405020304" pitchFamily="18" charset="0"/>
                        </a:rPr>
                        <a:t>(43)</a:t>
                      </a:r>
                    </a:p>
                  </a:txBody>
                  <a:tcPr marL="68580" marR="68580" marT="0" marB="0" anchor="ctr"/>
                </a:tc>
                <a:tc>
                  <a:txBody>
                    <a:bodyPr/>
                    <a:lstStyle/>
                    <a:p>
                      <a:pPr algn="ctr">
                        <a:lnSpc>
                          <a:spcPct val="100000"/>
                        </a:lnSpc>
                        <a:spcAft>
                          <a:spcPts val="0"/>
                        </a:spcAft>
                      </a:pPr>
                      <a:endParaRPr lang="en-US" sz="2200" b="1"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72523045"/>
                  </a:ext>
                </a:extLst>
              </a:tr>
              <a:tr h="504000">
                <a:tc>
                  <a:txBody>
                    <a:bodyPr/>
                    <a:lstStyle/>
                    <a:p>
                      <a:pPr algn="just">
                        <a:lnSpc>
                          <a:spcPct val="100000"/>
                        </a:lnSpc>
                        <a:spcAft>
                          <a:spcPts val="0"/>
                        </a:spcAft>
                      </a:pPr>
                      <a:r>
                        <a:rPr lang="ky-KG" sz="2000" dirty="0">
                          <a:effectLst/>
                        </a:rPr>
                        <a:t>КММА</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ky-KG" sz="2200" b="1" dirty="0">
                          <a:solidFill>
                            <a:srgbClr val="002060"/>
                          </a:solidFill>
                          <a:effectLst/>
                          <a:latin typeface="+mn-lt"/>
                          <a:ea typeface="Calibri" panose="020F0502020204030204" pitchFamily="34" charset="0"/>
                          <a:cs typeface="Times New Roman" panose="02020603050405020304" pitchFamily="18" charset="0"/>
                        </a:rPr>
                        <a:t>456</a:t>
                      </a:r>
                      <a:endParaRPr lang="en-US" sz="2200" b="1"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ky-KG" sz="2200" b="1" dirty="0">
                          <a:solidFill>
                            <a:srgbClr val="002060"/>
                          </a:solidFill>
                          <a:effectLst/>
                          <a:latin typeface="+mn-lt"/>
                          <a:ea typeface="Calibri" panose="020F0502020204030204" pitchFamily="34" charset="0"/>
                          <a:cs typeface="Times New Roman" panose="02020603050405020304" pitchFamily="18" charset="0"/>
                        </a:rPr>
                        <a:t>289</a:t>
                      </a:r>
                      <a:endParaRPr lang="en-US" sz="2200" b="1"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ky-KG" sz="2200" b="1" dirty="0">
                          <a:solidFill>
                            <a:srgbClr val="002060"/>
                          </a:solidFill>
                          <a:effectLst/>
                          <a:latin typeface="+mn-lt"/>
                          <a:ea typeface="Calibri" panose="020F0502020204030204" pitchFamily="34" charset="0"/>
                          <a:cs typeface="Times New Roman" panose="02020603050405020304" pitchFamily="18" charset="0"/>
                        </a:rPr>
                        <a:t>276 (7433</a:t>
                      </a:r>
                      <a:r>
                        <a:rPr lang="ru-RU" sz="2200" b="1" dirty="0">
                          <a:solidFill>
                            <a:srgbClr val="002060"/>
                          </a:solidFill>
                          <a:effectLst/>
                          <a:latin typeface="+mn-lt"/>
                          <a:ea typeface="Calibri" panose="020F0502020204030204" pitchFamily="34" charset="0"/>
                          <a:cs typeface="Times New Roman" panose="02020603050405020304" pitchFamily="18" charset="0"/>
                        </a:rPr>
                        <a:t>)</a:t>
                      </a:r>
                      <a:endParaRPr lang="en-US" sz="2200" b="1"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200" b="1" dirty="0">
                          <a:solidFill>
                            <a:srgbClr val="002060"/>
                          </a:solidFill>
                          <a:effectLst/>
                          <a:latin typeface="+mn-lt"/>
                          <a:ea typeface="Calibri" panose="020F0502020204030204" pitchFamily="34" charset="0"/>
                          <a:cs typeface="Times New Roman" panose="02020603050405020304" pitchFamily="18" charset="0"/>
                        </a:rPr>
                        <a:t>68356</a:t>
                      </a:r>
                      <a:r>
                        <a:rPr lang="tr-TR" sz="2200" b="1" dirty="0">
                          <a:solidFill>
                            <a:srgbClr val="002060"/>
                          </a:solidFill>
                          <a:effectLst/>
                          <a:latin typeface="+mn-lt"/>
                          <a:ea typeface="Calibri" panose="020F0502020204030204" pitchFamily="34" charset="0"/>
                          <a:cs typeface="Times New Roman" panose="02020603050405020304" pitchFamily="18" charset="0"/>
                        </a:rPr>
                        <a:t>  </a:t>
                      </a:r>
                      <a:r>
                        <a:rPr lang="en-US" sz="2200" b="1" dirty="0">
                          <a:solidFill>
                            <a:srgbClr val="002060"/>
                          </a:solidFill>
                          <a:effectLst/>
                          <a:latin typeface="+mn-lt"/>
                          <a:ea typeface="Calibri" panose="020F0502020204030204" pitchFamily="34" charset="0"/>
                          <a:cs typeface="Times New Roman" panose="02020603050405020304" pitchFamily="18" charset="0"/>
                        </a:rPr>
                        <a:t>(6</a:t>
                      </a:r>
                      <a:r>
                        <a:rPr lang="ru-RU" sz="2200" b="1" dirty="0">
                          <a:solidFill>
                            <a:srgbClr val="002060"/>
                          </a:solidFill>
                          <a:effectLst/>
                          <a:latin typeface="+mn-lt"/>
                          <a:ea typeface="Calibri" panose="020F0502020204030204" pitchFamily="34" charset="0"/>
                          <a:cs typeface="Times New Roman" panose="02020603050405020304" pitchFamily="18" charset="0"/>
                        </a:rPr>
                        <a:t>2</a:t>
                      </a:r>
                      <a:r>
                        <a:rPr lang="en-US" sz="2200" b="1" dirty="0">
                          <a:solidFill>
                            <a:srgbClr val="002060"/>
                          </a:solidFill>
                          <a:effectLst/>
                          <a:latin typeface="+mn-lt"/>
                          <a:ea typeface="Calibri" panose="020F0502020204030204" pitchFamily="34" charset="0"/>
                          <a:cs typeface="Times New Roman" panose="02020603050405020304" pitchFamily="18" charset="0"/>
                        </a:rPr>
                        <a:t>)</a:t>
                      </a:r>
                    </a:p>
                  </a:txBody>
                  <a:tcPr marL="68580" marR="68580" marT="0" marB="0" anchor="ctr"/>
                </a:tc>
                <a:tc>
                  <a:txBody>
                    <a:bodyPr/>
                    <a:lstStyle/>
                    <a:p>
                      <a:pPr algn="ctr">
                        <a:lnSpc>
                          <a:spcPct val="100000"/>
                        </a:lnSpc>
                        <a:spcAft>
                          <a:spcPts val="0"/>
                        </a:spcAft>
                      </a:pPr>
                      <a:endParaRPr lang="en-US" sz="2200" b="1"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42091944"/>
                  </a:ext>
                </a:extLst>
              </a:tr>
              <a:tr h="504000">
                <a:tc>
                  <a:txBody>
                    <a:bodyPr/>
                    <a:lstStyle/>
                    <a:p>
                      <a:pPr algn="just">
                        <a:lnSpc>
                          <a:spcPct val="100000"/>
                        </a:lnSpc>
                        <a:spcAft>
                          <a:spcPts val="0"/>
                        </a:spcAft>
                      </a:pPr>
                      <a:r>
                        <a:rPr lang="ky-KG" sz="2000" dirty="0">
                          <a:effectLst/>
                        </a:rPr>
                        <a:t>КРСУ</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ky-KG" sz="2200" b="1" dirty="0">
                          <a:solidFill>
                            <a:srgbClr val="002060"/>
                          </a:solidFill>
                          <a:effectLst/>
                        </a:rPr>
                        <a:t>40</a:t>
                      </a:r>
                      <a:r>
                        <a:rPr lang="tr-TR" sz="2200" b="1" dirty="0">
                          <a:solidFill>
                            <a:srgbClr val="002060"/>
                          </a:solidFill>
                          <a:effectLst/>
                        </a:rPr>
                        <a:t>6</a:t>
                      </a:r>
                      <a:r>
                        <a:rPr lang="ky-KG" sz="2200" b="1" dirty="0">
                          <a:solidFill>
                            <a:srgbClr val="002060"/>
                          </a:solidFill>
                          <a:effectLst/>
                        </a:rPr>
                        <a:t> </a:t>
                      </a:r>
                      <a:endParaRPr lang="en-US" sz="2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ky-KG" sz="2200" b="1" dirty="0">
                          <a:solidFill>
                            <a:srgbClr val="002060"/>
                          </a:solidFill>
                          <a:effectLst/>
                        </a:rPr>
                        <a:t>192</a:t>
                      </a:r>
                      <a:endParaRPr lang="en-US" sz="2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ky-KG" sz="2200" b="1" dirty="0">
                          <a:solidFill>
                            <a:srgbClr val="002060"/>
                          </a:solidFill>
                          <a:effectLst/>
                        </a:rPr>
                        <a:t>25</a:t>
                      </a:r>
                      <a:r>
                        <a:rPr lang="tr-TR" sz="2200" b="1" dirty="0">
                          <a:solidFill>
                            <a:srgbClr val="002060"/>
                          </a:solidFill>
                          <a:effectLst/>
                        </a:rPr>
                        <a:t>1</a:t>
                      </a:r>
                      <a:r>
                        <a:rPr lang="ky-KG" sz="2200" b="1" dirty="0">
                          <a:solidFill>
                            <a:srgbClr val="002060"/>
                          </a:solidFill>
                          <a:effectLst/>
                        </a:rPr>
                        <a:t> (159)</a:t>
                      </a:r>
                      <a:endParaRPr lang="en-US" sz="2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ky-KG" sz="2200" b="1" dirty="0">
                          <a:solidFill>
                            <a:srgbClr val="002060"/>
                          </a:solidFill>
                          <a:effectLst/>
                        </a:rPr>
                        <a:t>2100 (22)</a:t>
                      </a:r>
                      <a:endParaRPr lang="en-US" sz="2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ky-KG" sz="2200" b="1" dirty="0">
                          <a:solidFill>
                            <a:srgbClr val="002060"/>
                          </a:solidFill>
                          <a:effectLst/>
                        </a:rPr>
                        <a:t>1550 (19)</a:t>
                      </a:r>
                      <a:endParaRPr lang="en-US" sz="2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04186611"/>
                  </a:ext>
                </a:extLst>
              </a:tr>
              <a:tr h="504000">
                <a:tc>
                  <a:txBody>
                    <a:bodyPr/>
                    <a:lstStyle/>
                    <a:p>
                      <a:pPr algn="just">
                        <a:lnSpc>
                          <a:spcPct val="100000"/>
                        </a:lnSpc>
                        <a:spcAft>
                          <a:spcPts val="0"/>
                        </a:spcAft>
                      </a:pPr>
                      <a:r>
                        <a:rPr lang="ky-KG" sz="2000" dirty="0">
                          <a:effectLst/>
                        </a:rPr>
                        <a:t>БАУ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ky-KG" sz="2200" b="1" dirty="0">
                          <a:solidFill>
                            <a:srgbClr val="002060"/>
                          </a:solidFill>
                          <a:effectLst/>
                        </a:rPr>
                        <a:t>33</a:t>
                      </a:r>
                      <a:r>
                        <a:rPr lang="tr-TR" sz="2200" b="1" dirty="0">
                          <a:solidFill>
                            <a:srgbClr val="002060"/>
                          </a:solidFill>
                          <a:effectLst/>
                        </a:rPr>
                        <a:t>1</a:t>
                      </a:r>
                      <a:r>
                        <a:rPr lang="ky-KG" sz="2200" b="1" dirty="0">
                          <a:solidFill>
                            <a:srgbClr val="002060"/>
                          </a:solidFill>
                          <a:effectLst/>
                        </a:rPr>
                        <a:t> </a:t>
                      </a:r>
                      <a:endParaRPr lang="en-US" sz="2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ru-RU" sz="2200" b="1" dirty="0">
                          <a:solidFill>
                            <a:srgbClr val="002060"/>
                          </a:solidFill>
                          <a:effectLst/>
                        </a:rPr>
                        <a:t>78</a:t>
                      </a:r>
                      <a:endParaRPr lang="en-US" sz="2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ru-RU" sz="2200" b="1" dirty="0">
                          <a:solidFill>
                            <a:srgbClr val="002060"/>
                          </a:solidFill>
                          <a:effectLst/>
                        </a:rPr>
                        <a:t>255 (411)</a:t>
                      </a:r>
                      <a:endParaRPr lang="en-US" sz="2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ru-RU" sz="2200" b="1" dirty="0">
                          <a:solidFill>
                            <a:srgbClr val="002060"/>
                          </a:solidFill>
                          <a:effectLst/>
                        </a:rPr>
                        <a:t>35</a:t>
                      </a:r>
                      <a:r>
                        <a:rPr lang="tr-TR" sz="2200" b="1" dirty="0">
                          <a:solidFill>
                            <a:srgbClr val="002060"/>
                          </a:solidFill>
                          <a:effectLst/>
                        </a:rPr>
                        <a:t>29</a:t>
                      </a:r>
                      <a:r>
                        <a:rPr lang="ru-RU" sz="2200" b="1" dirty="0">
                          <a:solidFill>
                            <a:srgbClr val="002060"/>
                          </a:solidFill>
                          <a:effectLst/>
                        </a:rPr>
                        <a:t> (29)</a:t>
                      </a:r>
                      <a:endParaRPr lang="en-US" sz="2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ky-KG" sz="2200" b="1" dirty="0">
                          <a:solidFill>
                            <a:srgbClr val="002060"/>
                          </a:solidFill>
                          <a:effectLst/>
                        </a:rPr>
                        <a:t>28</a:t>
                      </a:r>
                      <a:r>
                        <a:rPr lang="tr-TR" sz="2200" b="1" dirty="0">
                          <a:solidFill>
                            <a:srgbClr val="002060"/>
                          </a:solidFill>
                          <a:effectLst/>
                        </a:rPr>
                        <a:t>60</a:t>
                      </a:r>
                      <a:r>
                        <a:rPr lang="ky-KG" sz="2200" b="1" dirty="0">
                          <a:solidFill>
                            <a:srgbClr val="002060"/>
                          </a:solidFill>
                          <a:effectLst/>
                        </a:rPr>
                        <a:t> (26)</a:t>
                      </a:r>
                      <a:endParaRPr lang="en-US" sz="2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58770251"/>
                  </a:ext>
                </a:extLst>
              </a:tr>
              <a:tr h="504000">
                <a:tc>
                  <a:txBody>
                    <a:bodyPr/>
                    <a:lstStyle/>
                    <a:p>
                      <a:pPr algn="just">
                        <a:lnSpc>
                          <a:spcPct val="100000"/>
                        </a:lnSpc>
                        <a:spcAft>
                          <a:spcPts val="0"/>
                        </a:spcAft>
                      </a:pPr>
                      <a:r>
                        <a:rPr lang="ky-KG" sz="2000" dirty="0">
                          <a:effectLst/>
                        </a:rPr>
                        <a:t>ОшМУ</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algn="ctr">
                        <a:lnSpc>
                          <a:spcPct val="100000"/>
                        </a:lnSpc>
                        <a:spcAft>
                          <a:spcPts val="0"/>
                        </a:spcAft>
                      </a:pPr>
                      <a:r>
                        <a:rPr lang="en-US" sz="2200" b="1" dirty="0">
                          <a:solidFill>
                            <a:srgbClr val="002060"/>
                          </a:solidFill>
                          <a:effectLst/>
                        </a:rPr>
                        <a:t>26</a:t>
                      </a:r>
                      <a:r>
                        <a:rPr lang="tr-TR" sz="2200" b="1" dirty="0">
                          <a:solidFill>
                            <a:srgbClr val="002060"/>
                          </a:solidFill>
                          <a:effectLst/>
                        </a:rPr>
                        <a:t>8</a:t>
                      </a:r>
                      <a:endParaRPr lang="en-US" sz="2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algn="ctr">
                        <a:lnSpc>
                          <a:spcPct val="100000"/>
                        </a:lnSpc>
                        <a:spcAft>
                          <a:spcPts val="0"/>
                        </a:spcAft>
                      </a:pPr>
                      <a:r>
                        <a:rPr lang="en-US" sz="2200" b="1" dirty="0">
                          <a:solidFill>
                            <a:srgbClr val="002060"/>
                          </a:solidFill>
                          <a:effectLst/>
                        </a:rPr>
                        <a:t>25</a:t>
                      </a:r>
                      <a:r>
                        <a:rPr lang="tr-TR" sz="2200" b="1" dirty="0">
                          <a:solidFill>
                            <a:srgbClr val="002060"/>
                          </a:solidFill>
                          <a:effectLst/>
                        </a:rPr>
                        <a:t>7</a:t>
                      </a:r>
                      <a:endParaRPr lang="en-US" sz="2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algn="ctr">
                        <a:lnSpc>
                          <a:spcPct val="100000"/>
                        </a:lnSpc>
                        <a:spcAft>
                          <a:spcPts val="0"/>
                        </a:spcAft>
                      </a:pPr>
                      <a:r>
                        <a:rPr lang="en-US" sz="2200" b="1" dirty="0">
                          <a:solidFill>
                            <a:srgbClr val="002060"/>
                          </a:solidFill>
                          <a:effectLst/>
                        </a:rPr>
                        <a:t>9</a:t>
                      </a:r>
                      <a:r>
                        <a:rPr lang="tr-TR" sz="2200" b="1" dirty="0">
                          <a:solidFill>
                            <a:srgbClr val="002060"/>
                          </a:solidFill>
                          <a:effectLst/>
                        </a:rPr>
                        <a:t>2</a:t>
                      </a:r>
                      <a:r>
                        <a:rPr lang="en-US" sz="2200" b="1" dirty="0">
                          <a:solidFill>
                            <a:srgbClr val="002060"/>
                          </a:solidFill>
                          <a:effectLst/>
                        </a:rPr>
                        <a:t> (7</a:t>
                      </a:r>
                      <a:r>
                        <a:rPr lang="tr-TR" sz="2200" b="1" dirty="0">
                          <a:solidFill>
                            <a:srgbClr val="002060"/>
                          </a:solidFill>
                          <a:effectLst/>
                        </a:rPr>
                        <a:t>7</a:t>
                      </a:r>
                      <a:r>
                        <a:rPr lang="en-US" sz="2200" b="1" dirty="0">
                          <a:solidFill>
                            <a:srgbClr val="002060"/>
                          </a:solidFill>
                          <a:effectLst/>
                        </a:rPr>
                        <a:t>)</a:t>
                      </a:r>
                      <a:endParaRPr lang="en-US" sz="2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algn="ctr">
                        <a:lnSpc>
                          <a:spcPct val="100000"/>
                        </a:lnSpc>
                        <a:spcAft>
                          <a:spcPts val="0"/>
                        </a:spcAft>
                      </a:pPr>
                      <a:r>
                        <a:rPr lang="en-US" sz="2200" b="1" dirty="0">
                          <a:solidFill>
                            <a:srgbClr val="002060"/>
                          </a:solidFill>
                          <a:effectLst/>
                        </a:rPr>
                        <a:t>36</a:t>
                      </a:r>
                      <a:r>
                        <a:rPr lang="tr-TR" sz="2200" b="1" dirty="0">
                          <a:solidFill>
                            <a:srgbClr val="002060"/>
                          </a:solidFill>
                          <a:effectLst/>
                        </a:rPr>
                        <a:t>8</a:t>
                      </a:r>
                      <a:r>
                        <a:rPr lang="en-US" sz="2200" b="1" dirty="0">
                          <a:solidFill>
                            <a:srgbClr val="002060"/>
                          </a:solidFill>
                          <a:effectLst/>
                        </a:rPr>
                        <a:t> (9)</a:t>
                      </a:r>
                      <a:endParaRPr lang="en-US" sz="2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algn="ctr">
                        <a:lnSpc>
                          <a:spcPct val="100000"/>
                        </a:lnSpc>
                        <a:spcAft>
                          <a:spcPts val="0"/>
                        </a:spcAft>
                      </a:pPr>
                      <a:r>
                        <a:rPr lang="en-US" sz="2200" b="1" dirty="0">
                          <a:solidFill>
                            <a:srgbClr val="002060"/>
                          </a:solidFill>
                          <a:effectLst/>
                        </a:rPr>
                        <a:t>24</a:t>
                      </a:r>
                      <a:r>
                        <a:rPr lang="tr-TR" sz="2200" b="1" dirty="0">
                          <a:solidFill>
                            <a:srgbClr val="002060"/>
                          </a:solidFill>
                          <a:effectLst/>
                        </a:rPr>
                        <a:t>5</a:t>
                      </a:r>
                      <a:r>
                        <a:rPr lang="en-US" sz="2200" b="1" dirty="0">
                          <a:solidFill>
                            <a:srgbClr val="002060"/>
                          </a:solidFill>
                          <a:effectLst/>
                        </a:rPr>
                        <a:t> (6)</a:t>
                      </a:r>
                      <a:endParaRPr lang="en-US" sz="2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extLst>
                  <a:ext uri="{0D108BD9-81ED-4DB2-BD59-A6C34878D82A}">
                    <a16:rowId xmlns:a16="http://schemas.microsoft.com/office/drawing/2014/main" val="4270188143"/>
                  </a:ext>
                </a:extLst>
              </a:tr>
              <a:tr h="504000">
                <a:tc>
                  <a:txBody>
                    <a:bodyPr/>
                    <a:lstStyle/>
                    <a:p>
                      <a:pPr algn="just">
                        <a:lnSpc>
                          <a:spcPct val="100000"/>
                        </a:lnSpc>
                        <a:spcAft>
                          <a:spcPts val="0"/>
                        </a:spcAft>
                      </a:pPr>
                      <a:r>
                        <a:rPr lang="ky-KG" sz="2000" dirty="0">
                          <a:effectLst/>
                        </a:rPr>
                        <a:t>БААУ</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ky-KG" sz="2200" b="1" dirty="0">
                          <a:solidFill>
                            <a:srgbClr val="002060"/>
                          </a:solidFill>
                          <a:effectLst/>
                        </a:rPr>
                        <a:t>25</a:t>
                      </a:r>
                      <a:r>
                        <a:rPr lang="tr-TR" sz="2200" b="1" dirty="0">
                          <a:solidFill>
                            <a:srgbClr val="002060"/>
                          </a:solidFill>
                          <a:effectLst/>
                        </a:rPr>
                        <a:t>2</a:t>
                      </a:r>
                      <a:endParaRPr lang="en-US" sz="2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ky-KG" sz="2200" b="1" dirty="0">
                          <a:solidFill>
                            <a:srgbClr val="002060"/>
                          </a:solidFill>
                          <a:effectLst/>
                        </a:rPr>
                        <a:t>106</a:t>
                      </a:r>
                      <a:endParaRPr lang="en-US" sz="2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ky-KG" sz="2200" b="1" dirty="0">
                          <a:solidFill>
                            <a:srgbClr val="002060"/>
                          </a:solidFill>
                          <a:effectLst/>
                        </a:rPr>
                        <a:t>167 (65)</a:t>
                      </a:r>
                      <a:endParaRPr lang="en-US" sz="2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ky-KG" sz="2200" b="1" dirty="0">
                          <a:solidFill>
                            <a:srgbClr val="002060"/>
                          </a:solidFill>
                          <a:effectLst/>
                        </a:rPr>
                        <a:t>16</a:t>
                      </a:r>
                      <a:r>
                        <a:rPr lang="tr-TR" sz="2200" b="1" dirty="0">
                          <a:solidFill>
                            <a:srgbClr val="002060"/>
                          </a:solidFill>
                          <a:effectLst/>
                        </a:rPr>
                        <a:t>7</a:t>
                      </a:r>
                      <a:r>
                        <a:rPr lang="ru-RU" sz="2200" b="1" dirty="0">
                          <a:solidFill>
                            <a:srgbClr val="002060"/>
                          </a:solidFill>
                          <a:effectLst/>
                        </a:rPr>
                        <a:t>4</a:t>
                      </a:r>
                      <a:r>
                        <a:rPr lang="ky-KG" sz="2200" b="1" dirty="0">
                          <a:solidFill>
                            <a:srgbClr val="002060"/>
                          </a:solidFill>
                          <a:effectLst/>
                        </a:rPr>
                        <a:t> (23)</a:t>
                      </a:r>
                      <a:endParaRPr lang="en-US" sz="2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ky-KG" sz="2200" b="1" dirty="0">
                          <a:solidFill>
                            <a:srgbClr val="002060"/>
                          </a:solidFill>
                          <a:effectLst/>
                        </a:rPr>
                        <a:t>13</a:t>
                      </a:r>
                      <a:r>
                        <a:rPr lang="tr-TR" sz="2200" b="1" dirty="0">
                          <a:solidFill>
                            <a:srgbClr val="002060"/>
                          </a:solidFill>
                          <a:effectLst/>
                        </a:rPr>
                        <a:t>5</a:t>
                      </a:r>
                      <a:r>
                        <a:rPr lang="ru-RU" sz="2200" b="1" dirty="0">
                          <a:solidFill>
                            <a:srgbClr val="002060"/>
                          </a:solidFill>
                          <a:effectLst/>
                        </a:rPr>
                        <a:t>9</a:t>
                      </a:r>
                      <a:r>
                        <a:rPr lang="ky-KG" sz="2200" b="1" dirty="0">
                          <a:solidFill>
                            <a:srgbClr val="002060"/>
                          </a:solidFill>
                          <a:effectLst/>
                        </a:rPr>
                        <a:t> (22)</a:t>
                      </a:r>
                      <a:endParaRPr lang="en-US" sz="2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89612201"/>
                  </a:ext>
                </a:extLst>
              </a:tr>
              <a:tr h="540000">
                <a:tc>
                  <a:txBody>
                    <a:bodyPr/>
                    <a:lstStyle/>
                    <a:p>
                      <a:pPr algn="just">
                        <a:lnSpc>
                          <a:spcPct val="100000"/>
                        </a:lnSpc>
                        <a:spcAft>
                          <a:spcPts val="0"/>
                        </a:spcAft>
                      </a:pPr>
                      <a:r>
                        <a:rPr lang="ky-KG" sz="2000" dirty="0">
                          <a:effectLst/>
                        </a:rPr>
                        <a:t>Разакков ат. КМТУ</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ru-RU" sz="2200" b="1" dirty="0">
                          <a:solidFill>
                            <a:srgbClr val="002060"/>
                          </a:solidFill>
                          <a:effectLst/>
                        </a:rPr>
                        <a:t>29</a:t>
                      </a:r>
                      <a:r>
                        <a:rPr lang="tr-TR" sz="2200" b="1" dirty="0">
                          <a:solidFill>
                            <a:srgbClr val="002060"/>
                          </a:solidFill>
                          <a:effectLst/>
                        </a:rPr>
                        <a:t>6</a:t>
                      </a:r>
                      <a:endParaRPr lang="en-US" sz="2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ru-RU" sz="2200" b="1" dirty="0">
                          <a:solidFill>
                            <a:srgbClr val="002060"/>
                          </a:solidFill>
                          <a:effectLst/>
                        </a:rPr>
                        <a:t>22</a:t>
                      </a:r>
                      <a:r>
                        <a:rPr lang="tr-TR" sz="2200" b="1" dirty="0">
                          <a:solidFill>
                            <a:srgbClr val="002060"/>
                          </a:solidFill>
                          <a:effectLst/>
                        </a:rPr>
                        <a:t>4</a:t>
                      </a:r>
                      <a:endParaRPr lang="en-US" sz="2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ru-RU" sz="2200" b="1" dirty="0">
                          <a:solidFill>
                            <a:srgbClr val="002060"/>
                          </a:solidFill>
                          <a:effectLst/>
                        </a:rPr>
                        <a:t>143 (88)</a:t>
                      </a:r>
                      <a:endParaRPr lang="en-US" sz="2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ru-RU" sz="2200" b="1" dirty="0">
                          <a:solidFill>
                            <a:srgbClr val="002060"/>
                          </a:solidFill>
                          <a:effectLst/>
                        </a:rPr>
                        <a:t>69</a:t>
                      </a:r>
                      <a:r>
                        <a:rPr lang="tr-TR" sz="2200" b="1" dirty="0">
                          <a:solidFill>
                            <a:srgbClr val="002060"/>
                          </a:solidFill>
                          <a:effectLst/>
                        </a:rPr>
                        <a:t>9</a:t>
                      </a:r>
                      <a:r>
                        <a:rPr lang="ru-RU" sz="2200" b="1" dirty="0">
                          <a:solidFill>
                            <a:srgbClr val="002060"/>
                          </a:solidFill>
                          <a:effectLst/>
                        </a:rPr>
                        <a:t> (9)</a:t>
                      </a:r>
                      <a:endParaRPr lang="en-US" sz="2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ky-KG" sz="2200" b="1" dirty="0">
                          <a:solidFill>
                            <a:srgbClr val="002060"/>
                          </a:solidFill>
                          <a:effectLst/>
                        </a:rPr>
                        <a:t>49</a:t>
                      </a:r>
                      <a:r>
                        <a:rPr lang="tr-TR" sz="2200" b="1" dirty="0">
                          <a:solidFill>
                            <a:srgbClr val="002060"/>
                          </a:solidFill>
                          <a:effectLst/>
                        </a:rPr>
                        <a:t>5</a:t>
                      </a:r>
                      <a:r>
                        <a:rPr lang="ky-KG" sz="2200" b="1" dirty="0">
                          <a:solidFill>
                            <a:srgbClr val="002060"/>
                          </a:solidFill>
                          <a:effectLst/>
                        </a:rPr>
                        <a:t> (8)</a:t>
                      </a:r>
                      <a:endParaRPr lang="en-US" sz="2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95015523"/>
                  </a:ext>
                </a:extLst>
              </a:tr>
            </a:tbl>
          </a:graphicData>
        </a:graphic>
      </p:graphicFrame>
      <p:sp>
        <p:nvSpPr>
          <p:cNvPr id="7" name="Прямоугольник 6">
            <a:extLst>
              <a:ext uri="{FF2B5EF4-FFF2-40B4-BE49-F238E27FC236}">
                <a16:creationId xmlns:a16="http://schemas.microsoft.com/office/drawing/2014/main" id="{012E9C9E-153D-4F2E-9098-24EB0926ADCD}"/>
              </a:ext>
            </a:extLst>
          </p:cNvPr>
          <p:cNvSpPr/>
          <p:nvPr/>
        </p:nvSpPr>
        <p:spPr>
          <a:xfrm>
            <a:off x="1071718" y="6306116"/>
            <a:ext cx="5395758" cy="458074"/>
          </a:xfrm>
          <a:prstGeom prst="rect">
            <a:avLst/>
          </a:prstGeom>
        </p:spPr>
        <p:txBody>
          <a:bodyPr wrap="square">
            <a:spAutoFit/>
          </a:bodyPr>
          <a:lstStyle/>
          <a:p>
            <a:pPr algn="just">
              <a:lnSpc>
                <a:spcPct val="150000"/>
              </a:lnSpc>
              <a:spcAft>
                <a:spcPts val="800"/>
              </a:spcAft>
            </a:pPr>
            <a:r>
              <a:rPr lang="ky-KG" dirty="0">
                <a:latin typeface="Times New Roman" panose="02020603050405020304" pitchFamily="18" charset="0"/>
                <a:ea typeface="Calibri" panose="020F0502020204030204" pitchFamily="34" charset="0"/>
                <a:cs typeface="Times New Roman" panose="02020603050405020304" pitchFamily="18" charset="0"/>
              </a:rPr>
              <a:t>*1 макалага келтирилген шилтемелердин саны </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7085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90916" y="140537"/>
            <a:ext cx="9714271" cy="1030538"/>
          </a:xfrm>
        </p:spPr>
        <p:txBody>
          <a:bodyPr>
            <a:noAutofit/>
          </a:bodyPr>
          <a:lstStyle/>
          <a:p>
            <a:r>
              <a:rPr lang="ky-KG" sz="3200" b="1" dirty="0">
                <a:solidFill>
                  <a:srgbClr val="002060"/>
                </a:solidFill>
                <a:latin typeface="+mn-lt"/>
                <a:cs typeface="Arial" panose="020B0604020202020204" pitchFamily="34" charset="0"/>
              </a:rPr>
              <a:t>И.Ахунбаев ат.Кыргыз мамлекеттик  медициналык академиясы</a:t>
            </a:r>
            <a:endParaRPr lang="ru-RU" sz="3200" b="1" dirty="0">
              <a:solidFill>
                <a:srgbClr val="002060"/>
              </a:solidFill>
              <a:latin typeface="+mn-lt"/>
              <a:cs typeface="Arial" panose="020B0604020202020204" pitchFamily="34" charset="0"/>
            </a:endParaRPr>
          </a:p>
        </p:txBody>
      </p:sp>
      <p:pic>
        <p:nvPicPr>
          <p:cNvPr id="5" name="Picture 2">
            <a:extLst>
              <a:ext uri="{FF2B5EF4-FFF2-40B4-BE49-F238E27FC236}">
                <a16:creationId xmlns:a16="http://schemas.microsoft.com/office/drawing/2014/main" id="{9FBA8D24-1950-4B1D-9C42-1F9061126A5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81026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Таблица 2">
            <a:extLst>
              <a:ext uri="{FF2B5EF4-FFF2-40B4-BE49-F238E27FC236}">
                <a16:creationId xmlns:a16="http://schemas.microsoft.com/office/drawing/2014/main" id="{D5A63117-84D7-4C2D-AE8D-6E56BF0C77CD}"/>
              </a:ext>
            </a:extLst>
          </p:cNvPr>
          <p:cNvGraphicFramePr>
            <a:graphicFrameLocks noGrp="1"/>
          </p:cNvGraphicFramePr>
          <p:nvPr>
            <p:extLst>
              <p:ext uri="{D42A27DB-BD31-4B8C-83A1-F6EECF244321}">
                <p14:modId xmlns:p14="http://schemas.microsoft.com/office/powerpoint/2010/main" val="4041415198"/>
              </p:ext>
            </p:extLst>
          </p:nvPr>
        </p:nvGraphicFramePr>
        <p:xfrm>
          <a:off x="1022555" y="1327355"/>
          <a:ext cx="10995409" cy="5279918"/>
        </p:xfrm>
        <a:graphic>
          <a:graphicData uri="http://schemas.openxmlformats.org/drawingml/2006/table">
            <a:tbl>
              <a:tblPr firstRow="1" firstCol="1" bandRow="1">
                <a:tableStyleId>{46F890A9-2807-4EBB-B81D-B2AA78EC7F39}</a:tableStyleId>
              </a:tblPr>
              <a:tblGrid>
                <a:gridCol w="1029029">
                  <a:extLst>
                    <a:ext uri="{9D8B030D-6E8A-4147-A177-3AD203B41FA5}">
                      <a16:colId xmlns:a16="http://schemas.microsoft.com/office/drawing/2014/main" val="1855343310"/>
                    </a:ext>
                  </a:extLst>
                </a:gridCol>
                <a:gridCol w="1192566">
                  <a:extLst>
                    <a:ext uri="{9D8B030D-6E8A-4147-A177-3AD203B41FA5}">
                      <a16:colId xmlns:a16="http://schemas.microsoft.com/office/drawing/2014/main" val="1453602273"/>
                    </a:ext>
                  </a:extLst>
                </a:gridCol>
                <a:gridCol w="1029029">
                  <a:extLst>
                    <a:ext uri="{9D8B030D-6E8A-4147-A177-3AD203B41FA5}">
                      <a16:colId xmlns:a16="http://schemas.microsoft.com/office/drawing/2014/main" val="2669931125"/>
                    </a:ext>
                  </a:extLst>
                </a:gridCol>
                <a:gridCol w="1192566">
                  <a:extLst>
                    <a:ext uri="{9D8B030D-6E8A-4147-A177-3AD203B41FA5}">
                      <a16:colId xmlns:a16="http://schemas.microsoft.com/office/drawing/2014/main" val="1791661413"/>
                    </a:ext>
                  </a:extLst>
                </a:gridCol>
                <a:gridCol w="1029029">
                  <a:extLst>
                    <a:ext uri="{9D8B030D-6E8A-4147-A177-3AD203B41FA5}">
                      <a16:colId xmlns:a16="http://schemas.microsoft.com/office/drawing/2014/main" val="3934847116"/>
                    </a:ext>
                  </a:extLst>
                </a:gridCol>
                <a:gridCol w="1192566">
                  <a:extLst>
                    <a:ext uri="{9D8B030D-6E8A-4147-A177-3AD203B41FA5}">
                      <a16:colId xmlns:a16="http://schemas.microsoft.com/office/drawing/2014/main" val="1780658151"/>
                    </a:ext>
                  </a:extLst>
                </a:gridCol>
                <a:gridCol w="1029029">
                  <a:extLst>
                    <a:ext uri="{9D8B030D-6E8A-4147-A177-3AD203B41FA5}">
                      <a16:colId xmlns:a16="http://schemas.microsoft.com/office/drawing/2014/main" val="2332798007"/>
                    </a:ext>
                  </a:extLst>
                </a:gridCol>
                <a:gridCol w="1192566">
                  <a:extLst>
                    <a:ext uri="{9D8B030D-6E8A-4147-A177-3AD203B41FA5}">
                      <a16:colId xmlns:a16="http://schemas.microsoft.com/office/drawing/2014/main" val="2890307396"/>
                    </a:ext>
                  </a:extLst>
                </a:gridCol>
                <a:gridCol w="1029029">
                  <a:extLst>
                    <a:ext uri="{9D8B030D-6E8A-4147-A177-3AD203B41FA5}">
                      <a16:colId xmlns:a16="http://schemas.microsoft.com/office/drawing/2014/main" val="30719692"/>
                    </a:ext>
                  </a:extLst>
                </a:gridCol>
                <a:gridCol w="1080000">
                  <a:extLst>
                    <a:ext uri="{9D8B030D-6E8A-4147-A177-3AD203B41FA5}">
                      <a16:colId xmlns:a16="http://schemas.microsoft.com/office/drawing/2014/main" val="3389278090"/>
                    </a:ext>
                  </a:extLst>
                </a:gridCol>
              </a:tblGrid>
              <a:tr h="631298">
                <a:tc>
                  <a:txBody>
                    <a:bodyPr/>
                    <a:lstStyle/>
                    <a:p>
                      <a:pPr algn="ctr">
                        <a:lnSpc>
                          <a:spcPct val="100000"/>
                        </a:lnSpc>
                        <a:spcAft>
                          <a:spcPts val="0"/>
                        </a:spcAft>
                      </a:pPr>
                      <a:r>
                        <a:rPr lang="ky-KG" sz="1800" dirty="0">
                          <a:effectLst/>
                        </a:rPr>
                        <a:t>Макала</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ky-KG" sz="1800" dirty="0">
                          <a:effectLst/>
                        </a:rPr>
                        <a:t>Шилтеме саны</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ky-KG" sz="1800" dirty="0">
                          <a:effectLst/>
                        </a:rPr>
                        <a:t>Макала</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ky-KG" sz="1800" dirty="0">
                          <a:effectLst/>
                        </a:rPr>
                        <a:t>Шилтеме саны</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ky-KG" sz="1800" dirty="0">
                          <a:effectLst/>
                        </a:rPr>
                        <a:t>Макала</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ky-KG" sz="1800" dirty="0">
                          <a:effectLst/>
                        </a:rPr>
                        <a:t>Шилтеме саны</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ky-KG" sz="1800" dirty="0">
                          <a:effectLst/>
                        </a:rPr>
                        <a:t>Макала</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ky-KG" sz="1800" dirty="0">
                          <a:effectLst/>
                        </a:rPr>
                        <a:t>Шилтеме саны</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ky-KG" sz="1800" dirty="0">
                          <a:effectLst/>
                        </a:rPr>
                        <a:t>Макала</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ky-KG" sz="1800" dirty="0">
                          <a:effectLst/>
                        </a:rPr>
                        <a:t>Шилтеме саны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6272450"/>
                  </a:ext>
                </a:extLst>
              </a:tr>
              <a:tr h="464862">
                <a:tc>
                  <a:txBody>
                    <a:bodyPr/>
                    <a:lstStyle/>
                    <a:p>
                      <a:pPr algn="ctr">
                        <a:lnSpc>
                          <a:spcPct val="150000"/>
                        </a:lnSpc>
                        <a:spcAft>
                          <a:spcPts val="0"/>
                        </a:spcAft>
                      </a:pPr>
                      <a:r>
                        <a:rPr lang="ky-KG" sz="1800" b="1" dirty="0">
                          <a:solidFill>
                            <a:srgbClr val="002060"/>
                          </a:solidFill>
                          <a:effectLst/>
                          <a:latin typeface="+mn-lt"/>
                          <a:ea typeface="Calibri" panose="020F0502020204030204" pitchFamily="34" charset="0"/>
                          <a:cs typeface="Times New Roman" panose="02020603050405020304" pitchFamily="18" charset="0"/>
                        </a:rPr>
                        <a:t>1</a:t>
                      </a:r>
                      <a:endParaRPr lang="en-US" sz="1800" b="1"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dirty="0">
                          <a:solidFill>
                            <a:srgbClr val="002060"/>
                          </a:solidFill>
                          <a:effectLst/>
                          <a:latin typeface="+mn-lt"/>
                          <a:ea typeface="Calibri" panose="020F0502020204030204" pitchFamily="34" charset="0"/>
                          <a:cs typeface="Times New Roman" panose="02020603050405020304" pitchFamily="18" charset="0"/>
                        </a:rPr>
                        <a:t>7433</a:t>
                      </a:r>
                      <a:endParaRPr lang="en-US" sz="1800" b="1"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a:solidFill>
                            <a:srgbClr val="002060"/>
                          </a:solidFill>
                          <a:effectLst/>
                          <a:latin typeface="+mn-lt"/>
                          <a:ea typeface="Calibri" panose="020F0502020204030204" pitchFamily="34" charset="0"/>
                          <a:cs typeface="Times New Roman" panose="02020603050405020304" pitchFamily="18" charset="0"/>
                        </a:rPr>
                        <a:t>1</a:t>
                      </a:r>
                      <a:endParaRPr lang="en-US" sz="18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a:solidFill>
                            <a:srgbClr val="002060"/>
                          </a:solidFill>
                          <a:effectLst/>
                          <a:latin typeface="+mn-lt"/>
                          <a:ea typeface="Calibri" panose="020F0502020204030204" pitchFamily="34" charset="0"/>
                          <a:cs typeface="Times New Roman" panose="02020603050405020304" pitchFamily="18" charset="0"/>
                        </a:rPr>
                        <a:t>2113</a:t>
                      </a:r>
                      <a:endParaRPr lang="en-US" sz="18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a:solidFill>
                            <a:srgbClr val="002060"/>
                          </a:solidFill>
                          <a:effectLst/>
                          <a:latin typeface="+mn-lt"/>
                          <a:ea typeface="Calibri" panose="020F0502020204030204" pitchFamily="34" charset="0"/>
                          <a:cs typeface="Times New Roman" panose="02020603050405020304" pitchFamily="18" charset="0"/>
                        </a:rPr>
                        <a:t>1</a:t>
                      </a:r>
                      <a:endParaRPr lang="en-US" sz="18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a:solidFill>
                            <a:srgbClr val="002060"/>
                          </a:solidFill>
                          <a:effectLst/>
                          <a:latin typeface="+mn-lt"/>
                          <a:ea typeface="Calibri" panose="020F0502020204030204" pitchFamily="34" charset="0"/>
                          <a:cs typeface="Times New Roman" panose="02020603050405020304" pitchFamily="18" charset="0"/>
                        </a:rPr>
                        <a:t>868</a:t>
                      </a:r>
                      <a:endParaRPr lang="en-US" sz="18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a:solidFill>
                            <a:srgbClr val="002060"/>
                          </a:solidFill>
                          <a:effectLst/>
                          <a:latin typeface="+mn-lt"/>
                          <a:ea typeface="Calibri" panose="020F0502020204030204" pitchFamily="34" charset="0"/>
                          <a:cs typeface="Times New Roman" panose="02020603050405020304" pitchFamily="18" charset="0"/>
                        </a:rPr>
                        <a:t>1</a:t>
                      </a:r>
                      <a:endParaRPr lang="en-US" sz="18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a:solidFill>
                            <a:srgbClr val="002060"/>
                          </a:solidFill>
                          <a:effectLst/>
                          <a:latin typeface="+mn-lt"/>
                          <a:ea typeface="Calibri" panose="020F0502020204030204" pitchFamily="34" charset="0"/>
                          <a:cs typeface="Times New Roman" panose="02020603050405020304" pitchFamily="18" charset="0"/>
                        </a:rPr>
                        <a:t>296</a:t>
                      </a:r>
                      <a:endParaRPr lang="en-US" sz="18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a:solidFill>
                            <a:srgbClr val="002060"/>
                          </a:solidFill>
                          <a:effectLst/>
                          <a:latin typeface="+mn-lt"/>
                          <a:ea typeface="Calibri" panose="020F0502020204030204" pitchFamily="34" charset="0"/>
                          <a:cs typeface="Times New Roman" panose="02020603050405020304" pitchFamily="18" charset="0"/>
                        </a:rPr>
                        <a:t>1</a:t>
                      </a:r>
                      <a:endParaRPr lang="en-US" sz="18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a:solidFill>
                            <a:srgbClr val="002060"/>
                          </a:solidFill>
                          <a:effectLst/>
                          <a:latin typeface="+mn-lt"/>
                          <a:ea typeface="Calibri" panose="020F0502020204030204" pitchFamily="34" charset="0"/>
                          <a:cs typeface="Times New Roman" panose="02020603050405020304" pitchFamily="18" charset="0"/>
                        </a:rPr>
                        <a:t>163</a:t>
                      </a:r>
                      <a:endParaRPr lang="en-US" sz="18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6376462"/>
                  </a:ext>
                </a:extLst>
              </a:tr>
              <a:tr h="464862">
                <a:tc>
                  <a:txBody>
                    <a:bodyPr/>
                    <a:lstStyle/>
                    <a:p>
                      <a:pPr algn="ctr">
                        <a:lnSpc>
                          <a:spcPct val="150000"/>
                        </a:lnSpc>
                        <a:spcAft>
                          <a:spcPts val="0"/>
                        </a:spcAft>
                      </a:pPr>
                      <a:r>
                        <a:rPr lang="ky-KG" sz="1800" b="1">
                          <a:solidFill>
                            <a:srgbClr val="002060"/>
                          </a:solidFill>
                          <a:effectLst/>
                          <a:latin typeface="+mn-lt"/>
                          <a:ea typeface="Calibri" panose="020F0502020204030204" pitchFamily="34" charset="0"/>
                          <a:cs typeface="Times New Roman" panose="02020603050405020304" pitchFamily="18" charset="0"/>
                        </a:rPr>
                        <a:t>1</a:t>
                      </a:r>
                      <a:endParaRPr lang="en-US" sz="18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dirty="0">
                          <a:solidFill>
                            <a:srgbClr val="002060"/>
                          </a:solidFill>
                          <a:effectLst/>
                          <a:latin typeface="+mn-lt"/>
                          <a:ea typeface="Calibri" panose="020F0502020204030204" pitchFamily="34" charset="0"/>
                          <a:cs typeface="Times New Roman" panose="02020603050405020304" pitchFamily="18" charset="0"/>
                        </a:rPr>
                        <a:t>4850</a:t>
                      </a:r>
                      <a:endParaRPr lang="en-US" sz="1800" b="1"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dirty="0">
                          <a:solidFill>
                            <a:srgbClr val="002060"/>
                          </a:solidFill>
                          <a:effectLst/>
                          <a:latin typeface="+mn-lt"/>
                          <a:ea typeface="Calibri" panose="020F0502020204030204" pitchFamily="34" charset="0"/>
                          <a:cs typeface="Times New Roman" panose="02020603050405020304" pitchFamily="18" charset="0"/>
                        </a:rPr>
                        <a:t>1</a:t>
                      </a:r>
                      <a:endParaRPr lang="en-US" sz="1800" b="1"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dirty="0">
                          <a:solidFill>
                            <a:srgbClr val="002060"/>
                          </a:solidFill>
                          <a:effectLst/>
                          <a:latin typeface="+mn-lt"/>
                          <a:ea typeface="Calibri" panose="020F0502020204030204" pitchFamily="34" charset="0"/>
                          <a:cs typeface="Times New Roman" panose="02020603050405020304" pitchFamily="18" charset="0"/>
                        </a:rPr>
                        <a:t>1844</a:t>
                      </a:r>
                      <a:endParaRPr lang="en-US" sz="1800" b="1"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a:solidFill>
                            <a:srgbClr val="002060"/>
                          </a:solidFill>
                          <a:effectLst/>
                          <a:latin typeface="+mn-lt"/>
                          <a:ea typeface="Calibri" panose="020F0502020204030204" pitchFamily="34" charset="0"/>
                          <a:cs typeface="Times New Roman" panose="02020603050405020304" pitchFamily="18" charset="0"/>
                        </a:rPr>
                        <a:t>1</a:t>
                      </a:r>
                      <a:endParaRPr lang="en-US" sz="18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a:solidFill>
                            <a:srgbClr val="002060"/>
                          </a:solidFill>
                          <a:effectLst/>
                          <a:latin typeface="+mn-lt"/>
                          <a:ea typeface="Calibri" panose="020F0502020204030204" pitchFamily="34" charset="0"/>
                          <a:cs typeface="Times New Roman" panose="02020603050405020304" pitchFamily="18" charset="0"/>
                        </a:rPr>
                        <a:t>798</a:t>
                      </a:r>
                      <a:endParaRPr lang="en-US" sz="18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a:solidFill>
                            <a:srgbClr val="002060"/>
                          </a:solidFill>
                          <a:effectLst/>
                          <a:latin typeface="+mn-lt"/>
                          <a:ea typeface="Calibri" panose="020F0502020204030204" pitchFamily="34" charset="0"/>
                          <a:cs typeface="Times New Roman" panose="02020603050405020304" pitchFamily="18" charset="0"/>
                        </a:rPr>
                        <a:t>2</a:t>
                      </a:r>
                      <a:endParaRPr lang="en-US" sz="18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a:solidFill>
                            <a:srgbClr val="002060"/>
                          </a:solidFill>
                          <a:effectLst/>
                          <a:latin typeface="+mn-lt"/>
                          <a:ea typeface="Calibri" panose="020F0502020204030204" pitchFamily="34" charset="0"/>
                          <a:cs typeface="Times New Roman" panose="02020603050405020304" pitchFamily="18" charset="0"/>
                        </a:rPr>
                        <a:t>274</a:t>
                      </a:r>
                      <a:endParaRPr lang="en-US" sz="18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a:solidFill>
                            <a:srgbClr val="002060"/>
                          </a:solidFill>
                          <a:effectLst/>
                          <a:latin typeface="+mn-lt"/>
                          <a:ea typeface="Calibri" panose="020F0502020204030204" pitchFamily="34" charset="0"/>
                          <a:cs typeface="Times New Roman" panose="02020603050405020304" pitchFamily="18" charset="0"/>
                        </a:rPr>
                        <a:t>1</a:t>
                      </a:r>
                      <a:endParaRPr lang="en-US" sz="18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a:solidFill>
                            <a:srgbClr val="002060"/>
                          </a:solidFill>
                          <a:effectLst/>
                          <a:latin typeface="+mn-lt"/>
                          <a:ea typeface="Calibri" panose="020F0502020204030204" pitchFamily="34" charset="0"/>
                          <a:cs typeface="Times New Roman" panose="02020603050405020304" pitchFamily="18" charset="0"/>
                        </a:rPr>
                        <a:t>158</a:t>
                      </a:r>
                      <a:endParaRPr lang="en-US" sz="18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3086385"/>
                  </a:ext>
                </a:extLst>
              </a:tr>
              <a:tr h="464862">
                <a:tc>
                  <a:txBody>
                    <a:bodyPr/>
                    <a:lstStyle/>
                    <a:p>
                      <a:pPr algn="ctr">
                        <a:lnSpc>
                          <a:spcPct val="150000"/>
                        </a:lnSpc>
                        <a:spcAft>
                          <a:spcPts val="0"/>
                        </a:spcAft>
                      </a:pPr>
                      <a:r>
                        <a:rPr lang="ky-KG" sz="1800" b="1">
                          <a:solidFill>
                            <a:srgbClr val="002060"/>
                          </a:solidFill>
                          <a:effectLst/>
                          <a:latin typeface="+mn-lt"/>
                          <a:ea typeface="Calibri" panose="020F0502020204030204" pitchFamily="34" charset="0"/>
                          <a:cs typeface="Times New Roman" panose="02020603050405020304" pitchFamily="18" charset="0"/>
                        </a:rPr>
                        <a:t>1</a:t>
                      </a:r>
                      <a:endParaRPr lang="en-US" sz="18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dirty="0">
                          <a:solidFill>
                            <a:srgbClr val="002060"/>
                          </a:solidFill>
                          <a:effectLst/>
                          <a:latin typeface="+mn-lt"/>
                          <a:ea typeface="Calibri" panose="020F0502020204030204" pitchFamily="34" charset="0"/>
                          <a:cs typeface="Times New Roman" panose="02020603050405020304" pitchFamily="18" charset="0"/>
                        </a:rPr>
                        <a:t>4585</a:t>
                      </a:r>
                      <a:endParaRPr lang="en-US" sz="1800" b="1"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dirty="0">
                          <a:solidFill>
                            <a:srgbClr val="002060"/>
                          </a:solidFill>
                          <a:effectLst/>
                          <a:latin typeface="+mn-lt"/>
                          <a:ea typeface="Calibri" panose="020F0502020204030204" pitchFamily="34" charset="0"/>
                          <a:cs typeface="Times New Roman" panose="02020603050405020304" pitchFamily="18" charset="0"/>
                        </a:rPr>
                        <a:t>1</a:t>
                      </a:r>
                      <a:endParaRPr lang="en-US" sz="1800" b="1"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dirty="0">
                          <a:solidFill>
                            <a:srgbClr val="002060"/>
                          </a:solidFill>
                          <a:effectLst/>
                          <a:latin typeface="+mn-lt"/>
                          <a:ea typeface="Calibri" panose="020F0502020204030204" pitchFamily="34" charset="0"/>
                          <a:cs typeface="Times New Roman" panose="02020603050405020304" pitchFamily="18" charset="0"/>
                        </a:rPr>
                        <a:t>1792</a:t>
                      </a:r>
                      <a:endParaRPr lang="en-US" sz="1800" b="1"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dirty="0">
                          <a:solidFill>
                            <a:srgbClr val="002060"/>
                          </a:solidFill>
                          <a:effectLst/>
                          <a:latin typeface="+mn-lt"/>
                          <a:ea typeface="Calibri" panose="020F0502020204030204" pitchFamily="34" charset="0"/>
                          <a:cs typeface="Times New Roman" panose="02020603050405020304" pitchFamily="18" charset="0"/>
                        </a:rPr>
                        <a:t>1</a:t>
                      </a:r>
                      <a:endParaRPr lang="en-US" sz="1800" b="1"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dirty="0">
                          <a:solidFill>
                            <a:srgbClr val="002060"/>
                          </a:solidFill>
                          <a:effectLst/>
                          <a:latin typeface="+mn-lt"/>
                          <a:ea typeface="Calibri" panose="020F0502020204030204" pitchFamily="34" charset="0"/>
                          <a:cs typeface="Times New Roman" panose="02020603050405020304" pitchFamily="18" charset="0"/>
                        </a:rPr>
                        <a:t>656</a:t>
                      </a:r>
                      <a:endParaRPr lang="en-US" sz="1800" b="1"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a:solidFill>
                            <a:srgbClr val="002060"/>
                          </a:solidFill>
                          <a:effectLst/>
                          <a:latin typeface="+mn-lt"/>
                          <a:ea typeface="Calibri" panose="020F0502020204030204" pitchFamily="34" charset="0"/>
                          <a:cs typeface="Times New Roman" panose="02020603050405020304" pitchFamily="18" charset="0"/>
                        </a:rPr>
                        <a:t>1</a:t>
                      </a:r>
                      <a:endParaRPr lang="en-US" sz="18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a:solidFill>
                            <a:srgbClr val="002060"/>
                          </a:solidFill>
                          <a:effectLst/>
                          <a:latin typeface="+mn-lt"/>
                          <a:ea typeface="Calibri" panose="020F0502020204030204" pitchFamily="34" charset="0"/>
                          <a:cs typeface="Times New Roman" panose="02020603050405020304" pitchFamily="18" charset="0"/>
                        </a:rPr>
                        <a:t>269</a:t>
                      </a:r>
                      <a:endParaRPr lang="en-US" sz="18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a:solidFill>
                            <a:srgbClr val="002060"/>
                          </a:solidFill>
                          <a:effectLst/>
                          <a:latin typeface="+mn-lt"/>
                          <a:ea typeface="Calibri" panose="020F0502020204030204" pitchFamily="34" charset="0"/>
                          <a:cs typeface="Times New Roman" panose="02020603050405020304" pitchFamily="18" charset="0"/>
                        </a:rPr>
                        <a:t>1</a:t>
                      </a:r>
                      <a:endParaRPr lang="en-US" sz="18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a:solidFill>
                            <a:srgbClr val="002060"/>
                          </a:solidFill>
                          <a:effectLst/>
                          <a:latin typeface="+mn-lt"/>
                          <a:ea typeface="Calibri" panose="020F0502020204030204" pitchFamily="34" charset="0"/>
                          <a:cs typeface="Times New Roman" panose="02020603050405020304" pitchFamily="18" charset="0"/>
                        </a:rPr>
                        <a:t>150</a:t>
                      </a:r>
                      <a:endParaRPr lang="en-US" sz="18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0361123"/>
                  </a:ext>
                </a:extLst>
              </a:tr>
              <a:tr h="464862">
                <a:tc>
                  <a:txBody>
                    <a:bodyPr/>
                    <a:lstStyle/>
                    <a:p>
                      <a:pPr algn="ctr">
                        <a:lnSpc>
                          <a:spcPct val="150000"/>
                        </a:lnSpc>
                        <a:spcAft>
                          <a:spcPts val="0"/>
                        </a:spcAft>
                      </a:pPr>
                      <a:r>
                        <a:rPr lang="ky-KG" sz="1800" b="1">
                          <a:solidFill>
                            <a:srgbClr val="002060"/>
                          </a:solidFill>
                          <a:effectLst/>
                          <a:latin typeface="+mn-lt"/>
                          <a:ea typeface="Calibri" panose="020F0502020204030204" pitchFamily="34" charset="0"/>
                          <a:cs typeface="Times New Roman" panose="02020603050405020304" pitchFamily="18" charset="0"/>
                        </a:rPr>
                        <a:t>1</a:t>
                      </a:r>
                      <a:endParaRPr lang="en-US" sz="18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dirty="0">
                          <a:solidFill>
                            <a:srgbClr val="002060"/>
                          </a:solidFill>
                          <a:effectLst/>
                          <a:latin typeface="+mn-lt"/>
                          <a:ea typeface="Calibri" panose="020F0502020204030204" pitchFamily="34" charset="0"/>
                          <a:cs typeface="Times New Roman" panose="02020603050405020304" pitchFamily="18" charset="0"/>
                        </a:rPr>
                        <a:t>4355</a:t>
                      </a:r>
                      <a:endParaRPr lang="en-US" sz="1800" b="1"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a:solidFill>
                            <a:srgbClr val="002060"/>
                          </a:solidFill>
                          <a:effectLst/>
                          <a:latin typeface="+mn-lt"/>
                          <a:ea typeface="Calibri" panose="020F0502020204030204" pitchFamily="34" charset="0"/>
                          <a:cs typeface="Times New Roman" panose="02020603050405020304" pitchFamily="18" charset="0"/>
                        </a:rPr>
                        <a:t>1</a:t>
                      </a:r>
                      <a:endParaRPr lang="en-US" sz="18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dirty="0">
                          <a:solidFill>
                            <a:srgbClr val="002060"/>
                          </a:solidFill>
                          <a:effectLst/>
                          <a:latin typeface="+mn-lt"/>
                          <a:ea typeface="Calibri" panose="020F0502020204030204" pitchFamily="34" charset="0"/>
                          <a:cs typeface="Times New Roman" panose="02020603050405020304" pitchFamily="18" charset="0"/>
                        </a:rPr>
                        <a:t>1791</a:t>
                      </a:r>
                      <a:endParaRPr lang="en-US" sz="1800" b="1"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a:solidFill>
                            <a:srgbClr val="002060"/>
                          </a:solidFill>
                          <a:effectLst/>
                          <a:latin typeface="+mn-lt"/>
                          <a:ea typeface="Calibri" panose="020F0502020204030204" pitchFamily="34" charset="0"/>
                          <a:cs typeface="Times New Roman" panose="02020603050405020304" pitchFamily="18" charset="0"/>
                        </a:rPr>
                        <a:t>1</a:t>
                      </a:r>
                      <a:endParaRPr lang="en-US" sz="18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dirty="0">
                          <a:solidFill>
                            <a:srgbClr val="002060"/>
                          </a:solidFill>
                          <a:effectLst/>
                          <a:latin typeface="+mn-lt"/>
                          <a:ea typeface="Calibri" panose="020F0502020204030204" pitchFamily="34" charset="0"/>
                          <a:cs typeface="Times New Roman" panose="02020603050405020304" pitchFamily="18" charset="0"/>
                        </a:rPr>
                        <a:t>603</a:t>
                      </a:r>
                      <a:endParaRPr lang="en-US" sz="1800" b="1"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dirty="0">
                          <a:solidFill>
                            <a:srgbClr val="002060"/>
                          </a:solidFill>
                          <a:effectLst/>
                          <a:latin typeface="+mn-lt"/>
                          <a:ea typeface="Calibri" panose="020F0502020204030204" pitchFamily="34" charset="0"/>
                          <a:cs typeface="Times New Roman" panose="02020603050405020304" pitchFamily="18" charset="0"/>
                        </a:rPr>
                        <a:t>1</a:t>
                      </a:r>
                      <a:endParaRPr lang="en-US" sz="1800" b="1"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a:solidFill>
                            <a:srgbClr val="002060"/>
                          </a:solidFill>
                          <a:effectLst/>
                          <a:latin typeface="+mn-lt"/>
                          <a:ea typeface="Calibri" panose="020F0502020204030204" pitchFamily="34" charset="0"/>
                          <a:cs typeface="Times New Roman" panose="02020603050405020304" pitchFamily="18" charset="0"/>
                        </a:rPr>
                        <a:t>262</a:t>
                      </a:r>
                      <a:endParaRPr lang="en-US" sz="18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a:solidFill>
                            <a:srgbClr val="002060"/>
                          </a:solidFill>
                          <a:effectLst/>
                          <a:latin typeface="+mn-lt"/>
                          <a:ea typeface="Calibri" panose="020F0502020204030204" pitchFamily="34" charset="0"/>
                          <a:cs typeface="Times New Roman" panose="02020603050405020304" pitchFamily="18" charset="0"/>
                        </a:rPr>
                        <a:t>1</a:t>
                      </a:r>
                      <a:endParaRPr lang="en-US" sz="18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a:solidFill>
                            <a:srgbClr val="002060"/>
                          </a:solidFill>
                          <a:effectLst/>
                          <a:latin typeface="+mn-lt"/>
                          <a:ea typeface="Calibri" panose="020F0502020204030204" pitchFamily="34" charset="0"/>
                          <a:cs typeface="Times New Roman" panose="02020603050405020304" pitchFamily="18" charset="0"/>
                        </a:rPr>
                        <a:t>142</a:t>
                      </a:r>
                      <a:endParaRPr lang="en-US" sz="18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0741110"/>
                  </a:ext>
                </a:extLst>
              </a:tr>
              <a:tr h="464862">
                <a:tc>
                  <a:txBody>
                    <a:bodyPr/>
                    <a:lstStyle/>
                    <a:p>
                      <a:pPr algn="ctr">
                        <a:lnSpc>
                          <a:spcPct val="150000"/>
                        </a:lnSpc>
                        <a:spcAft>
                          <a:spcPts val="0"/>
                        </a:spcAft>
                      </a:pPr>
                      <a:r>
                        <a:rPr lang="ky-KG" sz="1800" b="1">
                          <a:solidFill>
                            <a:srgbClr val="002060"/>
                          </a:solidFill>
                          <a:effectLst/>
                          <a:latin typeface="+mn-lt"/>
                          <a:ea typeface="Calibri" panose="020F0502020204030204" pitchFamily="34" charset="0"/>
                          <a:cs typeface="Times New Roman" panose="02020603050405020304" pitchFamily="18" charset="0"/>
                        </a:rPr>
                        <a:t>1</a:t>
                      </a:r>
                      <a:endParaRPr lang="en-US" sz="18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dirty="0">
                          <a:solidFill>
                            <a:srgbClr val="002060"/>
                          </a:solidFill>
                          <a:effectLst/>
                          <a:latin typeface="+mn-lt"/>
                          <a:ea typeface="Calibri" panose="020F0502020204030204" pitchFamily="34" charset="0"/>
                          <a:cs typeface="Times New Roman" panose="02020603050405020304" pitchFamily="18" charset="0"/>
                        </a:rPr>
                        <a:t>4324</a:t>
                      </a:r>
                      <a:endParaRPr lang="en-US" sz="1800" b="1"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a:solidFill>
                            <a:srgbClr val="002060"/>
                          </a:solidFill>
                          <a:effectLst/>
                          <a:latin typeface="+mn-lt"/>
                          <a:ea typeface="Calibri" panose="020F0502020204030204" pitchFamily="34" charset="0"/>
                          <a:cs typeface="Times New Roman" panose="02020603050405020304" pitchFamily="18" charset="0"/>
                        </a:rPr>
                        <a:t>1</a:t>
                      </a:r>
                      <a:endParaRPr lang="en-US" sz="18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a:solidFill>
                            <a:srgbClr val="002060"/>
                          </a:solidFill>
                          <a:effectLst/>
                          <a:latin typeface="+mn-lt"/>
                          <a:ea typeface="Calibri" panose="020F0502020204030204" pitchFamily="34" charset="0"/>
                          <a:cs typeface="Times New Roman" panose="02020603050405020304" pitchFamily="18" charset="0"/>
                        </a:rPr>
                        <a:t>1694</a:t>
                      </a:r>
                      <a:endParaRPr lang="en-US" sz="18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a:solidFill>
                            <a:srgbClr val="002060"/>
                          </a:solidFill>
                          <a:effectLst/>
                          <a:latin typeface="+mn-lt"/>
                          <a:ea typeface="Calibri" panose="020F0502020204030204" pitchFamily="34" charset="0"/>
                          <a:cs typeface="Times New Roman" panose="02020603050405020304" pitchFamily="18" charset="0"/>
                        </a:rPr>
                        <a:t>1</a:t>
                      </a:r>
                      <a:endParaRPr lang="en-US" sz="18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a:solidFill>
                            <a:srgbClr val="002060"/>
                          </a:solidFill>
                          <a:effectLst/>
                          <a:latin typeface="+mn-lt"/>
                          <a:ea typeface="Calibri" panose="020F0502020204030204" pitchFamily="34" charset="0"/>
                          <a:cs typeface="Times New Roman" panose="02020603050405020304" pitchFamily="18" charset="0"/>
                        </a:rPr>
                        <a:t>573</a:t>
                      </a:r>
                      <a:endParaRPr lang="en-US" sz="18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dirty="0">
                          <a:solidFill>
                            <a:srgbClr val="002060"/>
                          </a:solidFill>
                          <a:effectLst/>
                          <a:latin typeface="+mn-lt"/>
                          <a:ea typeface="Calibri" panose="020F0502020204030204" pitchFamily="34" charset="0"/>
                          <a:cs typeface="Times New Roman" panose="02020603050405020304" pitchFamily="18" charset="0"/>
                        </a:rPr>
                        <a:t>1</a:t>
                      </a:r>
                      <a:endParaRPr lang="en-US" sz="1800" b="1"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dirty="0">
                          <a:solidFill>
                            <a:srgbClr val="002060"/>
                          </a:solidFill>
                          <a:effectLst/>
                          <a:latin typeface="+mn-lt"/>
                          <a:ea typeface="Calibri" panose="020F0502020204030204" pitchFamily="34" charset="0"/>
                          <a:cs typeface="Times New Roman" panose="02020603050405020304" pitchFamily="18" charset="0"/>
                        </a:rPr>
                        <a:t>255</a:t>
                      </a:r>
                      <a:endParaRPr lang="en-US" sz="1800" b="1"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a:solidFill>
                            <a:srgbClr val="002060"/>
                          </a:solidFill>
                          <a:effectLst/>
                          <a:latin typeface="+mn-lt"/>
                          <a:ea typeface="Calibri" panose="020F0502020204030204" pitchFamily="34" charset="0"/>
                          <a:cs typeface="Times New Roman" panose="02020603050405020304" pitchFamily="18" charset="0"/>
                        </a:rPr>
                        <a:t>1</a:t>
                      </a:r>
                      <a:endParaRPr lang="en-US" sz="18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a:solidFill>
                            <a:srgbClr val="002060"/>
                          </a:solidFill>
                          <a:effectLst/>
                          <a:latin typeface="+mn-lt"/>
                          <a:ea typeface="Calibri" panose="020F0502020204030204" pitchFamily="34" charset="0"/>
                          <a:cs typeface="Times New Roman" panose="02020603050405020304" pitchFamily="18" charset="0"/>
                        </a:rPr>
                        <a:t>137</a:t>
                      </a:r>
                      <a:endParaRPr lang="en-US" sz="18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8217524"/>
                  </a:ext>
                </a:extLst>
              </a:tr>
              <a:tr h="464862">
                <a:tc>
                  <a:txBody>
                    <a:bodyPr/>
                    <a:lstStyle/>
                    <a:p>
                      <a:pPr algn="ctr">
                        <a:lnSpc>
                          <a:spcPct val="150000"/>
                        </a:lnSpc>
                        <a:spcAft>
                          <a:spcPts val="0"/>
                        </a:spcAft>
                      </a:pPr>
                      <a:r>
                        <a:rPr lang="ky-KG" sz="1800" b="1">
                          <a:solidFill>
                            <a:srgbClr val="002060"/>
                          </a:solidFill>
                          <a:effectLst/>
                          <a:latin typeface="+mn-lt"/>
                          <a:ea typeface="Calibri" panose="020F0502020204030204" pitchFamily="34" charset="0"/>
                          <a:cs typeface="Times New Roman" panose="02020603050405020304" pitchFamily="18" charset="0"/>
                        </a:rPr>
                        <a:t>1</a:t>
                      </a:r>
                      <a:endParaRPr lang="en-US" sz="18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dirty="0">
                          <a:solidFill>
                            <a:srgbClr val="002060"/>
                          </a:solidFill>
                          <a:effectLst/>
                          <a:latin typeface="+mn-lt"/>
                          <a:ea typeface="Calibri" panose="020F0502020204030204" pitchFamily="34" charset="0"/>
                          <a:cs typeface="Times New Roman" panose="02020603050405020304" pitchFamily="18" charset="0"/>
                        </a:rPr>
                        <a:t>3332</a:t>
                      </a:r>
                      <a:endParaRPr lang="en-US" sz="1800" b="1"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a:solidFill>
                            <a:srgbClr val="002060"/>
                          </a:solidFill>
                          <a:effectLst/>
                          <a:latin typeface="+mn-lt"/>
                          <a:ea typeface="Calibri" panose="020F0502020204030204" pitchFamily="34" charset="0"/>
                          <a:cs typeface="Times New Roman" panose="02020603050405020304" pitchFamily="18" charset="0"/>
                        </a:rPr>
                        <a:t>1</a:t>
                      </a:r>
                      <a:endParaRPr lang="en-US" sz="18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a:solidFill>
                            <a:srgbClr val="002060"/>
                          </a:solidFill>
                          <a:effectLst/>
                          <a:latin typeface="+mn-lt"/>
                          <a:ea typeface="Calibri" panose="020F0502020204030204" pitchFamily="34" charset="0"/>
                          <a:cs typeface="Times New Roman" panose="02020603050405020304" pitchFamily="18" charset="0"/>
                        </a:rPr>
                        <a:t>1554</a:t>
                      </a:r>
                      <a:endParaRPr lang="en-US" sz="18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a:solidFill>
                            <a:srgbClr val="002060"/>
                          </a:solidFill>
                          <a:effectLst/>
                          <a:latin typeface="+mn-lt"/>
                          <a:ea typeface="Calibri" panose="020F0502020204030204" pitchFamily="34" charset="0"/>
                          <a:cs typeface="Times New Roman" panose="02020603050405020304" pitchFamily="18" charset="0"/>
                        </a:rPr>
                        <a:t>1</a:t>
                      </a:r>
                      <a:endParaRPr lang="en-US" sz="18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a:solidFill>
                            <a:srgbClr val="002060"/>
                          </a:solidFill>
                          <a:effectLst/>
                          <a:latin typeface="+mn-lt"/>
                          <a:ea typeface="Calibri" panose="020F0502020204030204" pitchFamily="34" charset="0"/>
                          <a:cs typeface="Times New Roman" panose="02020603050405020304" pitchFamily="18" charset="0"/>
                        </a:rPr>
                        <a:t>531</a:t>
                      </a:r>
                      <a:endParaRPr lang="en-US" sz="18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a:solidFill>
                            <a:srgbClr val="002060"/>
                          </a:solidFill>
                          <a:effectLst/>
                          <a:latin typeface="+mn-lt"/>
                          <a:ea typeface="Calibri" panose="020F0502020204030204" pitchFamily="34" charset="0"/>
                          <a:cs typeface="Times New Roman" panose="02020603050405020304" pitchFamily="18" charset="0"/>
                        </a:rPr>
                        <a:t>1</a:t>
                      </a:r>
                      <a:endParaRPr lang="en-US" sz="18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dirty="0">
                          <a:solidFill>
                            <a:srgbClr val="002060"/>
                          </a:solidFill>
                          <a:effectLst/>
                          <a:latin typeface="+mn-lt"/>
                          <a:ea typeface="Calibri" panose="020F0502020204030204" pitchFamily="34" charset="0"/>
                          <a:cs typeface="Times New Roman" panose="02020603050405020304" pitchFamily="18" charset="0"/>
                        </a:rPr>
                        <a:t>231</a:t>
                      </a:r>
                      <a:endParaRPr lang="en-US" sz="1800" b="1"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a:solidFill>
                            <a:srgbClr val="002060"/>
                          </a:solidFill>
                          <a:effectLst/>
                          <a:latin typeface="+mn-lt"/>
                          <a:ea typeface="Calibri" panose="020F0502020204030204" pitchFamily="34" charset="0"/>
                          <a:cs typeface="Times New Roman" panose="02020603050405020304" pitchFamily="18" charset="0"/>
                        </a:rPr>
                        <a:t>1</a:t>
                      </a:r>
                      <a:endParaRPr lang="en-US" sz="18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a:solidFill>
                            <a:srgbClr val="002060"/>
                          </a:solidFill>
                          <a:effectLst/>
                          <a:latin typeface="+mn-lt"/>
                          <a:ea typeface="Calibri" panose="020F0502020204030204" pitchFamily="34" charset="0"/>
                          <a:cs typeface="Times New Roman" panose="02020603050405020304" pitchFamily="18" charset="0"/>
                        </a:rPr>
                        <a:t>132</a:t>
                      </a:r>
                      <a:endParaRPr lang="en-US" sz="18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4110913"/>
                  </a:ext>
                </a:extLst>
              </a:tr>
              <a:tr h="464862">
                <a:tc>
                  <a:txBody>
                    <a:bodyPr/>
                    <a:lstStyle/>
                    <a:p>
                      <a:pPr algn="ctr">
                        <a:lnSpc>
                          <a:spcPct val="150000"/>
                        </a:lnSpc>
                        <a:spcAft>
                          <a:spcPts val="0"/>
                        </a:spcAft>
                      </a:pPr>
                      <a:r>
                        <a:rPr lang="ky-KG" sz="1800" b="1">
                          <a:solidFill>
                            <a:srgbClr val="002060"/>
                          </a:solidFill>
                          <a:effectLst/>
                          <a:latin typeface="+mn-lt"/>
                          <a:ea typeface="Calibri" panose="020F0502020204030204" pitchFamily="34" charset="0"/>
                          <a:cs typeface="Times New Roman" panose="02020603050405020304" pitchFamily="18" charset="0"/>
                        </a:rPr>
                        <a:t>1</a:t>
                      </a:r>
                      <a:endParaRPr lang="en-US" sz="18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dirty="0">
                          <a:solidFill>
                            <a:srgbClr val="002060"/>
                          </a:solidFill>
                          <a:effectLst/>
                          <a:latin typeface="+mn-lt"/>
                          <a:ea typeface="Calibri" panose="020F0502020204030204" pitchFamily="34" charset="0"/>
                          <a:cs typeface="Times New Roman" panose="02020603050405020304" pitchFamily="18" charset="0"/>
                        </a:rPr>
                        <a:t>3261</a:t>
                      </a:r>
                      <a:endParaRPr lang="en-US" sz="1800" b="1"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a:solidFill>
                            <a:srgbClr val="002060"/>
                          </a:solidFill>
                          <a:effectLst/>
                          <a:latin typeface="+mn-lt"/>
                          <a:ea typeface="Calibri" panose="020F0502020204030204" pitchFamily="34" charset="0"/>
                          <a:cs typeface="Times New Roman" panose="02020603050405020304" pitchFamily="18" charset="0"/>
                        </a:rPr>
                        <a:t>1</a:t>
                      </a:r>
                      <a:endParaRPr lang="en-US" sz="18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a:solidFill>
                            <a:srgbClr val="002060"/>
                          </a:solidFill>
                          <a:effectLst/>
                          <a:latin typeface="+mn-lt"/>
                          <a:ea typeface="Calibri" panose="020F0502020204030204" pitchFamily="34" charset="0"/>
                          <a:cs typeface="Times New Roman" panose="02020603050405020304" pitchFamily="18" charset="0"/>
                        </a:rPr>
                        <a:t>1482</a:t>
                      </a:r>
                      <a:endParaRPr lang="en-US" sz="18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a:solidFill>
                            <a:srgbClr val="002060"/>
                          </a:solidFill>
                          <a:effectLst/>
                          <a:latin typeface="+mn-lt"/>
                          <a:ea typeface="Calibri" panose="020F0502020204030204" pitchFamily="34" charset="0"/>
                          <a:cs typeface="Times New Roman" panose="02020603050405020304" pitchFamily="18" charset="0"/>
                        </a:rPr>
                        <a:t>1</a:t>
                      </a:r>
                      <a:endParaRPr lang="en-US" sz="18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a:solidFill>
                            <a:srgbClr val="002060"/>
                          </a:solidFill>
                          <a:effectLst/>
                          <a:latin typeface="+mn-lt"/>
                          <a:ea typeface="Calibri" panose="020F0502020204030204" pitchFamily="34" charset="0"/>
                          <a:cs typeface="Times New Roman" panose="02020603050405020304" pitchFamily="18" charset="0"/>
                        </a:rPr>
                        <a:t>495</a:t>
                      </a:r>
                      <a:endParaRPr lang="en-US" sz="18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a:solidFill>
                            <a:srgbClr val="002060"/>
                          </a:solidFill>
                          <a:effectLst/>
                          <a:latin typeface="+mn-lt"/>
                          <a:ea typeface="Calibri" panose="020F0502020204030204" pitchFamily="34" charset="0"/>
                          <a:cs typeface="Times New Roman" panose="02020603050405020304" pitchFamily="18" charset="0"/>
                        </a:rPr>
                        <a:t>1</a:t>
                      </a:r>
                      <a:endParaRPr lang="en-US" sz="18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dirty="0">
                          <a:solidFill>
                            <a:srgbClr val="002060"/>
                          </a:solidFill>
                          <a:effectLst/>
                          <a:latin typeface="+mn-lt"/>
                          <a:ea typeface="Calibri" panose="020F0502020204030204" pitchFamily="34" charset="0"/>
                          <a:cs typeface="Times New Roman" panose="02020603050405020304" pitchFamily="18" charset="0"/>
                        </a:rPr>
                        <a:t>220</a:t>
                      </a:r>
                      <a:endParaRPr lang="en-US" sz="1800" b="1"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dirty="0">
                          <a:solidFill>
                            <a:srgbClr val="002060"/>
                          </a:solidFill>
                          <a:effectLst/>
                          <a:latin typeface="+mn-lt"/>
                          <a:ea typeface="Calibri" panose="020F0502020204030204" pitchFamily="34" charset="0"/>
                          <a:cs typeface="Times New Roman" panose="02020603050405020304" pitchFamily="18" charset="0"/>
                        </a:rPr>
                        <a:t>1</a:t>
                      </a:r>
                      <a:endParaRPr lang="en-US" sz="1800" b="1"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a:solidFill>
                            <a:srgbClr val="002060"/>
                          </a:solidFill>
                          <a:effectLst/>
                          <a:latin typeface="+mn-lt"/>
                          <a:ea typeface="Calibri" panose="020F0502020204030204" pitchFamily="34" charset="0"/>
                          <a:cs typeface="Times New Roman" panose="02020603050405020304" pitchFamily="18" charset="0"/>
                        </a:rPr>
                        <a:t>128</a:t>
                      </a:r>
                      <a:endParaRPr lang="en-US" sz="18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005582"/>
                  </a:ext>
                </a:extLst>
              </a:tr>
              <a:tr h="464862">
                <a:tc>
                  <a:txBody>
                    <a:bodyPr/>
                    <a:lstStyle/>
                    <a:p>
                      <a:pPr algn="ctr">
                        <a:lnSpc>
                          <a:spcPct val="150000"/>
                        </a:lnSpc>
                        <a:spcAft>
                          <a:spcPts val="0"/>
                        </a:spcAft>
                      </a:pPr>
                      <a:r>
                        <a:rPr lang="ky-KG" sz="1800" b="1">
                          <a:solidFill>
                            <a:srgbClr val="002060"/>
                          </a:solidFill>
                          <a:effectLst/>
                          <a:latin typeface="+mn-lt"/>
                          <a:ea typeface="Calibri" panose="020F0502020204030204" pitchFamily="34" charset="0"/>
                          <a:cs typeface="Times New Roman" panose="02020603050405020304" pitchFamily="18" charset="0"/>
                        </a:rPr>
                        <a:t>1</a:t>
                      </a:r>
                      <a:endParaRPr lang="en-US" sz="18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dirty="0">
                          <a:solidFill>
                            <a:srgbClr val="002060"/>
                          </a:solidFill>
                          <a:effectLst/>
                          <a:latin typeface="+mn-lt"/>
                          <a:ea typeface="Calibri" panose="020F0502020204030204" pitchFamily="34" charset="0"/>
                          <a:cs typeface="Times New Roman" panose="02020603050405020304" pitchFamily="18" charset="0"/>
                        </a:rPr>
                        <a:t>3031</a:t>
                      </a:r>
                      <a:endParaRPr lang="en-US" sz="1800" b="1"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a:solidFill>
                            <a:srgbClr val="002060"/>
                          </a:solidFill>
                          <a:effectLst/>
                          <a:latin typeface="+mn-lt"/>
                          <a:ea typeface="Calibri" panose="020F0502020204030204" pitchFamily="34" charset="0"/>
                          <a:cs typeface="Times New Roman" panose="02020603050405020304" pitchFamily="18" charset="0"/>
                        </a:rPr>
                        <a:t>1</a:t>
                      </a:r>
                      <a:endParaRPr lang="en-US" sz="18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a:solidFill>
                            <a:srgbClr val="002060"/>
                          </a:solidFill>
                          <a:effectLst/>
                          <a:latin typeface="+mn-lt"/>
                          <a:ea typeface="Calibri" panose="020F0502020204030204" pitchFamily="34" charset="0"/>
                          <a:cs typeface="Times New Roman" panose="02020603050405020304" pitchFamily="18" charset="0"/>
                        </a:rPr>
                        <a:t>1263</a:t>
                      </a:r>
                      <a:endParaRPr lang="en-US" sz="18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a:solidFill>
                            <a:srgbClr val="002060"/>
                          </a:solidFill>
                          <a:effectLst/>
                          <a:latin typeface="+mn-lt"/>
                          <a:ea typeface="Calibri" panose="020F0502020204030204" pitchFamily="34" charset="0"/>
                          <a:cs typeface="Times New Roman" panose="02020603050405020304" pitchFamily="18" charset="0"/>
                        </a:rPr>
                        <a:t>1</a:t>
                      </a:r>
                      <a:endParaRPr lang="en-US" sz="18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a:solidFill>
                            <a:srgbClr val="002060"/>
                          </a:solidFill>
                          <a:effectLst/>
                          <a:latin typeface="+mn-lt"/>
                          <a:ea typeface="Calibri" panose="020F0502020204030204" pitchFamily="34" charset="0"/>
                          <a:cs typeface="Times New Roman" panose="02020603050405020304" pitchFamily="18" charset="0"/>
                        </a:rPr>
                        <a:t>427</a:t>
                      </a:r>
                      <a:endParaRPr lang="en-US" sz="18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dirty="0">
                          <a:solidFill>
                            <a:srgbClr val="002060"/>
                          </a:solidFill>
                          <a:effectLst/>
                          <a:latin typeface="+mn-lt"/>
                          <a:ea typeface="Calibri" panose="020F0502020204030204" pitchFamily="34" charset="0"/>
                          <a:cs typeface="Times New Roman" panose="02020603050405020304" pitchFamily="18" charset="0"/>
                        </a:rPr>
                        <a:t>1</a:t>
                      </a:r>
                      <a:endParaRPr lang="en-US" sz="1800" b="1"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a:solidFill>
                            <a:srgbClr val="002060"/>
                          </a:solidFill>
                          <a:effectLst/>
                          <a:latin typeface="+mn-lt"/>
                          <a:ea typeface="Calibri" panose="020F0502020204030204" pitchFamily="34" charset="0"/>
                          <a:cs typeface="Times New Roman" panose="02020603050405020304" pitchFamily="18" charset="0"/>
                        </a:rPr>
                        <a:t>196</a:t>
                      </a:r>
                      <a:endParaRPr lang="en-US" sz="18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dirty="0">
                          <a:solidFill>
                            <a:srgbClr val="002060"/>
                          </a:solidFill>
                          <a:effectLst/>
                          <a:latin typeface="+mn-lt"/>
                          <a:ea typeface="Calibri" panose="020F0502020204030204" pitchFamily="34" charset="0"/>
                          <a:cs typeface="Times New Roman" panose="02020603050405020304" pitchFamily="18" charset="0"/>
                        </a:rPr>
                        <a:t>1</a:t>
                      </a:r>
                      <a:endParaRPr lang="en-US" sz="1800" b="1"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a:solidFill>
                            <a:srgbClr val="002060"/>
                          </a:solidFill>
                          <a:effectLst/>
                          <a:latin typeface="+mn-lt"/>
                          <a:ea typeface="Calibri" panose="020F0502020204030204" pitchFamily="34" charset="0"/>
                          <a:cs typeface="Times New Roman" panose="02020603050405020304" pitchFamily="18" charset="0"/>
                        </a:rPr>
                        <a:t>125</a:t>
                      </a:r>
                      <a:endParaRPr lang="en-US" sz="18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6752158"/>
                  </a:ext>
                </a:extLst>
              </a:tr>
              <a:tr h="464862">
                <a:tc>
                  <a:txBody>
                    <a:bodyPr/>
                    <a:lstStyle/>
                    <a:p>
                      <a:pPr algn="ctr">
                        <a:lnSpc>
                          <a:spcPct val="150000"/>
                        </a:lnSpc>
                        <a:spcAft>
                          <a:spcPts val="0"/>
                        </a:spcAft>
                      </a:pPr>
                      <a:r>
                        <a:rPr lang="ky-KG" sz="1800" b="1">
                          <a:solidFill>
                            <a:srgbClr val="002060"/>
                          </a:solidFill>
                          <a:effectLst/>
                          <a:latin typeface="+mn-lt"/>
                          <a:ea typeface="Calibri" panose="020F0502020204030204" pitchFamily="34" charset="0"/>
                          <a:cs typeface="Times New Roman" panose="02020603050405020304" pitchFamily="18" charset="0"/>
                        </a:rPr>
                        <a:t>1</a:t>
                      </a:r>
                      <a:endParaRPr lang="en-US" sz="18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dirty="0">
                          <a:solidFill>
                            <a:srgbClr val="002060"/>
                          </a:solidFill>
                          <a:effectLst/>
                          <a:latin typeface="+mn-lt"/>
                          <a:ea typeface="Calibri" panose="020F0502020204030204" pitchFamily="34" charset="0"/>
                          <a:cs typeface="Times New Roman" panose="02020603050405020304" pitchFamily="18" charset="0"/>
                        </a:rPr>
                        <a:t>2906</a:t>
                      </a:r>
                      <a:endParaRPr lang="en-US" sz="1800" b="1"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a:solidFill>
                            <a:srgbClr val="002060"/>
                          </a:solidFill>
                          <a:effectLst/>
                          <a:latin typeface="+mn-lt"/>
                          <a:ea typeface="Calibri" panose="020F0502020204030204" pitchFamily="34" charset="0"/>
                          <a:cs typeface="Times New Roman" panose="02020603050405020304" pitchFamily="18" charset="0"/>
                        </a:rPr>
                        <a:t>1</a:t>
                      </a:r>
                      <a:endParaRPr lang="en-US" sz="18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a:solidFill>
                            <a:srgbClr val="002060"/>
                          </a:solidFill>
                          <a:effectLst/>
                          <a:latin typeface="+mn-lt"/>
                          <a:ea typeface="Calibri" panose="020F0502020204030204" pitchFamily="34" charset="0"/>
                          <a:cs typeface="Times New Roman" panose="02020603050405020304" pitchFamily="18" charset="0"/>
                        </a:rPr>
                        <a:t>991</a:t>
                      </a:r>
                      <a:endParaRPr lang="en-US" sz="18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a:solidFill>
                            <a:srgbClr val="002060"/>
                          </a:solidFill>
                          <a:effectLst/>
                          <a:latin typeface="+mn-lt"/>
                          <a:ea typeface="Calibri" panose="020F0502020204030204" pitchFamily="34" charset="0"/>
                          <a:cs typeface="Times New Roman" panose="02020603050405020304" pitchFamily="18" charset="0"/>
                        </a:rPr>
                        <a:t>1</a:t>
                      </a:r>
                      <a:endParaRPr lang="en-US" sz="18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a:solidFill>
                            <a:srgbClr val="002060"/>
                          </a:solidFill>
                          <a:effectLst/>
                          <a:latin typeface="+mn-lt"/>
                          <a:ea typeface="Calibri" panose="020F0502020204030204" pitchFamily="34" charset="0"/>
                          <a:cs typeface="Times New Roman" panose="02020603050405020304" pitchFamily="18" charset="0"/>
                        </a:rPr>
                        <a:t>418</a:t>
                      </a:r>
                      <a:endParaRPr lang="en-US" sz="18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a:solidFill>
                            <a:srgbClr val="002060"/>
                          </a:solidFill>
                          <a:effectLst/>
                          <a:latin typeface="+mn-lt"/>
                          <a:ea typeface="Calibri" panose="020F0502020204030204" pitchFamily="34" charset="0"/>
                          <a:cs typeface="Times New Roman" panose="02020603050405020304" pitchFamily="18" charset="0"/>
                        </a:rPr>
                        <a:t>1</a:t>
                      </a:r>
                      <a:endParaRPr lang="en-US" sz="18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a:solidFill>
                            <a:srgbClr val="002060"/>
                          </a:solidFill>
                          <a:effectLst/>
                          <a:latin typeface="+mn-lt"/>
                          <a:ea typeface="Calibri" panose="020F0502020204030204" pitchFamily="34" charset="0"/>
                          <a:cs typeface="Times New Roman" panose="02020603050405020304" pitchFamily="18" charset="0"/>
                        </a:rPr>
                        <a:t>192</a:t>
                      </a:r>
                      <a:endParaRPr lang="en-US" sz="18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dirty="0">
                          <a:solidFill>
                            <a:srgbClr val="002060"/>
                          </a:solidFill>
                          <a:effectLst/>
                          <a:latin typeface="+mn-lt"/>
                          <a:ea typeface="Calibri" panose="020F0502020204030204" pitchFamily="34" charset="0"/>
                          <a:cs typeface="Times New Roman" panose="02020603050405020304" pitchFamily="18" charset="0"/>
                        </a:rPr>
                        <a:t>1</a:t>
                      </a:r>
                      <a:endParaRPr lang="en-US" sz="1800" b="1"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dirty="0">
                          <a:solidFill>
                            <a:srgbClr val="002060"/>
                          </a:solidFill>
                          <a:effectLst/>
                          <a:latin typeface="+mn-lt"/>
                          <a:ea typeface="Calibri" panose="020F0502020204030204" pitchFamily="34" charset="0"/>
                          <a:cs typeface="Times New Roman" panose="02020603050405020304" pitchFamily="18" charset="0"/>
                        </a:rPr>
                        <a:t>122</a:t>
                      </a:r>
                      <a:endParaRPr lang="en-US" sz="1800" b="1"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371077"/>
                  </a:ext>
                </a:extLst>
              </a:tr>
              <a:tr h="464862">
                <a:tc>
                  <a:txBody>
                    <a:bodyPr/>
                    <a:lstStyle/>
                    <a:p>
                      <a:pPr algn="ctr">
                        <a:lnSpc>
                          <a:spcPct val="150000"/>
                        </a:lnSpc>
                        <a:spcAft>
                          <a:spcPts val="0"/>
                        </a:spcAft>
                      </a:pPr>
                      <a:r>
                        <a:rPr lang="ky-KG" sz="1800" b="1">
                          <a:solidFill>
                            <a:srgbClr val="002060"/>
                          </a:solidFill>
                          <a:effectLst/>
                          <a:latin typeface="+mn-lt"/>
                          <a:ea typeface="Calibri" panose="020F0502020204030204" pitchFamily="34" charset="0"/>
                          <a:cs typeface="Times New Roman" panose="02020603050405020304" pitchFamily="18" charset="0"/>
                        </a:rPr>
                        <a:t>1</a:t>
                      </a:r>
                      <a:endParaRPr lang="en-US" sz="18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a:solidFill>
                            <a:srgbClr val="002060"/>
                          </a:solidFill>
                          <a:effectLst/>
                          <a:latin typeface="+mn-lt"/>
                          <a:ea typeface="Calibri" panose="020F0502020204030204" pitchFamily="34" charset="0"/>
                          <a:cs typeface="Times New Roman" panose="02020603050405020304" pitchFamily="18" charset="0"/>
                        </a:rPr>
                        <a:t>2401</a:t>
                      </a:r>
                      <a:endParaRPr lang="en-US" sz="18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a:solidFill>
                            <a:srgbClr val="002060"/>
                          </a:solidFill>
                          <a:effectLst/>
                          <a:latin typeface="+mn-lt"/>
                          <a:ea typeface="Calibri" panose="020F0502020204030204" pitchFamily="34" charset="0"/>
                          <a:cs typeface="Times New Roman" panose="02020603050405020304" pitchFamily="18" charset="0"/>
                        </a:rPr>
                        <a:t>1</a:t>
                      </a:r>
                      <a:endParaRPr lang="en-US" sz="18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a:solidFill>
                            <a:srgbClr val="002060"/>
                          </a:solidFill>
                          <a:effectLst/>
                          <a:latin typeface="+mn-lt"/>
                          <a:ea typeface="Calibri" panose="020F0502020204030204" pitchFamily="34" charset="0"/>
                          <a:cs typeface="Times New Roman" panose="02020603050405020304" pitchFamily="18" charset="0"/>
                        </a:rPr>
                        <a:t>897</a:t>
                      </a:r>
                      <a:endParaRPr lang="en-US" sz="18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a:solidFill>
                            <a:srgbClr val="002060"/>
                          </a:solidFill>
                          <a:effectLst/>
                          <a:latin typeface="+mn-lt"/>
                          <a:ea typeface="Calibri" panose="020F0502020204030204" pitchFamily="34" charset="0"/>
                          <a:cs typeface="Times New Roman" panose="02020603050405020304" pitchFamily="18" charset="0"/>
                        </a:rPr>
                        <a:t>1</a:t>
                      </a:r>
                      <a:endParaRPr lang="en-US" sz="18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a:solidFill>
                            <a:srgbClr val="002060"/>
                          </a:solidFill>
                          <a:effectLst/>
                          <a:latin typeface="+mn-lt"/>
                          <a:ea typeface="Calibri" panose="020F0502020204030204" pitchFamily="34" charset="0"/>
                          <a:cs typeface="Times New Roman" panose="02020603050405020304" pitchFamily="18" charset="0"/>
                        </a:rPr>
                        <a:t>399</a:t>
                      </a:r>
                      <a:endParaRPr lang="en-US" sz="18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a:solidFill>
                            <a:srgbClr val="002060"/>
                          </a:solidFill>
                          <a:effectLst/>
                          <a:latin typeface="+mn-lt"/>
                          <a:ea typeface="Calibri" panose="020F0502020204030204" pitchFamily="34" charset="0"/>
                          <a:cs typeface="Times New Roman" panose="02020603050405020304" pitchFamily="18" charset="0"/>
                        </a:rPr>
                        <a:t>1</a:t>
                      </a:r>
                      <a:endParaRPr lang="en-US" sz="18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a:solidFill>
                            <a:srgbClr val="002060"/>
                          </a:solidFill>
                          <a:effectLst/>
                          <a:latin typeface="+mn-lt"/>
                          <a:ea typeface="Calibri" panose="020F0502020204030204" pitchFamily="34" charset="0"/>
                          <a:cs typeface="Times New Roman" panose="02020603050405020304" pitchFamily="18" charset="0"/>
                        </a:rPr>
                        <a:t>179</a:t>
                      </a:r>
                      <a:endParaRPr lang="en-US" sz="18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a:solidFill>
                            <a:srgbClr val="002060"/>
                          </a:solidFill>
                          <a:effectLst/>
                          <a:latin typeface="+mn-lt"/>
                          <a:ea typeface="Calibri" panose="020F0502020204030204" pitchFamily="34" charset="0"/>
                          <a:cs typeface="Times New Roman" panose="02020603050405020304" pitchFamily="18" charset="0"/>
                        </a:rPr>
                        <a:t>1</a:t>
                      </a:r>
                      <a:endParaRPr lang="en-US" sz="18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1800" b="1" dirty="0">
                          <a:solidFill>
                            <a:srgbClr val="002060"/>
                          </a:solidFill>
                          <a:effectLst/>
                          <a:latin typeface="+mn-lt"/>
                          <a:ea typeface="Calibri" panose="020F0502020204030204" pitchFamily="34" charset="0"/>
                          <a:cs typeface="Times New Roman" panose="02020603050405020304" pitchFamily="18" charset="0"/>
                        </a:rPr>
                        <a:t>108</a:t>
                      </a:r>
                      <a:endParaRPr lang="en-US" sz="1800" b="1"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1678595"/>
                  </a:ext>
                </a:extLst>
              </a:tr>
            </a:tbl>
          </a:graphicData>
        </a:graphic>
      </p:graphicFrame>
    </p:spTree>
    <p:extLst>
      <p:ext uri="{BB962C8B-B14F-4D97-AF65-F5344CB8AC3E}">
        <p14:creationId xmlns:p14="http://schemas.microsoft.com/office/powerpoint/2010/main" val="836278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53265" y="1"/>
            <a:ext cx="9200534" cy="1347018"/>
          </a:xfrm>
        </p:spPr>
        <p:txBody>
          <a:bodyPr>
            <a:normAutofit/>
          </a:bodyPr>
          <a:lstStyle/>
          <a:p>
            <a:r>
              <a:rPr lang="ky-KG" sz="3200" b="1" dirty="0">
                <a:solidFill>
                  <a:srgbClr val="002060"/>
                </a:solidFill>
                <a:latin typeface="Arial" panose="020B0604020202020204" pitchFamily="34" charset="0"/>
                <a:cs typeface="Arial" panose="020B0604020202020204" pitchFamily="34" charset="0"/>
              </a:rPr>
              <a:t>И.Раззаков атындагы Кыргыз мамлекеттик техникалык университети</a:t>
            </a:r>
            <a:endParaRPr lang="ru-RU" sz="3200" b="1" dirty="0">
              <a:solidFill>
                <a:srgbClr val="002060"/>
              </a:solidFill>
              <a:latin typeface="Arial" panose="020B0604020202020204" pitchFamily="34" charset="0"/>
              <a:cs typeface="Arial" panose="020B0604020202020204" pitchFamily="34" charset="0"/>
            </a:endParaRPr>
          </a:p>
        </p:txBody>
      </p:sp>
      <p:pic>
        <p:nvPicPr>
          <p:cNvPr id="5" name="Picture 2">
            <a:extLst>
              <a:ext uri="{FF2B5EF4-FFF2-40B4-BE49-F238E27FC236}">
                <a16:creationId xmlns:a16="http://schemas.microsoft.com/office/drawing/2014/main" id="{CDFFCA8E-C64B-49DE-891C-04BA04DCAC3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81026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Таблица 2">
            <a:extLst>
              <a:ext uri="{FF2B5EF4-FFF2-40B4-BE49-F238E27FC236}">
                <a16:creationId xmlns:a16="http://schemas.microsoft.com/office/drawing/2014/main" id="{BF8F8B7C-B102-4B3B-9C4F-AECB4BC32831}"/>
              </a:ext>
            </a:extLst>
          </p:cNvPr>
          <p:cNvGraphicFramePr>
            <a:graphicFrameLocks noGrp="1"/>
          </p:cNvGraphicFramePr>
          <p:nvPr>
            <p:extLst>
              <p:ext uri="{D42A27DB-BD31-4B8C-83A1-F6EECF244321}">
                <p14:modId xmlns:p14="http://schemas.microsoft.com/office/powerpoint/2010/main" val="2088502116"/>
              </p:ext>
            </p:extLst>
          </p:nvPr>
        </p:nvGraphicFramePr>
        <p:xfrm>
          <a:off x="1810265" y="1848465"/>
          <a:ext cx="9676994" cy="4267200"/>
        </p:xfrm>
        <a:graphic>
          <a:graphicData uri="http://schemas.openxmlformats.org/drawingml/2006/table">
            <a:tbl>
              <a:tblPr firstRow="1" firstCol="1" bandRow="1">
                <a:tableStyleId>{46F890A9-2807-4EBB-B81D-B2AA78EC7F39}</a:tableStyleId>
              </a:tblPr>
              <a:tblGrid>
                <a:gridCol w="1152000">
                  <a:extLst>
                    <a:ext uri="{9D8B030D-6E8A-4147-A177-3AD203B41FA5}">
                      <a16:colId xmlns:a16="http://schemas.microsoft.com/office/drawing/2014/main" val="3258975884"/>
                    </a:ext>
                  </a:extLst>
                </a:gridCol>
                <a:gridCol w="1294224">
                  <a:extLst>
                    <a:ext uri="{9D8B030D-6E8A-4147-A177-3AD203B41FA5}">
                      <a16:colId xmlns:a16="http://schemas.microsoft.com/office/drawing/2014/main" val="1605015917"/>
                    </a:ext>
                  </a:extLst>
                </a:gridCol>
                <a:gridCol w="1116000">
                  <a:extLst>
                    <a:ext uri="{9D8B030D-6E8A-4147-A177-3AD203B41FA5}">
                      <a16:colId xmlns:a16="http://schemas.microsoft.com/office/drawing/2014/main" val="509081344"/>
                    </a:ext>
                  </a:extLst>
                </a:gridCol>
                <a:gridCol w="1294075">
                  <a:extLst>
                    <a:ext uri="{9D8B030D-6E8A-4147-A177-3AD203B41FA5}">
                      <a16:colId xmlns:a16="http://schemas.microsoft.com/office/drawing/2014/main" val="1300780491"/>
                    </a:ext>
                  </a:extLst>
                </a:gridCol>
                <a:gridCol w="1114471">
                  <a:extLst>
                    <a:ext uri="{9D8B030D-6E8A-4147-A177-3AD203B41FA5}">
                      <a16:colId xmlns:a16="http://schemas.microsoft.com/office/drawing/2014/main" val="1785284667"/>
                    </a:ext>
                  </a:extLst>
                </a:gridCol>
                <a:gridCol w="1294224">
                  <a:extLst>
                    <a:ext uri="{9D8B030D-6E8A-4147-A177-3AD203B41FA5}">
                      <a16:colId xmlns:a16="http://schemas.microsoft.com/office/drawing/2014/main" val="207346547"/>
                    </a:ext>
                  </a:extLst>
                </a:gridCol>
                <a:gridCol w="1116000">
                  <a:extLst>
                    <a:ext uri="{9D8B030D-6E8A-4147-A177-3AD203B41FA5}">
                      <a16:colId xmlns:a16="http://schemas.microsoft.com/office/drawing/2014/main" val="3323349025"/>
                    </a:ext>
                  </a:extLst>
                </a:gridCol>
                <a:gridCol w="1296000">
                  <a:extLst>
                    <a:ext uri="{9D8B030D-6E8A-4147-A177-3AD203B41FA5}">
                      <a16:colId xmlns:a16="http://schemas.microsoft.com/office/drawing/2014/main" val="2406355754"/>
                    </a:ext>
                  </a:extLst>
                </a:gridCol>
              </a:tblGrid>
              <a:tr h="929505">
                <a:tc>
                  <a:txBody>
                    <a:bodyPr/>
                    <a:lstStyle/>
                    <a:p>
                      <a:pPr algn="ctr">
                        <a:lnSpc>
                          <a:spcPct val="100000"/>
                        </a:lnSpc>
                        <a:spcAft>
                          <a:spcPts val="0"/>
                        </a:spcAft>
                      </a:pPr>
                      <a:r>
                        <a:rPr lang="ky-KG" sz="2200" b="1" dirty="0">
                          <a:effectLst/>
                        </a:rPr>
                        <a:t>Макала </a:t>
                      </a:r>
                      <a:endParaRPr lang="en-US" sz="2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ky-KG" sz="2200" b="1" dirty="0">
                          <a:effectLst/>
                        </a:rPr>
                        <a:t>Шилтеме саны</a:t>
                      </a:r>
                      <a:endParaRPr lang="en-US" sz="2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ky-KG" sz="2200" b="1" dirty="0">
                          <a:effectLst/>
                        </a:rPr>
                        <a:t>Макала </a:t>
                      </a:r>
                      <a:endParaRPr lang="en-US" sz="2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ky-KG" sz="2200" b="1" dirty="0">
                          <a:effectLst/>
                        </a:rPr>
                        <a:t>Шилтеме саны</a:t>
                      </a:r>
                      <a:endParaRPr lang="en-US" sz="2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ky-KG" sz="2200" b="1" dirty="0">
                          <a:effectLst/>
                        </a:rPr>
                        <a:t>Макала </a:t>
                      </a:r>
                      <a:endParaRPr lang="en-US" sz="2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ky-KG" sz="2200" b="1" dirty="0">
                          <a:effectLst/>
                        </a:rPr>
                        <a:t>Шилтеме саны</a:t>
                      </a:r>
                      <a:endParaRPr lang="en-US" sz="2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ky-KG" sz="2200" b="1" dirty="0">
                          <a:effectLst/>
                        </a:rPr>
                        <a:t>Макала </a:t>
                      </a:r>
                      <a:endParaRPr lang="en-US" sz="2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ky-KG" sz="2200" b="1" dirty="0">
                          <a:effectLst/>
                        </a:rPr>
                        <a:t>Шилтеме саны</a:t>
                      </a:r>
                      <a:endParaRPr lang="en-US" sz="2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2229094"/>
                  </a:ext>
                </a:extLst>
              </a:tr>
              <a:tr h="667539">
                <a:tc>
                  <a:txBody>
                    <a:bodyPr/>
                    <a:lstStyle/>
                    <a:p>
                      <a:pPr algn="ctr">
                        <a:lnSpc>
                          <a:spcPct val="150000"/>
                        </a:lnSpc>
                        <a:spcAft>
                          <a:spcPts val="0"/>
                        </a:spcAft>
                      </a:pPr>
                      <a:r>
                        <a:rPr lang="ky-KG" sz="2400" b="1" dirty="0">
                          <a:solidFill>
                            <a:srgbClr val="000000"/>
                          </a:solidFill>
                          <a:effectLst/>
                        </a:rPr>
                        <a:t>1</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400" b="1" dirty="0">
                          <a:solidFill>
                            <a:srgbClr val="000000"/>
                          </a:solidFill>
                          <a:effectLst/>
                        </a:rPr>
                        <a:t>88</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400" b="1">
                          <a:solidFill>
                            <a:srgbClr val="000000"/>
                          </a:solidFill>
                          <a:effectLst/>
                        </a:rPr>
                        <a:t>1</a:t>
                      </a:r>
                      <a:endParaRPr lang="en-US" sz="2400" b="1">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400" b="1" dirty="0">
                          <a:solidFill>
                            <a:srgbClr val="000000"/>
                          </a:solidFill>
                          <a:effectLst/>
                        </a:rPr>
                        <a:t>14</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400" b="1" dirty="0">
                          <a:solidFill>
                            <a:srgbClr val="000000"/>
                          </a:solidFill>
                          <a:effectLst/>
                        </a:rPr>
                        <a:t>3</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400" b="1" dirty="0">
                          <a:solidFill>
                            <a:srgbClr val="000000"/>
                          </a:solidFill>
                          <a:effectLst/>
                        </a:rPr>
                        <a:t>7</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b="1" dirty="0">
                          <a:solidFill>
                            <a:srgbClr val="000000"/>
                          </a:solidFill>
                          <a:effectLst/>
                          <a:latin typeface="+mn-lt"/>
                          <a:ea typeface="Calibri" panose="020F0502020204030204" pitchFamily="34" charset="0"/>
                          <a:cs typeface="Times New Roman" panose="02020603050405020304" pitchFamily="18" charset="0"/>
                        </a:rPr>
                        <a:t>29</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400" b="1" dirty="0">
                          <a:solidFill>
                            <a:srgbClr val="000000"/>
                          </a:solidFill>
                          <a:effectLst/>
                        </a:rPr>
                        <a:t>2</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1823689"/>
                  </a:ext>
                </a:extLst>
              </a:tr>
              <a:tr h="667539">
                <a:tc>
                  <a:txBody>
                    <a:bodyPr/>
                    <a:lstStyle/>
                    <a:p>
                      <a:pPr algn="ctr">
                        <a:lnSpc>
                          <a:spcPct val="150000"/>
                        </a:lnSpc>
                        <a:spcAft>
                          <a:spcPts val="0"/>
                        </a:spcAft>
                      </a:pPr>
                      <a:r>
                        <a:rPr lang="ky-KG" sz="2400" b="1">
                          <a:solidFill>
                            <a:srgbClr val="000000"/>
                          </a:solidFill>
                          <a:effectLst/>
                        </a:rPr>
                        <a:t>1</a:t>
                      </a:r>
                      <a:endParaRPr lang="en-US" sz="2400" b="1">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400" b="1" dirty="0">
                          <a:solidFill>
                            <a:srgbClr val="000000"/>
                          </a:solidFill>
                          <a:effectLst/>
                        </a:rPr>
                        <a:t>82</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400" b="1" dirty="0">
                          <a:solidFill>
                            <a:srgbClr val="000000"/>
                          </a:solidFill>
                          <a:effectLst/>
                        </a:rPr>
                        <a:t>1</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400" b="1" dirty="0">
                          <a:solidFill>
                            <a:srgbClr val="000000"/>
                          </a:solidFill>
                          <a:effectLst/>
                        </a:rPr>
                        <a:t>12</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400" b="1" dirty="0">
                          <a:solidFill>
                            <a:srgbClr val="000000"/>
                          </a:solidFill>
                          <a:effectLst/>
                        </a:rPr>
                        <a:t>4</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400" b="1" dirty="0">
                          <a:solidFill>
                            <a:srgbClr val="000000"/>
                          </a:solidFill>
                          <a:effectLst/>
                        </a:rPr>
                        <a:t>6</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b="1" dirty="0">
                          <a:solidFill>
                            <a:srgbClr val="000000"/>
                          </a:solidFill>
                          <a:effectLst/>
                        </a:rPr>
                        <a:t>47</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400" b="1" dirty="0">
                          <a:solidFill>
                            <a:srgbClr val="000000"/>
                          </a:solidFill>
                          <a:effectLst/>
                        </a:rPr>
                        <a:t>1</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0600545"/>
                  </a:ext>
                </a:extLst>
              </a:tr>
              <a:tr h="667539">
                <a:tc>
                  <a:txBody>
                    <a:bodyPr/>
                    <a:lstStyle/>
                    <a:p>
                      <a:pPr algn="ctr">
                        <a:lnSpc>
                          <a:spcPct val="150000"/>
                        </a:lnSpc>
                        <a:spcAft>
                          <a:spcPts val="0"/>
                        </a:spcAft>
                      </a:pPr>
                      <a:r>
                        <a:rPr lang="ky-KG" sz="2400" b="1">
                          <a:solidFill>
                            <a:srgbClr val="000000"/>
                          </a:solidFill>
                          <a:effectLst/>
                        </a:rPr>
                        <a:t>1</a:t>
                      </a:r>
                      <a:endParaRPr lang="en-US" sz="2400" b="1">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400" b="1">
                          <a:solidFill>
                            <a:srgbClr val="000000"/>
                          </a:solidFill>
                          <a:effectLst/>
                        </a:rPr>
                        <a:t>52</a:t>
                      </a:r>
                      <a:endParaRPr lang="en-US" sz="2400" b="1">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b="1" dirty="0">
                          <a:solidFill>
                            <a:srgbClr val="000000"/>
                          </a:solidFill>
                          <a:effectLst/>
                        </a:rPr>
                        <a:t>2</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400" b="1" dirty="0">
                          <a:solidFill>
                            <a:srgbClr val="000000"/>
                          </a:solidFill>
                          <a:effectLst/>
                        </a:rPr>
                        <a:t>10</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b="1" dirty="0">
                          <a:solidFill>
                            <a:srgbClr val="000000"/>
                          </a:solidFill>
                          <a:effectLst/>
                        </a:rPr>
                        <a:t>10</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400" b="1" dirty="0">
                          <a:solidFill>
                            <a:srgbClr val="000000"/>
                          </a:solidFill>
                          <a:effectLst/>
                        </a:rPr>
                        <a:t>5</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400" b="1" dirty="0">
                          <a:effectLst/>
                        </a:rPr>
                        <a:t> </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400" b="1" dirty="0">
                          <a:effectLst/>
                        </a:rPr>
                        <a:t> </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5403810"/>
                  </a:ext>
                </a:extLst>
              </a:tr>
              <a:tr h="667539">
                <a:tc>
                  <a:txBody>
                    <a:bodyPr/>
                    <a:lstStyle/>
                    <a:p>
                      <a:pPr algn="ctr">
                        <a:lnSpc>
                          <a:spcPct val="150000"/>
                        </a:lnSpc>
                        <a:spcAft>
                          <a:spcPts val="0"/>
                        </a:spcAft>
                      </a:pPr>
                      <a:r>
                        <a:rPr lang="ky-KG" sz="2400" b="1">
                          <a:solidFill>
                            <a:srgbClr val="000000"/>
                          </a:solidFill>
                          <a:effectLst/>
                        </a:rPr>
                        <a:t>1</a:t>
                      </a:r>
                      <a:endParaRPr lang="en-US" sz="2400" b="1">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400" b="1">
                          <a:solidFill>
                            <a:srgbClr val="000000"/>
                          </a:solidFill>
                          <a:effectLst/>
                        </a:rPr>
                        <a:t>26</a:t>
                      </a:r>
                      <a:endParaRPr lang="en-US" sz="2400" b="1">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b="1" dirty="0">
                          <a:solidFill>
                            <a:srgbClr val="000000"/>
                          </a:solidFill>
                          <a:effectLst/>
                        </a:rPr>
                        <a:t>4</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400" b="1">
                          <a:solidFill>
                            <a:srgbClr val="000000"/>
                          </a:solidFill>
                          <a:effectLst/>
                        </a:rPr>
                        <a:t>9</a:t>
                      </a:r>
                      <a:endParaRPr lang="en-US" sz="2400" b="1">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b="1" dirty="0">
                          <a:solidFill>
                            <a:srgbClr val="000000"/>
                          </a:solidFill>
                          <a:effectLst/>
                        </a:rPr>
                        <a:t>12</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400" b="1" dirty="0">
                          <a:solidFill>
                            <a:srgbClr val="000000"/>
                          </a:solidFill>
                          <a:effectLst/>
                        </a:rPr>
                        <a:t>4</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400" b="1" dirty="0">
                          <a:effectLst/>
                        </a:rPr>
                        <a:t> </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400" b="1" dirty="0">
                          <a:effectLst/>
                        </a:rPr>
                        <a:t> </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4247814"/>
                  </a:ext>
                </a:extLst>
              </a:tr>
              <a:tr h="667539">
                <a:tc>
                  <a:txBody>
                    <a:bodyPr/>
                    <a:lstStyle/>
                    <a:p>
                      <a:pPr algn="ctr">
                        <a:lnSpc>
                          <a:spcPct val="150000"/>
                        </a:lnSpc>
                        <a:spcAft>
                          <a:spcPts val="0"/>
                        </a:spcAft>
                      </a:pPr>
                      <a:r>
                        <a:rPr lang="ky-KG" sz="2400" b="1">
                          <a:solidFill>
                            <a:srgbClr val="000000"/>
                          </a:solidFill>
                          <a:effectLst/>
                        </a:rPr>
                        <a:t>1</a:t>
                      </a:r>
                      <a:endParaRPr lang="en-US" sz="2400" b="1">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400" b="1" dirty="0">
                          <a:solidFill>
                            <a:srgbClr val="000000"/>
                          </a:solidFill>
                          <a:effectLst/>
                        </a:rPr>
                        <a:t>18</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400" b="1">
                          <a:solidFill>
                            <a:srgbClr val="000000"/>
                          </a:solidFill>
                          <a:effectLst/>
                        </a:rPr>
                        <a:t>6</a:t>
                      </a:r>
                      <a:endParaRPr lang="en-US" sz="2400" b="1">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400" b="1">
                          <a:solidFill>
                            <a:srgbClr val="000000"/>
                          </a:solidFill>
                          <a:effectLst/>
                        </a:rPr>
                        <a:t>8</a:t>
                      </a:r>
                      <a:endParaRPr lang="en-US" sz="2400" b="1">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400" b="1" dirty="0">
                          <a:solidFill>
                            <a:srgbClr val="000000"/>
                          </a:solidFill>
                          <a:effectLst/>
                        </a:rPr>
                        <a:t>1</a:t>
                      </a:r>
                      <a:r>
                        <a:rPr lang="en-US" sz="2400" b="1" dirty="0">
                          <a:solidFill>
                            <a:srgbClr val="000000"/>
                          </a:solidFill>
                          <a:effectLst/>
                        </a:rPr>
                        <a:t>8</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400" b="1" dirty="0">
                          <a:solidFill>
                            <a:srgbClr val="000000"/>
                          </a:solidFill>
                          <a:effectLst/>
                        </a:rPr>
                        <a:t>3</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400" b="1" dirty="0">
                          <a:effectLst/>
                        </a:rPr>
                        <a:t> </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400" b="1" dirty="0">
                          <a:effectLst/>
                        </a:rPr>
                        <a:t> </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1636963"/>
                  </a:ext>
                </a:extLst>
              </a:tr>
            </a:tbl>
          </a:graphicData>
        </a:graphic>
      </p:graphicFrame>
    </p:spTree>
    <p:extLst>
      <p:ext uri="{BB962C8B-B14F-4D97-AF65-F5344CB8AC3E}">
        <p14:creationId xmlns:p14="http://schemas.microsoft.com/office/powerpoint/2010/main" val="2128691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EE8F9B8D-641B-4843-B38E-480ACB6E9B6D}"/>
              </a:ext>
            </a:extLst>
          </p:cNvPr>
          <p:cNvGraphicFramePr>
            <a:graphicFrameLocks noGrp="1"/>
          </p:cNvGraphicFramePr>
          <p:nvPr>
            <p:extLst>
              <p:ext uri="{D42A27DB-BD31-4B8C-83A1-F6EECF244321}">
                <p14:modId xmlns:p14="http://schemas.microsoft.com/office/powerpoint/2010/main" val="1438491530"/>
              </p:ext>
            </p:extLst>
          </p:nvPr>
        </p:nvGraphicFramePr>
        <p:xfrm>
          <a:off x="1457325" y="276226"/>
          <a:ext cx="10391774" cy="6337764"/>
        </p:xfrm>
        <a:graphic>
          <a:graphicData uri="http://schemas.openxmlformats.org/drawingml/2006/table">
            <a:tbl>
              <a:tblPr firstRow="1" firstCol="1" bandRow="1">
                <a:tableStyleId>{68D230F3-CF80-4859-8CE7-A43EE81993B5}</a:tableStyleId>
              </a:tblPr>
              <a:tblGrid>
                <a:gridCol w="2081101">
                  <a:extLst>
                    <a:ext uri="{9D8B030D-6E8A-4147-A177-3AD203B41FA5}">
                      <a16:colId xmlns:a16="http://schemas.microsoft.com/office/drawing/2014/main" val="661052793"/>
                    </a:ext>
                  </a:extLst>
                </a:gridCol>
                <a:gridCol w="1777076">
                  <a:extLst>
                    <a:ext uri="{9D8B030D-6E8A-4147-A177-3AD203B41FA5}">
                      <a16:colId xmlns:a16="http://schemas.microsoft.com/office/drawing/2014/main" val="4197011471"/>
                    </a:ext>
                  </a:extLst>
                </a:gridCol>
                <a:gridCol w="2362568">
                  <a:extLst>
                    <a:ext uri="{9D8B030D-6E8A-4147-A177-3AD203B41FA5}">
                      <a16:colId xmlns:a16="http://schemas.microsoft.com/office/drawing/2014/main" val="2573968663"/>
                    </a:ext>
                  </a:extLst>
                </a:gridCol>
                <a:gridCol w="2079139">
                  <a:extLst>
                    <a:ext uri="{9D8B030D-6E8A-4147-A177-3AD203B41FA5}">
                      <a16:colId xmlns:a16="http://schemas.microsoft.com/office/drawing/2014/main" val="2045703638"/>
                    </a:ext>
                  </a:extLst>
                </a:gridCol>
                <a:gridCol w="2091890">
                  <a:extLst>
                    <a:ext uri="{9D8B030D-6E8A-4147-A177-3AD203B41FA5}">
                      <a16:colId xmlns:a16="http://schemas.microsoft.com/office/drawing/2014/main" val="372901422"/>
                    </a:ext>
                  </a:extLst>
                </a:gridCol>
              </a:tblGrid>
              <a:tr h="343206">
                <a:tc>
                  <a:txBody>
                    <a:bodyPr/>
                    <a:lstStyle/>
                    <a:p>
                      <a:pPr algn="ctr">
                        <a:lnSpc>
                          <a:spcPct val="100000"/>
                        </a:lnSpc>
                        <a:spcAft>
                          <a:spcPts val="0"/>
                        </a:spcAft>
                      </a:pPr>
                      <a:r>
                        <a:rPr lang="ky-KG" sz="1400" dirty="0">
                          <a:effectLst/>
                        </a:rPr>
                        <a:t> </a:t>
                      </a:r>
                      <a:endParaRPr lang="en-US" sz="1400" dirty="0">
                        <a:effectLst/>
                      </a:endParaRPr>
                    </a:p>
                    <a:p>
                      <a:pPr algn="ctr">
                        <a:lnSpc>
                          <a:spcPct val="100000"/>
                        </a:lnSpc>
                        <a:spcAft>
                          <a:spcPts val="0"/>
                        </a:spcAft>
                      </a:pPr>
                      <a:r>
                        <a:rPr lang="ky-KG" sz="1800" dirty="0">
                          <a:effectLst/>
                        </a:rPr>
                        <a:t>ЖОЖ</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614" marR="37614" marT="0" marB="0" anchor="ctr"/>
                </a:tc>
                <a:tc>
                  <a:txBody>
                    <a:bodyPr/>
                    <a:lstStyle/>
                    <a:p>
                      <a:pPr algn="ctr">
                        <a:lnSpc>
                          <a:spcPct val="100000"/>
                        </a:lnSpc>
                        <a:spcAft>
                          <a:spcPts val="0"/>
                        </a:spcAft>
                      </a:pPr>
                      <a:r>
                        <a:rPr lang="ky-KG" sz="1400" dirty="0">
                          <a:effectLst/>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614" marR="37614" marT="0" marB="0" anchor="ctr"/>
                </a:tc>
                <a:tc>
                  <a:txBody>
                    <a:bodyPr/>
                    <a:lstStyle/>
                    <a:p>
                      <a:pPr algn="ctr">
                        <a:lnSpc>
                          <a:spcPct val="100000"/>
                        </a:lnSpc>
                        <a:spcAft>
                          <a:spcPts val="0"/>
                        </a:spcAft>
                      </a:pPr>
                      <a:r>
                        <a:rPr lang="ky-KG" sz="1400" dirty="0">
                          <a:effectLst/>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614" marR="37614" marT="0" marB="0" anchor="ctr"/>
                </a:tc>
                <a:tc>
                  <a:txBody>
                    <a:bodyPr/>
                    <a:lstStyle/>
                    <a:p>
                      <a:pPr algn="ctr">
                        <a:lnSpc>
                          <a:spcPct val="100000"/>
                        </a:lnSpc>
                        <a:spcAft>
                          <a:spcPts val="0"/>
                        </a:spcAft>
                      </a:pPr>
                      <a:r>
                        <a:rPr lang="ky-KG" sz="1400" dirty="0">
                          <a:effectLst/>
                        </a:rPr>
                        <a: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614" marR="37614" marT="0" marB="0" anchor="ctr"/>
                </a:tc>
                <a:tc>
                  <a:txBody>
                    <a:bodyPr/>
                    <a:lstStyle/>
                    <a:p>
                      <a:pPr algn="ctr">
                        <a:lnSpc>
                          <a:spcPct val="100000"/>
                        </a:lnSpc>
                        <a:spcAft>
                          <a:spcPts val="0"/>
                        </a:spcAft>
                      </a:pPr>
                      <a:r>
                        <a:rPr lang="ky-KG" sz="1400" dirty="0">
                          <a:effectLst/>
                        </a:rPr>
                        <a: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614" marR="37614" marT="0" marB="0" anchor="ctr"/>
                </a:tc>
                <a:extLst>
                  <a:ext uri="{0D108BD9-81ED-4DB2-BD59-A6C34878D82A}">
                    <a16:rowId xmlns:a16="http://schemas.microsoft.com/office/drawing/2014/main" val="831284933"/>
                  </a:ext>
                </a:extLst>
              </a:tr>
              <a:tr h="786118">
                <a:tc>
                  <a:txBody>
                    <a:bodyPr/>
                    <a:lstStyle/>
                    <a:p>
                      <a:pPr algn="l">
                        <a:lnSpc>
                          <a:spcPct val="100000"/>
                        </a:lnSpc>
                        <a:spcAft>
                          <a:spcPts val="0"/>
                        </a:spcAft>
                      </a:pPr>
                      <a:r>
                        <a:rPr lang="ky-KG" sz="1400" dirty="0">
                          <a:effectLst/>
                        </a:rPr>
                        <a:t>Абай ат. Казак улуттук педагогикалык университети</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614" marR="37614" marT="0" marB="0"/>
                </a:tc>
                <a:tc>
                  <a:txBody>
                    <a:bodyPr/>
                    <a:lstStyle/>
                    <a:p>
                      <a:pPr algn="ctr">
                        <a:lnSpc>
                          <a:spcPct val="100000"/>
                        </a:lnSpc>
                        <a:spcAft>
                          <a:spcPts val="0"/>
                        </a:spcAft>
                      </a:pPr>
                      <a:r>
                        <a:rPr lang="ky-KG" sz="1600" b="1" dirty="0">
                          <a:solidFill>
                            <a:srgbClr val="002060"/>
                          </a:solidFill>
                          <a:effectLst/>
                        </a:rPr>
                        <a:t>Коомдук илимдер 76</a:t>
                      </a:r>
                      <a:r>
                        <a:rPr lang="en-US" sz="1600" b="1" dirty="0">
                          <a:solidFill>
                            <a:srgbClr val="002060"/>
                          </a:solidFill>
                          <a:effectLst/>
                        </a:rPr>
                        <a:t>7</a:t>
                      </a:r>
                      <a:r>
                        <a:rPr lang="ky-KG" sz="1600" b="1" dirty="0">
                          <a:solidFill>
                            <a:srgbClr val="002060"/>
                          </a:solidFill>
                          <a:effectLst/>
                        </a:rPr>
                        <a:t> (37)</a:t>
                      </a:r>
                      <a:endParaRPr lang="en-US" sz="1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614" marR="37614" marT="0" marB="0" anchor="ctr"/>
                </a:tc>
                <a:tc>
                  <a:txBody>
                    <a:bodyPr/>
                    <a:lstStyle/>
                    <a:p>
                      <a:pPr algn="ctr">
                        <a:lnSpc>
                          <a:spcPct val="100000"/>
                        </a:lnSpc>
                        <a:spcAft>
                          <a:spcPts val="0"/>
                        </a:spcAft>
                      </a:pPr>
                      <a:r>
                        <a:rPr lang="ky-KG" sz="1600" b="1" dirty="0">
                          <a:solidFill>
                            <a:srgbClr val="002060"/>
                          </a:solidFill>
                          <a:effectLst/>
                        </a:rPr>
                        <a:t>Искусство жана гуманитардык илимдер  227 (26)</a:t>
                      </a:r>
                      <a:endParaRPr lang="en-US" sz="1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614" marR="37614" marT="0" marB="0" anchor="ctr"/>
                </a:tc>
                <a:tc>
                  <a:txBody>
                    <a:bodyPr/>
                    <a:lstStyle/>
                    <a:p>
                      <a:pPr algn="ctr">
                        <a:lnSpc>
                          <a:spcPct val="100000"/>
                        </a:lnSpc>
                        <a:spcAft>
                          <a:spcPts val="0"/>
                        </a:spcAft>
                      </a:pPr>
                      <a:r>
                        <a:rPr lang="ky-KG" sz="1600" b="1" dirty="0">
                          <a:solidFill>
                            <a:srgbClr val="002060"/>
                          </a:solidFill>
                          <a:effectLst/>
                        </a:rPr>
                        <a:t>Инженердик илим  272 (37)</a:t>
                      </a:r>
                      <a:endParaRPr lang="en-US" sz="1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614" marR="37614" marT="0" marB="0" anchor="ctr"/>
                </a:tc>
                <a:tc>
                  <a:txBody>
                    <a:bodyPr/>
                    <a:lstStyle/>
                    <a:p>
                      <a:pPr algn="ctr">
                        <a:lnSpc>
                          <a:spcPct val="100000"/>
                        </a:lnSpc>
                        <a:spcAft>
                          <a:spcPts val="0"/>
                        </a:spcAft>
                      </a:pPr>
                      <a:r>
                        <a:rPr lang="ky-KG" sz="1600" b="1" dirty="0">
                          <a:solidFill>
                            <a:srgbClr val="002060"/>
                          </a:solidFill>
                          <a:effectLst/>
                        </a:rPr>
                        <a:t>Компьютердик илим</a:t>
                      </a:r>
                      <a:r>
                        <a:rPr lang="ru-RU" sz="1600" b="1" dirty="0">
                          <a:solidFill>
                            <a:srgbClr val="002060"/>
                          </a:solidFill>
                          <a:effectLst/>
                        </a:rPr>
                        <a:t>дер </a:t>
                      </a:r>
                      <a:r>
                        <a:rPr lang="ky-KG" sz="1600" b="1" dirty="0">
                          <a:solidFill>
                            <a:srgbClr val="002060"/>
                          </a:solidFill>
                          <a:effectLst/>
                        </a:rPr>
                        <a:t>– 22</a:t>
                      </a:r>
                      <a:r>
                        <a:rPr lang="en-US" sz="1600" b="1" dirty="0">
                          <a:solidFill>
                            <a:srgbClr val="002060"/>
                          </a:solidFill>
                          <a:effectLst/>
                        </a:rPr>
                        <a:t>9</a:t>
                      </a:r>
                      <a:r>
                        <a:rPr lang="ky-KG" sz="1600" b="1" dirty="0">
                          <a:solidFill>
                            <a:srgbClr val="002060"/>
                          </a:solidFill>
                          <a:effectLst/>
                        </a:rPr>
                        <a:t> (20)</a:t>
                      </a:r>
                      <a:endParaRPr lang="en-US" sz="1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614" marR="37614" marT="0" marB="0" anchor="ctr"/>
                </a:tc>
                <a:extLst>
                  <a:ext uri="{0D108BD9-81ED-4DB2-BD59-A6C34878D82A}">
                    <a16:rowId xmlns:a16="http://schemas.microsoft.com/office/drawing/2014/main" val="2565508260"/>
                  </a:ext>
                </a:extLst>
              </a:tr>
              <a:tr h="786118">
                <a:tc>
                  <a:txBody>
                    <a:bodyPr/>
                    <a:lstStyle/>
                    <a:p>
                      <a:pPr algn="l">
                        <a:lnSpc>
                          <a:spcPct val="100000"/>
                        </a:lnSpc>
                        <a:spcAft>
                          <a:spcPts val="0"/>
                        </a:spcAft>
                      </a:pPr>
                      <a:r>
                        <a:rPr lang="ky-KG" sz="1400" dirty="0">
                          <a:effectLst/>
                        </a:rPr>
                        <a:t>Борбордук Азиядагы Америкалык университет</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614" marR="37614" marT="0" marB="0"/>
                </a:tc>
                <a:tc>
                  <a:txBody>
                    <a:bodyPr/>
                    <a:lstStyle/>
                    <a:p>
                      <a:pPr algn="ctr">
                        <a:lnSpc>
                          <a:spcPct val="100000"/>
                        </a:lnSpc>
                        <a:spcAft>
                          <a:spcPts val="0"/>
                        </a:spcAft>
                      </a:pPr>
                      <a:r>
                        <a:rPr lang="ky-KG" sz="1600" b="1" dirty="0">
                          <a:solidFill>
                            <a:srgbClr val="C00000"/>
                          </a:solidFill>
                          <a:effectLst/>
                        </a:rPr>
                        <a:t>Коомдук илимдер 15</a:t>
                      </a:r>
                      <a:r>
                        <a:rPr lang="en-US" sz="1600" b="1" dirty="0">
                          <a:solidFill>
                            <a:srgbClr val="C00000"/>
                          </a:solidFill>
                          <a:effectLst/>
                        </a:rPr>
                        <a:t>3</a:t>
                      </a:r>
                      <a:r>
                        <a:rPr lang="ky-KG" sz="1600" b="1" dirty="0">
                          <a:solidFill>
                            <a:srgbClr val="C00000"/>
                          </a:solidFill>
                          <a:effectLst/>
                        </a:rPr>
                        <a:t> (45)</a:t>
                      </a:r>
                      <a:endParaRPr lang="en-US" sz="16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614" marR="37614" marT="0" marB="0" anchor="ctr"/>
                </a:tc>
                <a:tc>
                  <a:txBody>
                    <a:bodyPr/>
                    <a:lstStyle/>
                    <a:p>
                      <a:pPr algn="ctr">
                        <a:lnSpc>
                          <a:spcPct val="100000"/>
                        </a:lnSpc>
                        <a:spcAft>
                          <a:spcPts val="0"/>
                        </a:spcAft>
                      </a:pPr>
                      <a:r>
                        <a:rPr lang="ky-KG" sz="1600" b="1" dirty="0">
                          <a:solidFill>
                            <a:srgbClr val="C00000"/>
                          </a:solidFill>
                          <a:effectLst/>
                        </a:rPr>
                        <a:t>Искусство жана гуманитардык илимдер  47 (32)</a:t>
                      </a:r>
                      <a:endParaRPr lang="en-US" sz="16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614" marR="37614" marT="0" marB="0" anchor="ctr"/>
                </a:tc>
                <a:tc>
                  <a:txBody>
                    <a:bodyPr/>
                    <a:lstStyle/>
                    <a:p>
                      <a:pPr algn="ctr">
                        <a:lnSpc>
                          <a:spcPct val="100000"/>
                        </a:lnSpc>
                        <a:spcAft>
                          <a:spcPts val="0"/>
                        </a:spcAft>
                      </a:pPr>
                      <a:r>
                        <a:rPr lang="ky-KG" sz="1600" b="1" dirty="0">
                          <a:solidFill>
                            <a:srgbClr val="C00000"/>
                          </a:solidFill>
                          <a:effectLst/>
                        </a:rPr>
                        <a:t>Жер жана планета илимдери – 39 (45)</a:t>
                      </a:r>
                      <a:endParaRPr lang="en-US" sz="16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614" marR="37614" marT="0" marB="0" anchor="ctr"/>
                </a:tc>
                <a:tc>
                  <a:txBody>
                    <a:bodyPr/>
                    <a:lstStyle/>
                    <a:p>
                      <a:pPr algn="ctr">
                        <a:lnSpc>
                          <a:spcPct val="100000"/>
                        </a:lnSpc>
                        <a:spcAft>
                          <a:spcPts val="0"/>
                        </a:spcAft>
                      </a:pPr>
                      <a:r>
                        <a:rPr lang="ky-KG" sz="1600" b="1" dirty="0">
                          <a:solidFill>
                            <a:srgbClr val="C00000"/>
                          </a:solidFill>
                          <a:effectLst/>
                        </a:rPr>
                        <a:t>Айлана-чөйрө илими  24 (6</a:t>
                      </a:r>
                      <a:r>
                        <a:rPr lang="en-US" sz="1600" b="1" dirty="0">
                          <a:solidFill>
                            <a:srgbClr val="C00000"/>
                          </a:solidFill>
                          <a:effectLst/>
                        </a:rPr>
                        <a:t>5</a:t>
                      </a:r>
                      <a:r>
                        <a:rPr lang="ky-KG" sz="1600" b="1" dirty="0">
                          <a:solidFill>
                            <a:srgbClr val="C00000"/>
                          </a:solidFill>
                          <a:effectLst/>
                        </a:rPr>
                        <a:t>)</a:t>
                      </a:r>
                      <a:endParaRPr lang="en-US" sz="16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614" marR="37614" marT="0" marB="0" anchor="ctr"/>
                </a:tc>
                <a:extLst>
                  <a:ext uri="{0D108BD9-81ED-4DB2-BD59-A6C34878D82A}">
                    <a16:rowId xmlns:a16="http://schemas.microsoft.com/office/drawing/2014/main" val="3340474181"/>
                  </a:ext>
                </a:extLst>
              </a:tr>
              <a:tr h="1048157">
                <a:tc>
                  <a:txBody>
                    <a:bodyPr/>
                    <a:lstStyle/>
                    <a:p>
                      <a:pPr algn="l">
                        <a:lnSpc>
                          <a:spcPct val="100000"/>
                        </a:lnSpc>
                        <a:spcAft>
                          <a:spcPts val="0"/>
                        </a:spcAft>
                      </a:pPr>
                      <a:r>
                        <a:rPr lang="ky-KG" sz="1400" dirty="0">
                          <a:effectLst/>
                        </a:rPr>
                        <a:t>Кыргыз-Түрк Манас университети</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614" marR="37614" marT="0" marB="0"/>
                </a:tc>
                <a:tc>
                  <a:txBody>
                    <a:bodyPr/>
                    <a:lstStyle/>
                    <a:p>
                      <a:pPr algn="ctr">
                        <a:lnSpc>
                          <a:spcPct val="100000"/>
                        </a:lnSpc>
                        <a:spcAft>
                          <a:spcPts val="0"/>
                        </a:spcAft>
                      </a:pPr>
                      <a:r>
                        <a:rPr lang="ky-KG" sz="1600" b="1" dirty="0">
                          <a:solidFill>
                            <a:srgbClr val="002060"/>
                          </a:solidFill>
                          <a:effectLst/>
                        </a:rPr>
                        <a:t>Айыл чарба жана биологиялык илимдер </a:t>
                      </a:r>
                      <a:endParaRPr lang="en-US" sz="1600" b="1" dirty="0">
                        <a:solidFill>
                          <a:srgbClr val="002060"/>
                        </a:solidFill>
                        <a:effectLst/>
                      </a:endParaRPr>
                    </a:p>
                    <a:p>
                      <a:pPr algn="ctr">
                        <a:lnSpc>
                          <a:spcPct val="100000"/>
                        </a:lnSpc>
                        <a:spcAft>
                          <a:spcPts val="0"/>
                        </a:spcAft>
                      </a:pPr>
                      <a:r>
                        <a:rPr lang="ky-KG" sz="1600" b="1" dirty="0">
                          <a:solidFill>
                            <a:srgbClr val="002060"/>
                          </a:solidFill>
                          <a:effectLst/>
                        </a:rPr>
                        <a:t>198 (12</a:t>
                      </a:r>
                      <a:r>
                        <a:rPr lang="en-US" sz="1600" b="1" dirty="0">
                          <a:solidFill>
                            <a:srgbClr val="002060"/>
                          </a:solidFill>
                          <a:effectLst/>
                        </a:rPr>
                        <a:t>5</a:t>
                      </a:r>
                      <a:r>
                        <a:rPr lang="ky-KG" sz="1600" b="1" dirty="0">
                          <a:solidFill>
                            <a:srgbClr val="002060"/>
                          </a:solidFill>
                          <a:effectLst/>
                        </a:rPr>
                        <a:t>)</a:t>
                      </a:r>
                      <a:endParaRPr lang="en-US" sz="1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614" marR="37614" marT="0" marB="0" anchor="ctr"/>
                </a:tc>
                <a:tc>
                  <a:txBody>
                    <a:bodyPr/>
                    <a:lstStyle/>
                    <a:p>
                      <a:pPr algn="ctr">
                        <a:lnSpc>
                          <a:spcPct val="100000"/>
                        </a:lnSpc>
                        <a:spcAft>
                          <a:spcPts val="0"/>
                        </a:spcAft>
                      </a:pPr>
                      <a:r>
                        <a:rPr lang="ky-KG" sz="1600" b="1" dirty="0">
                          <a:solidFill>
                            <a:srgbClr val="002060"/>
                          </a:solidFill>
                          <a:effectLst/>
                        </a:rPr>
                        <a:t>Коомдук илимдер </a:t>
                      </a:r>
                    </a:p>
                    <a:p>
                      <a:pPr algn="ctr">
                        <a:lnSpc>
                          <a:spcPct val="100000"/>
                        </a:lnSpc>
                        <a:spcAft>
                          <a:spcPts val="0"/>
                        </a:spcAft>
                      </a:pPr>
                      <a:r>
                        <a:rPr lang="ky-KG" sz="1600" b="1" dirty="0">
                          <a:solidFill>
                            <a:srgbClr val="002060"/>
                          </a:solidFill>
                          <a:effectLst/>
                        </a:rPr>
                        <a:t>141 (39)</a:t>
                      </a:r>
                      <a:endParaRPr lang="en-US" sz="1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614" marR="37614" marT="0" marB="0" anchor="ctr"/>
                </a:tc>
                <a:tc>
                  <a:txBody>
                    <a:bodyPr/>
                    <a:lstStyle/>
                    <a:p>
                      <a:pPr algn="ctr">
                        <a:lnSpc>
                          <a:spcPct val="100000"/>
                        </a:lnSpc>
                        <a:spcAft>
                          <a:spcPts val="0"/>
                        </a:spcAft>
                      </a:pPr>
                      <a:r>
                        <a:rPr lang="ky-KG" sz="1600" b="1" dirty="0">
                          <a:solidFill>
                            <a:srgbClr val="002060"/>
                          </a:solidFill>
                          <a:effectLst/>
                        </a:rPr>
                        <a:t>Математика</a:t>
                      </a:r>
                    </a:p>
                    <a:p>
                      <a:pPr algn="ctr">
                        <a:lnSpc>
                          <a:spcPct val="100000"/>
                        </a:lnSpc>
                        <a:spcAft>
                          <a:spcPts val="0"/>
                        </a:spcAft>
                      </a:pPr>
                      <a:r>
                        <a:rPr lang="ky-KG" sz="1600" b="1" dirty="0">
                          <a:solidFill>
                            <a:srgbClr val="002060"/>
                          </a:solidFill>
                          <a:effectLst/>
                        </a:rPr>
                        <a:t> 129 (15)</a:t>
                      </a:r>
                      <a:endParaRPr lang="en-US" sz="1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614" marR="37614" marT="0" marB="0" anchor="ctr"/>
                </a:tc>
                <a:tc>
                  <a:txBody>
                    <a:bodyPr/>
                    <a:lstStyle/>
                    <a:p>
                      <a:pPr algn="ctr">
                        <a:lnSpc>
                          <a:spcPct val="100000"/>
                        </a:lnSpc>
                        <a:spcAft>
                          <a:spcPts val="0"/>
                        </a:spcAft>
                      </a:pPr>
                      <a:r>
                        <a:rPr lang="ky-KG" sz="1600" b="1" dirty="0">
                          <a:solidFill>
                            <a:srgbClr val="002060"/>
                          </a:solidFill>
                          <a:effectLst/>
                        </a:rPr>
                        <a:t>Инженердик</a:t>
                      </a:r>
                      <a:endParaRPr lang="en-US" sz="1600" b="1" dirty="0">
                        <a:solidFill>
                          <a:srgbClr val="002060"/>
                        </a:solidFill>
                        <a:effectLst/>
                      </a:endParaRPr>
                    </a:p>
                    <a:p>
                      <a:pPr algn="ctr">
                        <a:lnSpc>
                          <a:spcPct val="100000"/>
                        </a:lnSpc>
                        <a:spcAft>
                          <a:spcPts val="0"/>
                        </a:spcAft>
                      </a:pPr>
                      <a:r>
                        <a:rPr lang="ky-KG" sz="1600" b="1" dirty="0">
                          <a:solidFill>
                            <a:srgbClr val="002060"/>
                          </a:solidFill>
                          <a:effectLst/>
                        </a:rPr>
                        <a:t>108  (122)</a:t>
                      </a:r>
                      <a:endParaRPr lang="en-US" sz="1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614" marR="37614" marT="0" marB="0" anchor="ctr"/>
                </a:tc>
                <a:extLst>
                  <a:ext uri="{0D108BD9-81ED-4DB2-BD59-A6C34878D82A}">
                    <a16:rowId xmlns:a16="http://schemas.microsoft.com/office/drawing/2014/main" val="2771062183"/>
                  </a:ext>
                </a:extLst>
              </a:tr>
              <a:tr h="573732">
                <a:tc>
                  <a:txBody>
                    <a:bodyPr/>
                    <a:lstStyle/>
                    <a:p>
                      <a:pPr algn="l">
                        <a:lnSpc>
                          <a:spcPct val="100000"/>
                        </a:lnSpc>
                        <a:spcAft>
                          <a:spcPts val="0"/>
                        </a:spcAft>
                      </a:pPr>
                      <a:r>
                        <a:rPr lang="ky-KG" sz="1400" dirty="0">
                          <a:effectLst/>
                        </a:rPr>
                        <a:t>Тажик улуттук университети</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614" marR="37614" marT="0" marB="0"/>
                </a:tc>
                <a:tc>
                  <a:txBody>
                    <a:bodyPr/>
                    <a:lstStyle/>
                    <a:p>
                      <a:pPr algn="ctr">
                        <a:lnSpc>
                          <a:spcPct val="100000"/>
                        </a:lnSpc>
                        <a:spcAft>
                          <a:spcPts val="0"/>
                        </a:spcAft>
                      </a:pPr>
                      <a:r>
                        <a:rPr lang="ky-KG" sz="1600" b="1" dirty="0">
                          <a:solidFill>
                            <a:srgbClr val="C00000"/>
                          </a:solidFill>
                          <a:effectLst/>
                        </a:rPr>
                        <a:t>Материалдар илими 49 (41)</a:t>
                      </a:r>
                      <a:endParaRPr lang="en-US" sz="16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614" marR="37614" marT="0" marB="0" anchor="ctr"/>
                </a:tc>
                <a:tc>
                  <a:txBody>
                    <a:bodyPr/>
                    <a:lstStyle/>
                    <a:p>
                      <a:pPr algn="ctr">
                        <a:lnSpc>
                          <a:spcPct val="100000"/>
                        </a:lnSpc>
                        <a:spcAft>
                          <a:spcPts val="0"/>
                        </a:spcAft>
                      </a:pPr>
                      <a:r>
                        <a:rPr lang="ky-KG" sz="1600" b="1" dirty="0">
                          <a:solidFill>
                            <a:srgbClr val="C00000"/>
                          </a:solidFill>
                          <a:effectLst/>
                        </a:rPr>
                        <a:t>Физика жана астрономия  </a:t>
                      </a:r>
                      <a:endParaRPr lang="en-US" sz="1600" b="1" dirty="0">
                        <a:solidFill>
                          <a:srgbClr val="C00000"/>
                        </a:solidFill>
                        <a:effectLst/>
                      </a:endParaRPr>
                    </a:p>
                    <a:p>
                      <a:pPr algn="ctr">
                        <a:lnSpc>
                          <a:spcPct val="100000"/>
                        </a:lnSpc>
                        <a:spcAft>
                          <a:spcPts val="0"/>
                        </a:spcAft>
                      </a:pPr>
                      <a:r>
                        <a:rPr lang="ky-KG" sz="1600" b="1" dirty="0">
                          <a:solidFill>
                            <a:srgbClr val="C00000"/>
                          </a:solidFill>
                          <a:effectLst/>
                        </a:rPr>
                        <a:t>44 (51)</a:t>
                      </a:r>
                      <a:endParaRPr lang="en-US" sz="16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614" marR="37614" marT="0" marB="0" anchor="ctr"/>
                </a:tc>
                <a:tc>
                  <a:txBody>
                    <a:bodyPr/>
                    <a:lstStyle/>
                    <a:p>
                      <a:pPr algn="ctr">
                        <a:lnSpc>
                          <a:spcPct val="100000"/>
                        </a:lnSpc>
                        <a:spcAft>
                          <a:spcPts val="0"/>
                        </a:spcAft>
                      </a:pPr>
                      <a:r>
                        <a:rPr lang="ky-KG" sz="1600" b="1" dirty="0">
                          <a:solidFill>
                            <a:srgbClr val="C00000"/>
                          </a:solidFill>
                          <a:effectLst/>
                        </a:rPr>
                        <a:t>Химия 39 (15) </a:t>
                      </a:r>
                      <a:endParaRPr lang="en-US" sz="16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614" marR="37614" marT="0" marB="0" anchor="ctr"/>
                </a:tc>
                <a:tc>
                  <a:txBody>
                    <a:bodyPr/>
                    <a:lstStyle/>
                    <a:p>
                      <a:pPr algn="ctr">
                        <a:lnSpc>
                          <a:spcPct val="100000"/>
                        </a:lnSpc>
                        <a:spcAft>
                          <a:spcPts val="0"/>
                        </a:spcAft>
                      </a:pPr>
                      <a:r>
                        <a:rPr lang="ky-KG" sz="1600" b="1" dirty="0">
                          <a:solidFill>
                            <a:srgbClr val="C00000"/>
                          </a:solidFill>
                          <a:effectLst/>
                        </a:rPr>
                        <a:t>Математика 27 (6)</a:t>
                      </a:r>
                      <a:endParaRPr lang="en-US" sz="16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614" marR="37614" marT="0" marB="0" anchor="ctr"/>
                </a:tc>
                <a:extLst>
                  <a:ext uri="{0D108BD9-81ED-4DB2-BD59-A6C34878D82A}">
                    <a16:rowId xmlns:a16="http://schemas.microsoft.com/office/drawing/2014/main" val="3718616080"/>
                  </a:ext>
                </a:extLst>
              </a:tr>
              <a:tr h="786118">
                <a:tc>
                  <a:txBody>
                    <a:bodyPr/>
                    <a:lstStyle/>
                    <a:p>
                      <a:pPr algn="l">
                        <a:lnSpc>
                          <a:spcPct val="100000"/>
                        </a:lnSpc>
                        <a:spcAft>
                          <a:spcPts val="0"/>
                        </a:spcAft>
                      </a:pPr>
                      <a:r>
                        <a:rPr lang="ky-KG" sz="1400" dirty="0">
                          <a:effectLst/>
                        </a:rPr>
                        <a:t>Самарканд мамлекеттик университети</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614" marR="37614" marT="0" marB="0"/>
                </a:tc>
                <a:tc>
                  <a:txBody>
                    <a:bodyPr/>
                    <a:lstStyle/>
                    <a:p>
                      <a:pPr algn="ctr">
                        <a:lnSpc>
                          <a:spcPct val="100000"/>
                        </a:lnSpc>
                        <a:spcAft>
                          <a:spcPts val="0"/>
                        </a:spcAft>
                      </a:pPr>
                      <a:r>
                        <a:rPr lang="ky-KG" sz="1600" b="1" dirty="0">
                          <a:solidFill>
                            <a:srgbClr val="002060"/>
                          </a:solidFill>
                          <a:effectLst/>
                        </a:rPr>
                        <a:t>Физика жана астрономия  </a:t>
                      </a:r>
                      <a:endParaRPr lang="en-US" sz="1600" b="1" dirty="0">
                        <a:solidFill>
                          <a:srgbClr val="002060"/>
                        </a:solidFill>
                        <a:effectLst/>
                      </a:endParaRPr>
                    </a:p>
                    <a:p>
                      <a:pPr algn="ctr">
                        <a:lnSpc>
                          <a:spcPct val="100000"/>
                        </a:lnSpc>
                        <a:spcAft>
                          <a:spcPts val="0"/>
                        </a:spcAft>
                      </a:pPr>
                      <a:r>
                        <a:rPr lang="ky-KG" sz="1600" b="1" dirty="0">
                          <a:solidFill>
                            <a:srgbClr val="002060"/>
                          </a:solidFill>
                          <a:effectLst/>
                        </a:rPr>
                        <a:t>592 (22</a:t>
                      </a:r>
                      <a:r>
                        <a:rPr lang="en-US" sz="1600" b="1" dirty="0">
                          <a:solidFill>
                            <a:srgbClr val="002060"/>
                          </a:solidFill>
                          <a:effectLst/>
                        </a:rPr>
                        <a:t>4</a:t>
                      </a:r>
                      <a:r>
                        <a:rPr lang="ky-KG" sz="1600" b="1" dirty="0">
                          <a:solidFill>
                            <a:srgbClr val="002060"/>
                          </a:solidFill>
                          <a:effectLst/>
                        </a:rPr>
                        <a:t>)</a:t>
                      </a:r>
                      <a:endParaRPr lang="en-US" sz="1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614" marR="37614" marT="0" marB="0" anchor="ctr"/>
                </a:tc>
                <a:tc>
                  <a:txBody>
                    <a:bodyPr/>
                    <a:lstStyle/>
                    <a:p>
                      <a:pPr algn="ctr">
                        <a:lnSpc>
                          <a:spcPct val="100000"/>
                        </a:lnSpc>
                        <a:spcAft>
                          <a:spcPts val="0"/>
                        </a:spcAft>
                      </a:pPr>
                      <a:r>
                        <a:rPr lang="ky-KG" sz="1600" b="1" dirty="0">
                          <a:solidFill>
                            <a:srgbClr val="002060"/>
                          </a:solidFill>
                          <a:effectLst/>
                        </a:rPr>
                        <a:t>Математика </a:t>
                      </a:r>
                    </a:p>
                    <a:p>
                      <a:pPr algn="ctr">
                        <a:lnSpc>
                          <a:spcPct val="100000"/>
                        </a:lnSpc>
                        <a:spcAft>
                          <a:spcPts val="0"/>
                        </a:spcAft>
                      </a:pPr>
                      <a:r>
                        <a:rPr lang="ky-KG" sz="1600" b="1" dirty="0">
                          <a:solidFill>
                            <a:srgbClr val="002060"/>
                          </a:solidFill>
                          <a:effectLst/>
                        </a:rPr>
                        <a:t>353 (62)</a:t>
                      </a:r>
                      <a:endParaRPr lang="en-US" sz="1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614" marR="37614" marT="0" marB="0" anchor="ctr"/>
                </a:tc>
                <a:tc>
                  <a:txBody>
                    <a:bodyPr/>
                    <a:lstStyle/>
                    <a:p>
                      <a:pPr algn="ctr">
                        <a:lnSpc>
                          <a:spcPct val="100000"/>
                        </a:lnSpc>
                        <a:spcAft>
                          <a:spcPts val="0"/>
                        </a:spcAft>
                      </a:pPr>
                      <a:r>
                        <a:rPr lang="ky-KG" sz="1600" b="1" dirty="0">
                          <a:solidFill>
                            <a:srgbClr val="002060"/>
                          </a:solidFill>
                          <a:effectLst/>
                        </a:rPr>
                        <a:t>Инженердик илим   218 (85)</a:t>
                      </a:r>
                      <a:endParaRPr lang="en-US" sz="1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614" marR="37614" marT="0" marB="0" anchor="ctr"/>
                </a:tc>
                <a:tc>
                  <a:txBody>
                    <a:bodyPr/>
                    <a:lstStyle/>
                    <a:p>
                      <a:pPr algn="ctr">
                        <a:lnSpc>
                          <a:spcPct val="100000"/>
                        </a:lnSpc>
                        <a:spcAft>
                          <a:spcPts val="0"/>
                        </a:spcAft>
                      </a:pPr>
                      <a:r>
                        <a:rPr lang="ky-KG" sz="1600" b="1" dirty="0">
                          <a:solidFill>
                            <a:srgbClr val="002060"/>
                          </a:solidFill>
                          <a:effectLst/>
                        </a:rPr>
                        <a:t>Материалдар илими 215 (22</a:t>
                      </a:r>
                      <a:r>
                        <a:rPr lang="en-US" sz="1600" b="1" dirty="0">
                          <a:solidFill>
                            <a:srgbClr val="002060"/>
                          </a:solidFill>
                          <a:effectLst/>
                        </a:rPr>
                        <a:t>4</a:t>
                      </a:r>
                      <a:r>
                        <a:rPr lang="ky-KG" sz="1600" b="1" dirty="0">
                          <a:solidFill>
                            <a:srgbClr val="002060"/>
                          </a:solidFill>
                          <a:effectLst/>
                        </a:rPr>
                        <a:t>)</a:t>
                      </a:r>
                      <a:endParaRPr lang="en-US" sz="1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614" marR="37614" marT="0" marB="0" anchor="ctr"/>
                </a:tc>
                <a:extLst>
                  <a:ext uri="{0D108BD9-81ED-4DB2-BD59-A6C34878D82A}">
                    <a16:rowId xmlns:a16="http://schemas.microsoft.com/office/drawing/2014/main" val="2077338296"/>
                  </a:ext>
                </a:extLst>
              </a:tr>
              <a:tr h="573732">
                <a:tc>
                  <a:txBody>
                    <a:bodyPr/>
                    <a:lstStyle/>
                    <a:p>
                      <a:pPr algn="l">
                        <a:lnSpc>
                          <a:spcPct val="100000"/>
                        </a:lnSpc>
                        <a:spcAft>
                          <a:spcPts val="0"/>
                        </a:spcAft>
                      </a:pPr>
                      <a:r>
                        <a:rPr lang="ky-KG" sz="1400" dirty="0">
                          <a:effectLst/>
                        </a:rPr>
                        <a:t>Каракалпак мамлекеттик университети</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614" marR="37614" marT="0" marB="0"/>
                </a:tc>
                <a:tc>
                  <a:txBody>
                    <a:bodyPr/>
                    <a:lstStyle/>
                    <a:p>
                      <a:pPr algn="ctr">
                        <a:lnSpc>
                          <a:spcPct val="100000"/>
                        </a:lnSpc>
                        <a:spcAft>
                          <a:spcPts val="0"/>
                        </a:spcAft>
                      </a:pPr>
                      <a:r>
                        <a:rPr lang="ky-KG" sz="1600" b="1" dirty="0">
                          <a:solidFill>
                            <a:srgbClr val="C00000"/>
                          </a:solidFill>
                          <a:effectLst/>
                        </a:rPr>
                        <a:t>Айлана-чөйрө илими – 1</a:t>
                      </a:r>
                      <a:r>
                        <a:rPr lang="tr-TR" sz="1600" b="1" dirty="0">
                          <a:solidFill>
                            <a:srgbClr val="C00000"/>
                          </a:solidFill>
                          <a:effectLst/>
                        </a:rPr>
                        <a:t>2</a:t>
                      </a:r>
                      <a:r>
                        <a:rPr lang="en-US" sz="1600" b="1" dirty="0">
                          <a:solidFill>
                            <a:srgbClr val="C00000"/>
                          </a:solidFill>
                          <a:effectLst/>
                        </a:rPr>
                        <a:t>4</a:t>
                      </a:r>
                      <a:r>
                        <a:rPr lang="tr-TR" sz="1600" b="1" dirty="0">
                          <a:solidFill>
                            <a:srgbClr val="C00000"/>
                          </a:solidFill>
                          <a:effectLst/>
                        </a:rPr>
                        <a:t> </a:t>
                      </a:r>
                      <a:r>
                        <a:rPr lang="ky-KG" sz="1600" b="1" dirty="0">
                          <a:solidFill>
                            <a:srgbClr val="C00000"/>
                          </a:solidFill>
                          <a:effectLst/>
                        </a:rPr>
                        <a:t>(</a:t>
                      </a:r>
                      <a:r>
                        <a:rPr lang="tr-TR" sz="1600" b="1" dirty="0">
                          <a:solidFill>
                            <a:srgbClr val="C00000"/>
                          </a:solidFill>
                          <a:effectLst/>
                        </a:rPr>
                        <a:t>43</a:t>
                      </a:r>
                      <a:r>
                        <a:rPr lang="ky-KG" sz="1600" b="1" dirty="0">
                          <a:solidFill>
                            <a:srgbClr val="C00000"/>
                          </a:solidFill>
                          <a:effectLst/>
                        </a:rPr>
                        <a:t>)</a:t>
                      </a:r>
                      <a:endParaRPr lang="en-US" sz="16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614" marR="37614" marT="0" marB="0" anchor="ctr"/>
                </a:tc>
                <a:tc>
                  <a:txBody>
                    <a:bodyPr/>
                    <a:lstStyle/>
                    <a:p>
                      <a:pPr algn="ctr">
                        <a:lnSpc>
                          <a:spcPct val="100000"/>
                        </a:lnSpc>
                        <a:spcAft>
                          <a:spcPts val="0"/>
                        </a:spcAft>
                      </a:pPr>
                      <a:r>
                        <a:rPr lang="ky-KG" sz="1600" b="1" dirty="0">
                          <a:solidFill>
                            <a:srgbClr val="C00000"/>
                          </a:solidFill>
                          <a:effectLst/>
                        </a:rPr>
                        <a:t>Жер жана планета илимдери – 1</a:t>
                      </a:r>
                      <a:r>
                        <a:rPr lang="tr-TR" sz="1600" b="1" dirty="0">
                          <a:solidFill>
                            <a:srgbClr val="C00000"/>
                          </a:solidFill>
                          <a:effectLst/>
                        </a:rPr>
                        <a:t>1</a:t>
                      </a:r>
                      <a:r>
                        <a:rPr lang="en-US" sz="1600" b="1" dirty="0">
                          <a:solidFill>
                            <a:srgbClr val="C00000"/>
                          </a:solidFill>
                          <a:effectLst/>
                        </a:rPr>
                        <a:t>5</a:t>
                      </a:r>
                      <a:r>
                        <a:rPr lang="tr-TR" sz="1600" b="1" dirty="0">
                          <a:solidFill>
                            <a:srgbClr val="C00000"/>
                          </a:solidFill>
                          <a:effectLst/>
                        </a:rPr>
                        <a:t> </a:t>
                      </a:r>
                      <a:r>
                        <a:rPr lang="ky-KG" sz="1600" b="1" dirty="0">
                          <a:solidFill>
                            <a:srgbClr val="C00000"/>
                          </a:solidFill>
                          <a:effectLst/>
                        </a:rPr>
                        <a:t>(</a:t>
                      </a:r>
                      <a:r>
                        <a:rPr lang="tr-TR" sz="1600" b="1" dirty="0">
                          <a:solidFill>
                            <a:srgbClr val="C00000"/>
                          </a:solidFill>
                          <a:effectLst/>
                        </a:rPr>
                        <a:t>43</a:t>
                      </a:r>
                      <a:r>
                        <a:rPr lang="ky-KG" sz="1600" b="1" dirty="0">
                          <a:solidFill>
                            <a:srgbClr val="C00000"/>
                          </a:solidFill>
                          <a:effectLst/>
                        </a:rPr>
                        <a:t>)</a:t>
                      </a:r>
                      <a:endParaRPr lang="en-US" sz="16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614" marR="37614" marT="0" marB="0" anchor="ctr"/>
                </a:tc>
                <a:tc>
                  <a:txBody>
                    <a:bodyPr/>
                    <a:lstStyle/>
                    <a:p>
                      <a:pPr algn="ctr">
                        <a:lnSpc>
                          <a:spcPct val="100000"/>
                        </a:lnSpc>
                        <a:spcAft>
                          <a:spcPts val="0"/>
                        </a:spcAft>
                      </a:pPr>
                      <a:r>
                        <a:rPr lang="ky-KG" sz="1600" b="1" dirty="0">
                          <a:solidFill>
                            <a:srgbClr val="C00000"/>
                          </a:solidFill>
                          <a:effectLst/>
                        </a:rPr>
                        <a:t>Энергетика</a:t>
                      </a:r>
                      <a:endParaRPr lang="en-US" sz="1600" b="1" dirty="0">
                        <a:solidFill>
                          <a:srgbClr val="C00000"/>
                        </a:solidFill>
                        <a:effectLst/>
                      </a:endParaRPr>
                    </a:p>
                    <a:p>
                      <a:pPr algn="ctr">
                        <a:lnSpc>
                          <a:spcPct val="100000"/>
                        </a:lnSpc>
                        <a:spcAft>
                          <a:spcPts val="0"/>
                        </a:spcAft>
                      </a:pPr>
                      <a:r>
                        <a:rPr lang="tr-TR" sz="1600" b="1" dirty="0">
                          <a:solidFill>
                            <a:srgbClr val="C00000"/>
                          </a:solidFill>
                          <a:effectLst/>
                        </a:rPr>
                        <a:t>9</a:t>
                      </a:r>
                      <a:r>
                        <a:rPr lang="en-US" sz="1600" b="1" dirty="0">
                          <a:solidFill>
                            <a:srgbClr val="C00000"/>
                          </a:solidFill>
                          <a:effectLst/>
                        </a:rPr>
                        <a:t>8</a:t>
                      </a:r>
                      <a:r>
                        <a:rPr lang="tr-TR" sz="1600" b="1" dirty="0">
                          <a:solidFill>
                            <a:srgbClr val="C00000"/>
                          </a:solidFill>
                          <a:effectLst/>
                        </a:rPr>
                        <a:t> </a:t>
                      </a:r>
                      <a:r>
                        <a:rPr lang="ky-KG" sz="1600" b="1" dirty="0">
                          <a:solidFill>
                            <a:srgbClr val="C00000"/>
                          </a:solidFill>
                          <a:effectLst/>
                        </a:rPr>
                        <a:t>(</a:t>
                      </a:r>
                      <a:r>
                        <a:rPr lang="tr-TR" sz="1600" b="1" dirty="0">
                          <a:solidFill>
                            <a:srgbClr val="C00000"/>
                          </a:solidFill>
                          <a:effectLst/>
                        </a:rPr>
                        <a:t>43</a:t>
                      </a:r>
                      <a:r>
                        <a:rPr lang="ky-KG" sz="1600" b="1" dirty="0">
                          <a:solidFill>
                            <a:srgbClr val="C00000"/>
                          </a:solidFill>
                          <a:effectLst/>
                        </a:rPr>
                        <a:t>)</a:t>
                      </a:r>
                      <a:endParaRPr lang="en-US" sz="16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614" marR="37614" marT="0" marB="0" anchor="ctr"/>
                </a:tc>
                <a:tc>
                  <a:txBody>
                    <a:bodyPr/>
                    <a:lstStyle/>
                    <a:p>
                      <a:pPr algn="ctr">
                        <a:lnSpc>
                          <a:spcPct val="100000"/>
                        </a:lnSpc>
                        <a:spcAft>
                          <a:spcPts val="0"/>
                        </a:spcAft>
                      </a:pPr>
                      <a:r>
                        <a:rPr lang="ky-KG" sz="1600" b="1" dirty="0">
                          <a:solidFill>
                            <a:srgbClr val="C00000"/>
                          </a:solidFill>
                          <a:effectLst/>
                        </a:rPr>
                        <a:t>Математика </a:t>
                      </a:r>
                    </a:p>
                    <a:p>
                      <a:pPr algn="ctr">
                        <a:lnSpc>
                          <a:spcPct val="100000"/>
                        </a:lnSpc>
                        <a:spcAft>
                          <a:spcPts val="0"/>
                        </a:spcAft>
                      </a:pPr>
                      <a:r>
                        <a:rPr lang="ky-KG" sz="1600" b="1" dirty="0">
                          <a:solidFill>
                            <a:srgbClr val="C00000"/>
                          </a:solidFill>
                          <a:effectLst/>
                        </a:rPr>
                        <a:t> </a:t>
                      </a:r>
                      <a:r>
                        <a:rPr lang="tr-TR" sz="1600" b="1" dirty="0">
                          <a:solidFill>
                            <a:srgbClr val="C00000"/>
                          </a:solidFill>
                          <a:effectLst/>
                        </a:rPr>
                        <a:t>8</a:t>
                      </a:r>
                      <a:r>
                        <a:rPr lang="en-US" sz="1600" b="1" dirty="0">
                          <a:solidFill>
                            <a:srgbClr val="C00000"/>
                          </a:solidFill>
                          <a:effectLst/>
                        </a:rPr>
                        <a:t>7</a:t>
                      </a:r>
                      <a:r>
                        <a:rPr lang="tr-TR" sz="1600" b="1" dirty="0">
                          <a:solidFill>
                            <a:srgbClr val="C00000"/>
                          </a:solidFill>
                          <a:effectLst/>
                        </a:rPr>
                        <a:t> </a:t>
                      </a:r>
                      <a:r>
                        <a:rPr lang="ky-KG" sz="1600" b="1" dirty="0">
                          <a:solidFill>
                            <a:srgbClr val="C00000"/>
                          </a:solidFill>
                          <a:effectLst/>
                        </a:rPr>
                        <a:t>(</a:t>
                      </a:r>
                      <a:r>
                        <a:rPr lang="tr-TR" sz="1600" b="1" dirty="0">
                          <a:solidFill>
                            <a:srgbClr val="C00000"/>
                          </a:solidFill>
                          <a:effectLst/>
                        </a:rPr>
                        <a:t>44</a:t>
                      </a:r>
                      <a:r>
                        <a:rPr lang="ky-KG" sz="1600" b="1" dirty="0">
                          <a:solidFill>
                            <a:srgbClr val="C00000"/>
                          </a:solidFill>
                          <a:effectLst/>
                        </a:rPr>
                        <a:t>)</a:t>
                      </a:r>
                      <a:endParaRPr lang="en-US" sz="16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614" marR="37614" marT="0" marB="0" anchor="ctr"/>
                </a:tc>
                <a:extLst>
                  <a:ext uri="{0D108BD9-81ED-4DB2-BD59-A6C34878D82A}">
                    <a16:rowId xmlns:a16="http://schemas.microsoft.com/office/drawing/2014/main" val="3764764417"/>
                  </a:ext>
                </a:extLst>
              </a:tr>
              <a:tr h="772030">
                <a:tc>
                  <a:txBody>
                    <a:bodyPr/>
                    <a:lstStyle/>
                    <a:p>
                      <a:pPr algn="l">
                        <a:lnSpc>
                          <a:spcPct val="100000"/>
                        </a:lnSpc>
                        <a:spcAft>
                          <a:spcPts val="0"/>
                        </a:spcAft>
                      </a:pPr>
                      <a:r>
                        <a:rPr lang="ky-KG" sz="1400" dirty="0">
                          <a:effectLst/>
                        </a:rPr>
                        <a:t>Ташкент мамлекеттик педагогикалык университети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614" marR="37614" marT="0" marB="0"/>
                </a:tc>
                <a:tc>
                  <a:txBody>
                    <a:bodyPr/>
                    <a:lstStyle/>
                    <a:p>
                      <a:pPr algn="ctr">
                        <a:lnSpc>
                          <a:spcPct val="100000"/>
                        </a:lnSpc>
                        <a:spcAft>
                          <a:spcPts val="0"/>
                        </a:spcAft>
                      </a:pPr>
                      <a:r>
                        <a:rPr lang="ky-KG" sz="1600" b="1" dirty="0">
                          <a:solidFill>
                            <a:srgbClr val="002060"/>
                          </a:solidFill>
                          <a:effectLst/>
                        </a:rPr>
                        <a:t>Энергетика</a:t>
                      </a:r>
                      <a:endParaRPr lang="en-US" sz="1600" b="1" dirty="0">
                        <a:solidFill>
                          <a:srgbClr val="002060"/>
                        </a:solidFill>
                        <a:effectLst/>
                      </a:endParaRPr>
                    </a:p>
                    <a:p>
                      <a:pPr algn="ctr">
                        <a:lnSpc>
                          <a:spcPct val="100000"/>
                        </a:lnSpc>
                        <a:spcAft>
                          <a:spcPts val="0"/>
                        </a:spcAft>
                      </a:pPr>
                      <a:r>
                        <a:rPr lang="ky-KG" sz="1600" b="1" dirty="0">
                          <a:solidFill>
                            <a:srgbClr val="002060"/>
                          </a:solidFill>
                          <a:effectLst/>
                        </a:rPr>
                        <a:t>1</a:t>
                      </a:r>
                      <a:r>
                        <a:rPr lang="en-US" sz="1600" b="1" dirty="0">
                          <a:solidFill>
                            <a:srgbClr val="002060"/>
                          </a:solidFill>
                          <a:effectLst/>
                        </a:rPr>
                        <a:t>51</a:t>
                      </a:r>
                      <a:r>
                        <a:rPr lang="ky-KG" sz="1600" b="1" dirty="0">
                          <a:solidFill>
                            <a:srgbClr val="002060"/>
                          </a:solidFill>
                          <a:effectLst/>
                        </a:rPr>
                        <a:t> (6)</a:t>
                      </a:r>
                      <a:endParaRPr lang="en-US" sz="1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614" marR="37614" marT="0" marB="0" anchor="ctr"/>
                </a:tc>
                <a:tc>
                  <a:txBody>
                    <a:bodyPr/>
                    <a:lstStyle/>
                    <a:p>
                      <a:pPr algn="ctr">
                        <a:lnSpc>
                          <a:spcPct val="100000"/>
                        </a:lnSpc>
                        <a:spcAft>
                          <a:spcPts val="0"/>
                        </a:spcAft>
                      </a:pPr>
                      <a:r>
                        <a:rPr lang="ky-KG" sz="1600" b="1" dirty="0">
                          <a:solidFill>
                            <a:srgbClr val="002060"/>
                          </a:solidFill>
                          <a:effectLst/>
                        </a:rPr>
                        <a:t>Айлана-чөйрө илими – 14</a:t>
                      </a:r>
                      <a:r>
                        <a:rPr lang="en-US" sz="1600" b="1" dirty="0">
                          <a:solidFill>
                            <a:srgbClr val="002060"/>
                          </a:solidFill>
                          <a:effectLst/>
                        </a:rPr>
                        <a:t>9</a:t>
                      </a:r>
                      <a:r>
                        <a:rPr lang="ky-KG" sz="1600" b="1" dirty="0">
                          <a:solidFill>
                            <a:srgbClr val="002060"/>
                          </a:solidFill>
                          <a:effectLst/>
                        </a:rPr>
                        <a:t> (5)</a:t>
                      </a:r>
                      <a:endParaRPr lang="en-US" sz="1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614" marR="37614" marT="0" marB="0" anchor="ctr"/>
                </a:tc>
                <a:tc>
                  <a:txBody>
                    <a:bodyPr/>
                    <a:lstStyle/>
                    <a:p>
                      <a:pPr algn="ctr">
                        <a:lnSpc>
                          <a:spcPct val="100000"/>
                        </a:lnSpc>
                        <a:spcAft>
                          <a:spcPts val="0"/>
                        </a:spcAft>
                      </a:pPr>
                      <a:r>
                        <a:rPr lang="ky-KG" sz="1600" b="1" dirty="0">
                          <a:solidFill>
                            <a:srgbClr val="002060"/>
                          </a:solidFill>
                          <a:effectLst/>
                        </a:rPr>
                        <a:t>Жер жана планета илимдери – 14</a:t>
                      </a:r>
                      <a:r>
                        <a:rPr lang="en-US" sz="1600" b="1" dirty="0">
                          <a:solidFill>
                            <a:srgbClr val="002060"/>
                          </a:solidFill>
                          <a:effectLst/>
                        </a:rPr>
                        <a:t>6</a:t>
                      </a:r>
                      <a:r>
                        <a:rPr lang="ky-KG" sz="1600" b="1" dirty="0">
                          <a:solidFill>
                            <a:srgbClr val="002060"/>
                          </a:solidFill>
                          <a:effectLst/>
                        </a:rPr>
                        <a:t> (31)</a:t>
                      </a:r>
                      <a:endParaRPr lang="en-US" sz="1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614" marR="37614" marT="0" marB="0" anchor="ctr"/>
                </a:tc>
                <a:tc>
                  <a:txBody>
                    <a:bodyPr/>
                    <a:lstStyle/>
                    <a:p>
                      <a:pPr algn="ctr">
                        <a:lnSpc>
                          <a:spcPct val="100000"/>
                        </a:lnSpc>
                        <a:spcAft>
                          <a:spcPts val="0"/>
                        </a:spcAft>
                      </a:pPr>
                      <a:r>
                        <a:rPr lang="ky-KG" sz="1600" b="1" dirty="0">
                          <a:solidFill>
                            <a:srgbClr val="002060"/>
                          </a:solidFill>
                          <a:effectLst/>
                        </a:rPr>
                        <a:t>Инженердик илим </a:t>
                      </a:r>
                      <a:endParaRPr lang="en-US" sz="1600" b="1" dirty="0">
                        <a:solidFill>
                          <a:srgbClr val="002060"/>
                        </a:solidFill>
                        <a:effectLst/>
                      </a:endParaRPr>
                    </a:p>
                    <a:p>
                      <a:pPr algn="ctr">
                        <a:lnSpc>
                          <a:spcPct val="100000"/>
                        </a:lnSpc>
                        <a:spcAft>
                          <a:spcPts val="0"/>
                        </a:spcAft>
                      </a:pPr>
                      <a:r>
                        <a:rPr lang="en-US" sz="1600" b="1" dirty="0">
                          <a:solidFill>
                            <a:srgbClr val="002060"/>
                          </a:solidFill>
                          <a:effectLst/>
                        </a:rPr>
                        <a:t>72</a:t>
                      </a:r>
                      <a:r>
                        <a:rPr lang="ky-KG" sz="1600" b="1" dirty="0">
                          <a:solidFill>
                            <a:srgbClr val="002060"/>
                          </a:solidFill>
                          <a:effectLst/>
                        </a:rPr>
                        <a:t> (9)</a:t>
                      </a:r>
                      <a:endParaRPr lang="en-US" sz="1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614" marR="37614" marT="0" marB="0" anchor="ctr"/>
                </a:tc>
                <a:extLst>
                  <a:ext uri="{0D108BD9-81ED-4DB2-BD59-A6C34878D82A}">
                    <a16:rowId xmlns:a16="http://schemas.microsoft.com/office/drawing/2014/main" val="2744803840"/>
                  </a:ext>
                </a:extLst>
              </a:tr>
              <a:tr h="524079">
                <a:tc>
                  <a:txBody>
                    <a:bodyPr/>
                    <a:lstStyle/>
                    <a:p>
                      <a:pPr algn="l">
                        <a:lnSpc>
                          <a:spcPct val="100000"/>
                        </a:lnSpc>
                        <a:spcAft>
                          <a:spcPts val="0"/>
                        </a:spcAft>
                      </a:pPr>
                      <a:r>
                        <a:rPr lang="ky-KG" sz="1400" dirty="0">
                          <a:effectLst/>
                        </a:rPr>
                        <a:t>Ош мамлекеттик университети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614" marR="37614" marT="0" marB="0">
                    <a:solidFill>
                      <a:srgbClr val="FFFF00"/>
                    </a:solidFill>
                  </a:tcPr>
                </a:tc>
                <a:tc>
                  <a:txBody>
                    <a:bodyPr/>
                    <a:lstStyle/>
                    <a:p>
                      <a:pPr algn="ctr">
                        <a:lnSpc>
                          <a:spcPct val="100000"/>
                        </a:lnSpc>
                        <a:spcAft>
                          <a:spcPts val="0"/>
                        </a:spcAft>
                      </a:pPr>
                      <a:r>
                        <a:rPr lang="ky-KG" sz="1600" b="1" dirty="0">
                          <a:solidFill>
                            <a:srgbClr val="002060"/>
                          </a:solidFill>
                          <a:effectLst/>
                        </a:rPr>
                        <a:t>Медицина   8</a:t>
                      </a:r>
                      <a:r>
                        <a:rPr lang="en-US" sz="1600" b="1" dirty="0">
                          <a:solidFill>
                            <a:srgbClr val="002060"/>
                          </a:solidFill>
                          <a:effectLst/>
                        </a:rPr>
                        <a:t>7</a:t>
                      </a:r>
                      <a:r>
                        <a:rPr lang="ky-KG" sz="1600" b="1" dirty="0">
                          <a:solidFill>
                            <a:srgbClr val="002060"/>
                          </a:solidFill>
                          <a:effectLst/>
                        </a:rPr>
                        <a:t> (8)</a:t>
                      </a:r>
                      <a:endParaRPr lang="en-US" sz="1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614" marR="37614" marT="0" marB="0" anchor="ctr">
                    <a:solidFill>
                      <a:srgbClr val="FFFF00"/>
                    </a:solidFill>
                  </a:tcPr>
                </a:tc>
                <a:tc>
                  <a:txBody>
                    <a:bodyPr/>
                    <a:lstStyle/>
                    <a:p>
                      <a:pPr algn="ctr">
                        <a:lnSpc>
                          <a:spcPct val="100000"/>
                        </a:lnSpc>
                        <a:spcAft>
                          <a:spcPts val="0"/>
                        </a:spcAft>
                      </a:pPr>
                      <a:r>
                        <a:rPr lang="ky-KG" sz="1600" b="1" dirty="0">
                          <a:solidFill>
                            <a:srgbClr val="002060"/>
                          </a:solidFill>
                          <a:effectLst/>
                        </a:rPr>
                        <a:t>Инженердик илим </a:t>
                      </a:r>
                    </a:p>
                    <a:p>
                      <a:pPr algn="ctr">
                        <a:lnSpc>
                          <a:spcPct val="100000"/>
                        </a:lnSpc>
                        <a:spcAft>
                          <a:spcPts val="0"/>
                        </a:spcAft>
                      </a:pPr>
                      <a:r>
                        <a:rPr lang="ky-KG" sz="1600" b="1" dirty="0">
                          <a:solidFill>
                            <a:srgbClr val="002060"/>
                          </a:solidFill>
                          <a:effectLst/>
                        </a:rPr>
                        <a:t>43 (5)</a:t>
                      </a:r>
                      <a:endParaRPr lang="en-US" sz="1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614" marR="37614" marT="0" marB="0" anchor="ctr">
                    <a:solidFill>
                      <a:srgbClr val="FFFF00"/>
                    </a:solidFill>
                  </a:tcPr>
                </a:tc>
                <a:tc>
                  <a:txBody>
                    <a:bodyPr/>
                    <a:lstStyle/>
                    <a:p>
                      <a:pPr algn="ctr">
                        <a:lnSpc>
                          <a:spcPct val="100000"/>
                        </a:lnSpc>
                        <a:spcAft>
                          <a:spcPts val="0"/>
                        </a:spcAft>
                      </a:pPr>
                      <a:r>
                        <a:rPr lang="ky-KG" sz="1600" b="1" dirty="0">
                          <a:solidFill>
                            <a:srgbClr val="002060"/>
                          </a:solidFill>
                          <a:effectLst/>
                        </a:rPr>
                        <a:t>Компьютердик илимдер – 38 (17)</a:t>
                      </a:r>
                      <a:endParaRPr lang="en-US" sz="1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614" marR="37614" marT="0" marB="0" anchor="ctr">
                    <a:solidFill>
                      <a:srgbClr val="FFFF00"/>
                    </a:solidFill>
                  </a:tcPr>
                </a:tc>
                <a:tc>
                  <a:txBody>
                    <a:bodyPr/>
                    <a:lstStyle/>
                    <a:p>
                      <a:pPr algn="ctr">
                        <a:lnSpc>
                          <a:spcPct val="100000"/>
                        </a:lnSpc>
                        <a:spcAft>
                          <a:spcPts val="0"/>
                        </a:spcAft>
                      </a:pPr>
                      <a:r>
                        <a:rPr lang="ky-KG" sz="1600" b="1" dirty="0">
                          <a:solidFill>
                            <a:srgbClr val="002060"/>
                          </a:solidFill>
                          <a:effectLst/>
                        </a:rPr>
                        <a:t>Математика </a:t>
                      </a:r>
                    </a:p>
                    <a:p>
                      <a:pPr algn="ctr">
                        <a:lnSpc>
                          <a:spcPct val="100000"/>
                        </a:lnSpc>
                        <a:spcAft>
                          <a:spcPts val="0"/>
                        </a:spcAft>
                      </a:pPr>
                      <a:r>
                        <a:rPr lang="ky-KG" sz="1600" b="1" dirty="0">
                          <a:solidFill>
                            <a:srgbClr val="002060"/>
                          </a:solidFill>
                          <a:effectLst/>
                        </a:rPr>
                        <a:t> 38 (9)</a:t>
                      </a:r>
                      <a:endParaRPr lang="en-US" sz="1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614" marR="37614" marT="0" marB="0" anchor="ctr">
                    <a:solidFill>
                      <a:srgbClr val="FFFF00"/>
                    </a:solidFill>
                  </a:tcPr>
                </a:tc>
                <a:extLst>
                  <a:ext uri="{0D108BD9-81ED-4DB2-BD59-A6C34878D82A}">
                    <a16:rowId xmlns:a16="http://schemas.microsoft.com/office/drawing/2014/main" val="1487299211"/>
                  </a:ext>
                </a:extLst>
              </a:tr>
            </a:tbl>
          </a:graphicData>
        </a:graphic>
      </p:graphicFrame>
      <p:pic>
        <p:nvPicPr>
          <p:cNvPr id="3" name="Picture 2">
            <a:extLst>
              <a:ext uri="{FF2B5EF4-FFF2-40B4-BE49-F238E27FC236}">
                <a16:creationId xmlns:a16="http://schemas.microsoft.com/office/drawing/2014/main" id="{2F5F52EE-5668-4358-9100-717787D376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81026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a:extLst>
              <a:ext uri="{FF2B5EF4-FFF2-40B4-BE49-F238E27FC236}">
                <a16:creationId xmlns:a16="http://schemas.microsoft.com/office/drawing/2014/main" id="{8120BE74-82D2-4070-BE88-7373D15720E7}"/>
              </a:ext>
            </a:extLst>
          </p:cNvPr>
          <p:cNvSpPr/>
          <p:nvPr/>
        </p:nvSpPr>
        <p:spPr>
          <a:xfrm>
            <a:off x="1457325" y="6581773"/>
            <a:ext cx="5010151" cy="376833"/>
          </a:xfrm>
          <a:prstGeom prst="rect">
            <a:avLst/>
          </a:prstGeom>
        </p:spPr>
        <p:txBody>
          <a:bodyPr wrap="square">
            <a:spAutoFit/>
          </a:bodyPr>
          <a:lstStyle/>
          <a:p>
            <a:pPr algn="just">
              <a:lnSpc>
                <a:spcPct val="150000"/>
              </a:lnSpc>
              <a:spcAft>
                <a:spcPts val="800"/>
              </a:spcAft>
            </a:pPr>
            <a:r>
              <a:rPr lang="ky-KG" sz="1400" dirty="0">
                <a:latin typeface="Times New Roman" panose="02020603050405020304" pitchFamily="18" charset="0"/>
                <a:ea typeface="Calibri" panose="020F0502020204030204" pitchFamily="34" charset="0"/>
                <a:cs typeface="Times New Roman" panose="02020603050405020304" pitchFamily="18" charset="0"/>
              </a:rPr>
              <a:t>*1 макалага келтирилген шилтемелердин саны </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9131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a:srcRect l="17189" t="18049" r="16916" b="23842"/>
          <a:stretch/>
        </p:blipFill>
        <p:spPr>
          <a:xfrm>
            <a:off x="0" y="586854"/>
            <a:ext cx="12050973" cy="5977719"/>
          </a:xfrm>
          <a:prstGeom prst="rect">
            <a:avLst/>
          </a:prstGeom>
        </p:spPr>
      </p:pic>
    </p:spTree>
    <p:extLst>
      <p:ext uri="{BB962C8B-B14F-4D97-AF65-F5344CB8AC3E}">
        <p14:creationId xmlns:p14="http://schemas.microsoft.com/office/powerpoint/2010/main" val="2377755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3275" y="1166813"/>
            <a:ext cx="10515600" cy="3929062"/>
          </a:xfrm>
        </p:spPr>
        <p:txBody>
          <a:bodyPr>
            <a:normAutofit fontScale="90000"/>
          </a:bodyPr>
          <a:lstStyle/>
          <a:p>
            <a:r>
              <a:rPr lang="en-US" b="1" dirty="0">
                <a:solidFill>
                  <a:srgbClr val="FFC000"/>
                </a:solidFill>
                <a:latin typeface="+mn-lt"/>
                <a:cs typeface="Arial" panose="020B0604020202020204" pitchFamily="34" charset="0"/>
              </a:rPr>
              <a:t>QS</a:t>
            </a:r>
            <a:r>
              <a:rPr lang="en-US" b="1" dirty="0">
                <a:latin typeface="+mn-lt"/>
                <a:cs typeface="Arial" panose="020B0604020202020204" pitchFamily="34" charset="0"/>
              </a:rPr>
              <a:t> </a:t>
            </a:r>
            <a:r>
              <a:rPr lang="ky-KG" b="1" dirty="0">
                <a:solidFill>
                  <a:srgbClr val="002060"/>
                </a:solidFill>
                <a:latin typeface="+mn-lt"/>
                <a:cs typeface="Arial" panose="020B0604020202020204" pitchFamily="34" charset="0"/>
              </a:rPr>
              <a:t>агенттиги университеттердин илимий-метрикалык көрсөткүчтөрүн</a:t>
            </a:r>
            <a:r>
              <a:rPr lang="ky-KG" b="1" dirty="0">
                <a:latin typeface="+mn-lt"/>
                <a:cs typeface="Arial" panose="020B0604020202020204" pitchFamily="34" charset="0"/>
              </a:rPr>
              <a:t> </a:t>
            </a:r>
            <a:r>
              <a:rPr lang="en-US" b="1" dirty="0">
                <a:solidFill>
                  <a:srgbClr val="FFC000"/>
                </a:solidFill>
                <a:latin typeface="+mn-lt"/>
                <a:cs typeface="Arial" panose="020B0604020202020204" pitchFamily="34" charset="0"/>
              </a:rPr>
              <a:t>Scopus</a:t>
            </a:r>
            <a:r>
              <a:rPr lang="ky-KG" b="1" dirty="0">
                <a:latin typeface="+mn-lt"/>
                <a:cs typeface="Arial" panose="020B0604020202020204" pitchFamily="34" charset="0"/>
              </a:rPr>
              <a:t> </a:t>
            </a:r>
            <a:r>
              <a:rPr lang="ky-KG" b="1" dirty="0">
                <a:solidFill>
                  <a:srgbClr val="002060"/>
                </a:solidFill>
                <a:latin typeface="+mn-lt"/>
                <a:cs typeface="Arial" panose="020B0604020202020204" pitchFamily="34" charset="0"/>
              </a:rPr>
              <a:t>маалымат базасына таянып алат</a:t>
            </a:r>
            <a:endParaRPr lang="ru-RU" b="1" dirty="0">
              <a:solidFill>
                <a:srgbClr val="002060"/>
              </a:solidFill>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81026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2339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Рисунок 2"/>
          <p:cNvPicPr>
            <a:picLocks noChangeAspect="1"/>
          </p:cNvPicPr>
          <p:nvPr/>
        </p:nvPicPr>
        <p:blipFill rotWithShape="1">
          <a:blip r:embed="rId2"/>
          <a:srcRect l="30964" t="14172" r="12720" b="32339"/>
          <a:stretch/>
        </p:blipFill>
        <p:spPr>
          <a:xfrm>
            <a:off x="224589" y="208547"/>
            <a:ext cx="11710271" cy="6256421"/>
          </a:xfrm>
          <a:prstGeom prst="rect">
            <a:avLst/>
          </a:prstGeom>
        </p:spPr>
      </p:pic>
    </p:spTree>
    <p:extLst>
      <p:ext uri="{BB962C8B-B14F-4D97-AF65-F5344CB8AC3E}">
        <p14:creationId xmlns:p14="http://schemas.microsoft.com/office/powerpoint/2010/main" val="1368701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a:srcRect l="31141" t="42242" r="12631" b="11754"/>
          <a:stretch/>
        </p:blipFill>
        <p:spPr>
          <a:xfrm>
            <a:off x="313852" y="541587"/>
            <a:ext cx="11733769" cy="5400097"/>
          </a:xfrm>
          <a:prstGeom prst="rect">
            <a:avLst/>
          </a:prstGeom>
        </p:spPr>
      </p:pic>
    </p:spTree>
    <p:extLst>
      <p:ext uri="{BB962C8B-B14F-4D97-AF65-F5344CB8AC3E}">
        <p14:creationId xmlns:p14="http://schemas.microsoft.com/office/powerpoint/2010/main" val="1865935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 name="Рисунок 2"/>
          <p:cNvPicPr>
            <a:picLocks noChangeAspect="1"/>
          </p:cNvPicPr>
          <p:nvPr/>
        </p:nvPicPr>
        <p:blipFill rotWithShape="1">
          <a:blip r:embed="rId2"/>
          <a:srcRect l="30790" t="12456" r="12456" b="46162"/>
          <a:stretch/>
        </p:blipFill>
        <p:spPr>
          <a:xfrm>
            <a:off x="0" y="0"/>
            <a:ext cx="12242509" cy="5021179"/>
          </a:xfrm>
          <a:prstGeom prst="rect">
            <a:avLst/>
          </a:prstGeom>
        </p:spPr>
      </p:pic>
    </p:spTree>
    <p:extLst>
      <p:ext uri="{BB962C8B-B14F-4D97-AF65-F5344CB8AC3E}">
        <p14:creationId xmlns:p14="http://schemas.microsoft.com/office/powerpoint/2010/main" val="1066523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52700" y="2466641"/>
            <a:ext cx="5676900" cy="1933909"/>
          </a:xfrm>
        </p:spPr>
        <p:txBody>
          <a:bodyPr>
            <a:normAutofit/>
          </a:bodyPr>
          <a:lstStyle/>
          <a:p>
            <a:r>
              <a:rPr lang="ky-KG" b="1" dirty="0">
                <a:latin typeface="Arial" panose="020B0604020202020204" pitchFamily="34" charset="0"/>
                <a:cs typeface="Arial" panose="020B0604020202020204" pitchFamily="34" charset="0"/>
              </a:rPr>
              <a:t>Көңүл бурганыңыздар </a:t>
            </a:r>
            <a:br>
              <a:rPr lang="ky-KG" b="1" dirty="0">
                <a:latin typeface="Arial" panose="020B0604020202020204" pitchFamily="34" charset="0"/>
                <a:cs typeface="Arial" panose="020B0604020202020204" pitchFamily="34" charset="0"/>
              </a:rPr>
            </a:br>
            <a:r>
              <a:rPr lang="ky-KG" b="1" dirty="0">
                <a:latin typeface="Arial" panose="020B0604020202020204" pitchFamily="34" charset="0"/>
                <a:cs typeface="Arial" panose="020B0604020202020204" pitchFamily="34" charset="0"/>
              </a:rPr>
              <a:t>үчүн рахмат!</a:t>
            </a:r>
            <a:endParaRPr lang="ru-RU" b="1"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AC42A51F-37AC-4081-838A-8A142870902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81026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1">
            <a:extLst>
              <a:ext uri="{FF2B5EF4-FFF2-40B4-BE49-F238E27FC236}">
                <a16:creationId xmlns:a16="http://schemas.microsoft.com/office/drawing/2014/main" id="{970614E1-4A53-4C73-9F52-2954CC78F166}"/>
              </a:ext>
            </a:extLst>
          </p:cNvPr>
          <p:cNvGrpSpPr/>
          <p:nvPr/>
        </p:nvGrpSpPr>
        <p:grpSpPr>
          <a:xfrm>
            <a:off x="9372600" y="2290263"/>
            <a:ext cx="2208278" cy="2277474"/>
            <a:chOff x="1523118" y="1532348"/>
            <a:chExt cx="4005196" cy="5011485"/>
          </a:xfrm>
        </p:grpSpPr>
        <p:sp>
          <p:nvSpPr>
            <p:cNvPr id="5" name="Freeform 33">
              <a:extLst>
                <a:ext uri="{FF2B5EF4-FFF2-40B4-BE49-F238E27FC236}">
                  <a16:creationId xmlns:a16="http://schemas.microsoft.com/office/drawing/2014/main" id="{93CBB3A9-85F9-4CB1-9075-387BF3E16067}"/>
                </a:ext>
              </a:extLst>
            </p:cNvPr>
            <p:cNvSpPr>
              <a:spLocks/>
            </p:cNvSpPr>
            <p:nvPr/>
          </p:nvSpPr>
          <p:spPr bwMode="auto">
            <a:xfrm rot="20192702" flipH="1">
              <a:off x="3534082" y="1833244"/>
              <a:ext cx="763991" cy="634195"/>
            </a:xfrm>
            <a:custGeom>
              <a:avLst/>
              <a:gdLst>
                <a:gd name="T0" fmla="*/ 167 w 196"/>
                <a:gd name="T1" fmla="*/ 142 h 163"/>
                <a:gd name="T2" fmla="*/ 170 w 196"/>
                <a:gd name="T3" fmla="*/ 48 h 163"/>
                <a:gd name="T4" fmla="*/ 167 w 196"/>
                <a:gd name="T5" fmla="*/ 57 h 163"/>
                <a:gd name="T6" fmla="*/ 75 w 196"/>
                <a:gd name="T7" fmla="*/ 3 h 163"/>
                <a:gd name="T8" fmla="*/ 0 w 196"/>
                <a:gd name="T9" fmla="*/ 26 h 163"/>
                <a:gd name="T10" fmla="*/ 20 w 196"/>
                <a:gd name="T11" fmla="*/ 60 h 163"/>
                <a:gd name="T12" fmla="*/ 77 w 196"/>
                <a:gd name="T13" fmla="*/ 124 h 163"/>
                <a:gd name="T14" fmla="*/ 119 w 196"/>
                <a:gd name="T15" fmla="*/ 134 h 163"/>
                <a:gd name="T16" fmla="*/ 102 w 196"/>
                <a:gd name="T17" fmla="*/ 139 h 163"/>
                <a:gd name="T18" fmla="*/ 161 w 196"/>
                <a:gd name="T19" fmla="*/ 163 h 163"/>
                <a:gd name="T20" fmla="*/ 81 w 196"/>
                <a:gd name="T21" fmla="*/ 35 h 163"/>
                <a:gd name="T22" fmla="*/ 167 w 196"/>
                <a:gd name="T23" fmla="*/ 14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163">
                  <a:moveTo>
                    <a:pt x="167" y="142"/>
                  </a:moveTo>
                  <a:cubicBezTo>
                    <a:pt x="167" y="142"/>
                    <a:pt x="196" y="98"/>
                    <a:pt x="170" y="48"/>
                  </a:cubicBezTo>
                  <a:cubicBezTo>
                    <a:pt x="167" y="57"/>
                    <a:pt x="167" y="57"/>
                    <a:pt x="167" y="57"/>
                  </a:cubicBezTo>
                  <a:cubicBezTo>
                    <a:pt x="167" y="57"/>
                    <a:pt x="152" y="0"/>
                    <a:pt x="75" y="3"/>
                  </a:cubicBezTo>
                  <a:cubicBezTo>
                    <a:pt x="21" y="6"/>
                    <a:pt x="0" y="26"/>
                    <a:pt x="0" y="26"/>
                  </a:cubicBezTo>
                  <a:cubicBezTo>
                    <a:pt x="0" y="26"/>
                    <a:pt x="19" y="23"/>
                    <a:pt x="20" y="60"/>
                  </a:cubicBezTo>
                  <a:cubicBezTo>
                    <a:pt x="21" y="81"/>
                    <a:pt x="43" y="116"/>
                    <a:pt x="77" y="124"/>
                  </a:cubicBezTo>
                  <a:cubicBezTo>
                    <a:pt x="111" y="131"/>
                    <a:pt x="119" y="134"/>
                    <a:pt x="119" y="134"/>
                  </a:cubicBezTo>
                  <a:cubicBezTo>
                    <a:pt x="102" y="139"/>
                    <a:pt x="102" y="139"/>
                    <a:pt x="102" y="139"/>
                  </a:cubicBezTo>
                  <a:cubicBezTo>
                    <a:pt x="102" y="139"/>
                    <a:pt x="159" y="140"/>
                    <a:pt x="161" y="163"/>
                  </a:cubicBezTo>
                  <a:cubicBezTo>
                    <a:pt x="161" y="163"/>
                    <a:pt x="157" y="56"/>
                    <a:pt x="81" y="35"/>
                  </a:cubicBezTo>
                  <a:cubicBezTo>
                    <a:pt x="81" y="35"/>
                    <a:pt x="153" y="45"/>
                    <a:pt x="167" y="142"/>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6" name="Freeform 36">
              <a:extLst>
                <a:ext uri="{FF2B5EF4-FFF2-40B4-BE49-F238E27FC236}">
                  <a16:creationId xmlns:a16="http://schemas.microsoft.com/office/drawing/2014/main" id="{E2E7B48E-98A1-46CD-967D-520BCBB33888}"/>
                </a:ext>
              </a:extLst>
            </p:cNvPr>
            <p:cNvSpPr>
              <a:spLocks/>
            </p:cNvSpPr>
            <p:nvPr/>
          </p:nvSpPr>
          <p:spPr bwMode="auto">
            <a:xfrm rot="1695130">
              <a:off x="4895721" y="2555158"/>
              <a:ext cx="361353" cy="463770"/>
            </a:xfrm>
            <a:custGeom>
              <a:avLst/>
              <a:gdLst>
                <a:gd name="T0" fmla="*/ 4 w 79"/>
                <a:gd name="T1" fmla="*/ 55 h 101"/>
                <a:gd name="T2" fmla="*/ 37 w 79"/>
                <a:gd name="T3" fmla="*/ 10 h 101"/>
                <a:gd name="T4" fmla="*/ 77 w 79"/>
                <a:gd name="T5" fmla="*/ 5 h 101"/>
                <a:gd name="T6" fmla="*/ 75 w 79"/>
                <a:gd name="T7" fmla="*/ 25 h 101"/>
                <a:gd name="T8" fmla="*/ 61 w 79"/>
                <a:gd name="T9" fmla="*/ 67 h 101"/>
                <a:gd name="T10" fmla="*/ 43 w 79"/>
                <a:gd name="T11" fmla="*/ 81 h 101"/>
                <a:gd name="T12" fmla="*/ 52 w 79"/>
                <a:gd name="T13" fmla="*/ 80 h 101"/>
                <a:gd name="T14" fmla="*/ 30 w 79"/>
                <a:gd name="T15" fmla="*/ 101 h 101"/>
                <a:gd name="T16" fmla="*/ 27 w 79"/>
                <a:gd name="T17" fmla="*/ 87 h 101"/>
                <a:gd name="T18" fmla="*/ 48 w 79"/>
                <a:gd name="T19" fmla="*/ 20 h 101"/>
                <a:gd name="T20" fmla="*/ 18 w 79"/>
                <a:gd name="T21" fmla="*/ 91 h 101"/>
                <a:gd name="T22" fmla="*/ 1 w 79"/>
                <a:gd name="T23" fmla="*/ 51 h 101"/>
                <a:gd name="T24" fmla="*/ 4 w 79"/>
                <a:gd name="T25" fmla="*/ 5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01">
                  <a:moveTo>
                    <a:pt x="4" y="55"/>
                  </a:moveTo>
                  <a:cubicBezTo>
                    <a:pt x="4" y="55"/>
                    <a:pt x="0" y="25"/>
                    <a:pt x="37" y="10"/>
                  </a:cubicBezTo>
                  <a:cubicBezTo>
                    <a:pt x="63" y="0"/>
                    <a:pt x="77" y="5"/>
                    <a:pt x="77" y="5"/>
                  </a:cubicBezTo>
                  <a:cubicBezTo>
                    <a:pt x="77" y="5"/>
                    <a:pt x="67" y="7"/>
                    <a:pt x="75" y="25"/>
                  </a:cubicBezTo>
                  <a:cubicBezTo>
                    <a:pt x="79" y="35"/>
                    <a:pt x="76" y="57"/>
                    <a:pt x="61" y="67"/>
                  </a:cubicBezTo>
                  <a:cubicBezTo>
                    <a:pt x="47" y="78"/>
                    <a:pt x="43" y="81"/>
                    <a:pt x="43" y="81"/>
                  </a:cubicBezTo>
                  <a:cubicBezTo>
                    <a:pt x="52" y="80"/>
                    <a:pt x="52" y="80"/>
                    <a:pt x="52" y="80"/>
                  </a:cubicBezTo>
                  <a:cubicBezTo>
                    <a:pt x="52" y="80"/>
                    <a:pt x="29" y="91"/>
                    <a:pt x="30" y="101"/>
                  </a:cubicBezTo>
                  <a:cubicBezTo>
                    <a:pt x="28" y="97"/>
                    <a:pt x="28" y="92"/>
                    <a:pt x="27" y="87"/>
                  </a:cubicBezTo>
                  <a:cubicBezTo>
                    <a:pt x="24" y="59"/>
                    <a:pt x="33" y="34"/>
                    <a:pt x="48" y="20"/>
                  </a:cubicBezTo>
                  <a:cubicBezTo>
                    <a:pt x="30" y="31"/>
                    <a:pt x="14" y="52"/>
                    <a:pt x="18" y="91"/>
                  </a:cubicBezTo>
                  <a:cubicBezTo>
                    <a:pt x="11" y="85"/>
                    <a:pt x="0" y="71"/>
                    <a:pt x="1" y="51"/>
                  </a:cubicBezTo>
                  <a:lnTo>
                    <a:pt x="4" y="55"/>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7" name="Freeform 30">
              <a:extLst>
                <a:ext uri="{FF2B5EF4-FFF2-40B4-BE49-F238E27FC236}">
                  <a16:creationId xmlns:a16="http://schemas.microsoft.com/office/drawing/2014/main" id="{EE97565B-A864-4D05-BE5E-B4B9033321C3}"/>
                </a:ext>
              </a:extLst>
            </p:cNvPr>
            <p:cNvSpPr>
              <a:spLocks/>
            </p:cNvSpPr>
            <p:nvPr/>
          </p:nvSpPr>
          <p:spPr bwMode="auto">
            <a:xfrm rot="19798984">
              <a:off x="3776243" y="1994561"/>
              <a:ext cx="1320679" cy="992771"/>
            </a:xfrm>
            <a:custGeom>
              <a:avLst/>
              <a:gdLst>
                <a:gd name="T0" fmla="*/ 9 w 246"/>
                <a:gd name="T1" fmla="*/ 121 h 185"/>
                <a:gd name="T2" fmla="*/ 73 w 246"/>
                <a:gd name="T3" fmla="*/ 31 h 185"/>
                <a:gd name="T4" fmla="*/ 69 w 246"/>
                <a:gd name="T5" fmla="*/ 42 h 185"/>
                <a:gd name="T6" fmla="*/ 192 w 246"/>
                <a:gd name="T7" fmla="*/ 58 h 185"/>
                <a:gd name="T8" fmla="*/ 246 w 246"/>
                <a:gd name="T9" fmla="*/ 133 h 185"/>
                <a:gd name="T10" fmla="*/ 203 w 246"/>
                <a:gd name="T11" fmla="*/ 150 h 185"/>
                <a:gd name="T12" fmla="*/ 105 w 246"/>
                <a:gd name="T13" fmla="*/ 168 h 185"/>
                <a:gd name="T14" fmla="*/ 59 w 246"/>
                <a:gd name="T15" fmla="*/ 147 h 185"/>
                <a:gd name="T16" fmla="*/ 71 w 246"/>
                <a:gd name="T17" fmla="*/ 164 h 185"/>
                <a:gd name="T18" fmla="*/ 0 w 246"/>
                <a:gd name="T19" fmla="*/ 145 h 185"/>
                <a:gd name="T20" fmla="*/ 165 w 246"/>
                <a:gd name="T21" fmla="*/ 83 h 185"/>
                <a:gd name="T22" fmla="*/ 9 w 246"/>
                <a:gd name="T23" fmla="*/ 12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185">
                  <a:moveTo>
                    <a:pt x="9" y="121"/>
                  </a:moveTo>
                  <a:cubicBezTo>
                    <a:pt x="9" y="121"/>
                    <a:pt x="14" y="59"/>
                    <a:pt x="73" y="31"/>
                  </a:cubicBezTo>
                  <a:cubicBezTo>
                    <a:pt x="69" y="42"/>
                    <a:pt x="69" y="42"/>
                    <a:pt x="69" y="42"/>
                  </a:cubicBezTo>
                  <a:cubicBezTo>
                    <a:pt x="69" y="42"/>
                    <a:pt x="124" y="0"/>
                    <a:pt x="192" y="58"/>
                  </a:cubicBezTo>
                  <a:cubicBezTo>
                    <a:pt x="241" y="99"/>
                    <a:pt x="246" y="133"/>
                    <a:pt x="246" y="133"/>
                  </a:cubicBezTo>
                  <a:cubicBezTo>
                    <a:pt x="246" y="133"/>
                    <a:pt x="230" y="116"/>
                    <a:pt x="203" y="150"/>
                  </a:cubicBezTo>
                  <a:cubicBezTo>
                    <a:pt x="187" y="169"/>
                    <a:pt x="142" y="185"/>
                    <a:pt x="105" y="168"/>
                  </a:cubicBezTo>
                  <a:cubicBezTo>
                    <a:pt x="68" y="151"/>
                    <a:pt x="59" y="147"/>
                    <a:pt x="59" y="147"/>
                  </a:cubicBezTo>
                  <a:cubicBezTo>
                    <a:pt x="71" y="164"/>
                    <a:pt x="71" y="164"/>
                    <a:pt x="71" y="164"/>
                  </a:cubicBezTo>
                  <a:cubicBezTo>
                    <a:pt x="71" y="164"/>
                    <a:pt x="17" y="124"/>
                    <a:pt x="0" y="145"/>
                  </a:cubicBezTo>
                  <a:cubicBezTo>
                    <a:pt x="0" y="145"/>
                    <a:pt x="79" y="49"/>
                    <a:pt x="165" y="83"/>
                  </a:cubicBezTo>
                  <a:cubicBezTo>
                    <a:pt x="165" y="83"/>
                    <a:pt x="91" y="41"/>
                    <a:pt x="9" y="121"/>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8" name="Freeform 36">
              <a:extLst>
                <a:ext uri="{FF2B5EF4-FFF2-40B4-BE49-F238E27FC236}">
                  <a16:creationId xmlns:a16="http://schemas.microsoft.com/office/drawing/2014/main" id="{F5E4746B-F622-4FBE-B5C5-93EA342CD36A}"/>
                </a:ext>
              </a:extLst>
            </p:cNvPr>
            <p:cNvSpPr>
              <a:spLocks/>
            </p:cNvSpPr>
            <p:nvPr/>
          </p:nvSpPr>
          <p:spPr bwMode="auto">
            <a:xfrm rot="20742510">
              <a:off x="3455689" y="2511227"/>
              <a:ext cx="361353" cy="463770"/>
            </a:xfrm>
            <a:custGeom>
              <a:avLst/>
              <a:gdLst>
                <a:gd name="T0" fmla="*/ 4 w 79"/>
                <a:gd name="T1" fmla="*/ 55 h 101"/>
                <a:gd name="T2" fmla="*/ 37 w 79"/>
                <a:gd name="T3" fmla="*/ 10 h 101"/>
                <a:gd name="T4" fmla="*/ 77 w 79"/>
                <a:gd name="T5" fmla="*/ 5 h 101"/>
                <a:gd name="T6" fmla="*/ 75 w 79"/>
                <a:gd name="T7" fmla="*/ 25 h 101"/>
                <a:gd name="T8" fmla="*/ 61 w 79"/>
                <a:gd name="T9" fmla="*/ 67 h 101"/>
                <a:gd name="T10" fmla="*/ 43 w 79"/>
                <a:gd name="T11" fmla="*/ 81 h 101"/>
                <a:gd name="T12" fmla="*/ 52 w 79"/>
                <a:gd name="T13" fmla="*/ 80 h 101"/>
                <a:gd name="T14" fmla="*/ 30 w 79"/>
                <a:gd name="T15" fmla="*/ 101 h 101"/>
                <a:gd name="T16" fmla="*/ 27 w 79"/>
                <a:gd name="T17" fmla="*/ 87 h 101"/>
                <a:gd name="T18" fmla="*/ 48 w 79"/>
                <a:gd name="T19" fmla="*/ 20 h 101"/>
                <a:gd name="T20" fmla="*/ 18 w 79"/>
                <a:gd name="T21" fmla="*/ 91 h 101"/>
                <a:gd name="T22" fmla="*/ 1 w 79"/>
                <a:gd name="T23" fmla="*/ 51 h 101"/>
                <a:gd name="T24" fmla="*/ 4 w 79"/>
                <a:gd name="T25" fmla="*/ 5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01">
                  <a:moveTo>
                    <a:pt x="4" y="55"/>
                  </a:moveTo>
                  <a:cubicBezTo>
                    <a:pt x="4" y="55"/>
                    <a:pt x="0" y="25"/>
                    <a:pt x="37" y="10"/>
                  </a:cubicBezTo>
                  <a:cubicBezTo>
                    <a:pt x="63" y="0"/>
                    <a:pt x="77" y="5"/>
                    <a:pt x="77" y="5"/>
                  </a:cubicBezTo>
                  <a:cubicBezTo>
                    <a:pt x="77" y="5"/>
                    <a:pt x="67" y="7"/>
                    <a:pt x="75" y="25"/>
                  </a:cubicBezTo>
                  <a:cubicBezTo>
                    <a:pt x="79" y="35"/>
                    <a:pt x="76" y="57"/>
                    <a:pt x="61" y="67"/>
                  </a:cubicBezTo>
                  <a:cubicBezTo>
                    <a:pt x="47" y="78"/>
                    <a:pt x="43" y="81"/>
                    <a:pt x="43" y="81"/>
                  </a:cubicBezTo>
                  <a:cubicBezTo>
                    <a:pt x="52" y="80"/>
                    <a:pt x="52" y="80"/>
                    <a:pt x="52" y="80"/>
                  </a:cubicBezTo>
                  <a:cubicBezTo>
                    <a:pt x="52" y="80"/>
                    <a:pt x="29" y="91"/>
                    <a:pt x="30" y="101"/>
                  </a:cubicBezTo>
                  <a:cubicBezTo>
                    <a:pt x="28" y="97"/>
                    <a:pt x="28" y="92"/>
                    <a:pt x="27" y="87"/>
                  </a:cubicBezTo>
                  <a:cubicBezTo>
                    <a:pt x="24" y="59"/>
                    <a:pt x="33" y="34"/>
                    <a:pt x="48" y="20"/>
                  </a:cubicBezTo>
                  <a:cubicBezTo>
                    <a:pt x="30" y="31"/>
                    <a:pt x="14" y="52"/>
                    <a:pt x="18" y="91"/>
                  </a:cubicBezTo>
                  <a:cubicBezTo>
                    <a:pt x="11" y="85"/>
                    <a:pt x="0" y="71"/>
                    <a:pt x="1" y="51"/>
                  </a:cubicBezTo>
                  <a:lnTo>
                    <a:pt x="4" y="55"/>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9" name="Freeform 30">
              <a:extLst>
                <a:ext uri="{FF2B5EF4-FFF2-40B4-BE49-F238E27FC236}">
                  <a16:creationId xmlns:a16="http://schemas.microsoft.com/office/drawing/2014/main" id="{73EA4EDD-0571-4488-83FE-77A227F74FC6}"/>
                </a:ext>
              </a:extLst>
            </p:cNvPr>
            <p:cNvSpPr>
              <a:spLocks/>
            </p:cNvSpPr>
            <p:nvPr/>
          </p:nvSpPr>
          <p:spPr bwMode="auto">
            <a:xfrm rot="1666479" flipH="1">
              <a:off x="1970272" y="1532348"/>
              <a:ext cx="1195385" cy="898585"/>
            </a:xfrm>
            <a:custGeom>
              <a:avLst/>
              <a:gdLst>
                <a:gd name="T0" fmla="*/ 9 w 246"/>
                <a:gd name="T1" fmla="*/ 121 h 185"/>
                <a:gd name="T2" fmla="*/ 73 w 246"/>
                <a:gd name="T3" fmla="*/ 31 h 185"/>
                <a:gd name="T4" fmla="*/ 69 w 246"/>
                <a:gd name="T5" fmla="*/ 42 h 185"/>
                <a:gd name="T6" fmla="*/ 192 w 246"/>
                <a:gd name="T7" fmla="*/ 58 h 185"/>
                <a:gd name="T8" fmla="*/ 246 w 246"/>
                <a:gd name="T9" fmla="*/ 133 h 185"/>
                <a:gd name="T10" fmla="*/ 203 w 246"/>
                <a:gd name="T11" fmla="*/ 150 h 185"/>
                <a:gd name="T12" fmla="*/ 105 w 246"/>
                <a:gd name="T13" fmla="*/ 168 h 185"/>
                <a:gd name="T14" fmla="*/ 59 w 246"/>
                <a:gd name="T15" fmla="*/ 147 h 185"/>
                <a:gd name="T16" fmla="*/ 71 w 246"/>
                <a:gd name="T17" fmla="*/ 164 h 185"/>
                <a:gd name="T18" fmla="*/ 0 w 246"/>
                <a:gd name="T19" fmla="*/ 145 h 185"/>
                <a:gd name="T20" fmla="*/ 165 w 246"/>
                <a:gd name="T21" fmla="*/ 83 h 185"/>
                <a:gd name="T22" fmla="*/ 9 w 246"/>
                <a:gd name="T23" fmla="*/ 12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185">
                  <a:moveTo>
                    <a:pt x="9" y="121"/>
                  </a:moveTo>
                  <a:cubicBezTo>
                    <a:pt x="9" y="121"/>
                    <a:pt x="14" y="59"/>
                    <a:pt x="73" y="31"/>
                  </a:cubicBezTo>
                  <a:cubicBezTo>
                    <a:pt x="69" y="42"/>
                    <a:pt x="69" y="42"/>
                    <a:pt x="69" y="42"/>
                  </a:cubicBezTo>
                  <a:cubicBezTo>
                    <a:pt x="69" y="42"/>
                    <a:pt x="124" y="0"/>
                    <a:pt x="192" y="58"/>
                  </a:cubicBezTo>
                  <a:cubicBezTo>
                    <a:pt x="241" y="99"/>
                    <a:pt x="246" y="133"/>
                    <a:pt x="246" y="133"/>
                  </a:cubicBezTo>
                  <a:cubicBezTo>
                    <a:pt x="246" y="133"/>
                    <a:pt x="230" y="116"/>
                    <a:pt x="203" y="150"/>
                  </a:cubicBezTo>
                  <a:cubicBezTo>
                    <a:pt x="187" y="169"/>
                    <a:pt x="142" y="185"/>
                    <a:pt x="105" y="168"/>
                  </a:cubicBezTo>
                  <a:cubicBezTo>
                    <a:pt x="68" y="151"/>
                    <a:pt x="59" y="147"/>
                    <a:pt x="59" y="147"/>
                  </a:cubicBezTo>
                  <a:cubicBezTo>
                    <a:pt x="71" y="164"/>
                    <a:pt x="71" y="164"/>
                    <a:pt x="71" y="164"/>
                  </a:cubicBezTo>
                  <a:cubicBezTo>
                    <a:pt x="71" y="164"/>
                    <a:pt x="17" y="124"/>
                    <a:pt x="0" y="145"/>
                  </a:cubicBezTo>
                  <a:cubicBezTo>
                    <a:pt x="0" y="145"/>
                    <a:pt x="79" y="49"/>
                    <a:pt x="165" y="83"/>
                  </a:cubicBezTo>
                  <a:cubicBezTo>
                    <a:pt x="165" y="83"/>
                    <a:pt x="91" y="41"/>
                    <a:pt x="9" y="121"/>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0" name="Freeform 29">
              <a:extLst>
                <a:ext uri="{FF2B5EF4-FFF2-40B4-BE49-F238E27FC236}">
                  <a16:creationId xmlns:a16="http://schemas.microsoft.com/office/drawing/2014/main" id="{A6B73F9A-413F-4775-8E89-8633E067B091}"/>
                </a:ext>
              </a:extLst>
            </p:cNvPr>
            <p:cNvSpPr>
              <a:spLocks/>
            </p:cNvSpPr>
            <p:nvPr/>
          </p:nvSpPr>
          <p:spPr bwMode="auto">
            <a:xfrm>
              <a:off x="3888441" y="3291648"/>
              <a:ext cx="1354445" cy="922339"/>
            </a:xfrm>
            <a:custGeom>
              <a:avLst/>
              <a:gdLst>
                <a:gd name="T0" fmla="*/ 129 w 226"/>
                <a:gd name="T1" fmla="*/ 12 h 154"/>
                <a:gd name="T2" fmla="*/ 7 w 226"/>
                <a:gd name="T3" fmla="*/ 154 h 154"/>
                <a:gd name="T4" fmla="*/ 0 w 226"/>
                <a:gd name="T5" fmla="*/ 142 h 154"/>
                <a:gd name="T6" fmla="*/ 120 w 226"/>
                <a:gd name="T7" fmla="*/ 8 h 154"/>
                <a:gd name="T8" fmla="*/ 226 w 226"/>
                <a:gd name="T9" fmla="*/ 19 h 154"/>
                <a:gd name="T10" fmla="*/ 129 w 226"/>
                <a:gd name="T11" fmla="*/ 12 h 154"/>
              </a:gdLst>
              <a:ahLst/>
              <a:cxnLst>
                <a:cxn ang="0">
                  <a:pos x="T0" y="T1"/>
                </a:cxn>
                <a:cxn ang="0">
                  <a:pos x="T2" y="T3"/>
                </a:cxn>
                <a:cxn ang="0">
                  <a:pos x="T4" y="T5"/>
                </a:cxn>
                <a:cxn ang="0">
                  <a:pos x="T6" y="T7"/>
                </a:cxn>
                <a:cxn ang="0">
                  <a:pos x="T8" y="T9"/>
                </a:cxn>
                <a:cxn ang="0">
                  <a:pos x="T10" y="T11"/>
                </a:cxn>
              </a:cxnLst>
              <a:rect l="0" t="0" r="r" b="b"/>
              <a:pathLst>
                <a:path w="226" h="154">
                  <a:moveTo>
                    <a:pt x="129" y="12"/>
                  </a:moveTo>
                  <a:cubicBezTo>
                    <a:pt x="55" y="28"/>
                    <a:pt x="4" y="90"/>
                    <a:pt x="7" y="154"/>
                  </a:cubicBezTo>
                  <a:cubicBezTo>
                    <a:pt x="4" y="151"/>
                    <a:pt x="3" y="145"/>
                    <a:pt x="0" y="142"/>
                  </a:cubicBezTo>
                  <a:cubicBezTo>
                    <a:pt x="0" y="80"/>
                    <a:pt x="48" y="24"/>
                    <a:pt x="120" y="8"/>
                  </a:cubicBezTo>
                  <a:cubicBezTo>
                    <a:pt x="157" y="0"/>
                    <a:pt x="195" y="5"/>
                    <a:pt x="226" y="19"/>
                  </a:cubicBezTo>
                  <a:cubicBezTo>
                    <a:pt x="197" y="8"/>
                    <a:pt x="163" y="5"/>
                    <a:pt x="129" y="12"/>
                  </a:cubicBezTo>
                  <a:close/>
                </a:path>
              </a:pathLst>
            </a:custGeom>
            <a:solidFill>
              <a:srgbClr val="372415"/>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1" name="Freeform 31">
              <a:extLst>
                <a:ext uri="{FF2B5EF4-FFF2-40B4-BE49-F238E27FC236}">
                  <a16:creationId xmlns:a16="http://schemas.microsoft.com/office/drawing/2014/main" id="{FF4445B1-2930-4F02-BF1A-7F19B5972E7A}"/>
                </a:ext>
              </a:extLst>
            </p:cNvPr>
            <p:cNvSpPr>
              <a:spLocks/>
            </p:cNvSpPr>
            <p:nvPr/>
          </p:nvSpPr>
          <p:spPr bwMode="auto">
            <a:xfrm>
              <a:off x="3191003" y="2422378"/>
              <a:ext cx="126348" cy="838532"/>
            </a:xfrm>
            <a:custGeom>
              <a:avLst/>
              <a:gdLst>
                <a:gd name="T0" fmla="*/ 12 w 21"/>
                <a:gd name="T1" fmla="*/ 80 h 81"/>
                <a:gd name="T2" fmla="*/ 3 w 21"/>
                <a:gd name="T3" fmla="*/ 81 h 81"/>
                <a:gd name="T4" fmla="*/ 3 w 21"/>
                <a:gd name="T5" fmla="*/ 32 h 81"/>
                <a:gd name="T6" fmla="*/ 5 w 21"/>
                <a:gd name="T7" fmla="*/ 0 h 81"/>
                <a:gd name="T8" fmla="*/ 14 w 21"/>
                <a:gd name="T9" fmla="*/ 28 h 81"/>
                <a:gd name="T10" fmla="*/ 12 w 21"/>
                <a:gd name="T11" fmla="*/ 80 h 81"/>
              </a:gdLst>
              <a:ahLst/>
              <a:cxnLst>
                <a:cxn ang="0">
                  <a:pos x="T0" y="T1"/>
                </a:cxn>
                <a:cxn ang="0">
                  <a:pos x="T2" y="T3"/>
                </a:cxn>
                <a:cxn ang="0">
                  <a:pos x="T4" y="T5"/>
                </a:cxn>
                <a:cxn ang="0">
                  <a:pos x="T6" y="T7"/>
                </a:cxn>
                <a:cxn ang="0">
                  <a:pos x="T8" y="T9"/>
                </a:cxn>
                <a:cxn ang="0">
                  <a:pos x="T10" y="T11"/>
                </a:cxn>
              </a:cxnLst>
              <a:rect l="0" t="0" r="r" b="b"/>
              <a:pathLst>
                <a:path w="21" h="81">
                  <a:moveTo>
                    <a:pt x="12" y="80"/>
                  </a:moveTo>
                  <a:cubicBezTo>
                    <a:pt x="9" y="81"/>
                    <a:pt x="6" y="81"/>
                    <a:pt x="3" y="81"/>
                  </a:cubicBezTo>
                  <a:cubicBezTo>
                    <a:pt x="3" y="55"/>
                    <a:pt x="3" y="36"/>
                    <a:pt x="3" y="32"/>
                  </a:cubicBezTo>
                  <a:cubicBezTo>
                    <a:pt x="0" y="8"/>
                    <a:pt x="1" y="0"/>
                    <a:pt x="5" y="0"/>
                  </a:cubicBezTo>
                  <a:cubicBezTo>
                    <a:pt x="9" y="0"/>
                    <a:pt x="21" y="3"/>
                    <a:pt x="14" y="28"/>
                  </a:cubicBezTo>
                  <a:cubicBezTo>
                    <a:pt x="13" y="33"/>
                    <a:pt x="12" y="52"/>
                    <a:pt x="12" y="80"/>
                  </a:cubicBezTo>
                  <a:close/>
                </a:path>
              </a:pathLst>
            </a:custGeom>
            <a:solidFill>
              <a:srgbClr val="372415"/>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2" name="Freeform 24">
              <a:extLst>
                <a:ext uri="{FF2B5EF4-FFF2-40B4-BE49-F238E27FC236}">
                  <a16:creationId xmlns:a16="http://schemas.microsoft.com/office/drawing/2014/main" id="{0773FEB8-05A0-4690-A789-458DDCB99B54}"/>
                </a:ext>
              </a:extLst>
            </p:cNvPr>
            <p:cNvSpPr>
              <a:spLocks/>
            </p:cNvSpPr>
            <p:nvPr/>
          </p:nvSpPr>
          <p:spPr bwMode="auto">
            <a:xfrm>
              <a:off x="2806906" y="3968871"/>
              <a:ext cx="179412" cy="1778974"/>
            </a:xfrm>
            <a:custGeom>
              <a:avLst/>
              <a:gdLst>
                <a:gd name="T0" fmla="*/ 21 w 30"/>
                <a:gd name="T1" fmla="*/ 297 h 297"/>
                <a:gd name="T2" fmla="*/ 29 w 30"/>
                <a:gd name="T3" fmla="*/ 290 h 297"/>
                <a:gd name="T4" fmla="*/ 29 w 30"/>
                <a:gd name="T5" fmla="*/ 13 h 297"/>
                <a:gd name="T6" fmla="*/ 21 w 30"/>
                <a:gd name="T7" fmla="*/ 2 h 297"/>
                <a:gd name="T8" fmla="*/ 22 w 30"/>
                <a:gd name="T9" fmla="*/ 7 h 297"/>
                <a:gd name="T10" fmla="*/ 14 w 30"/>
                <a:gd name="T11" fmla="*/ 290 h 297"/>
                <a:gd name="T12" fmla="*/ 21 w 30"/>
                <a:gd name="T13" fmla="*/ 297 h 297"/>
              </a:gdLst>
              <a:ahLst/>
              <a:cxnLst>
                <a:cxn ang="0">
                  <a:pos x="T0" y="T1"/>
                </a:cxn>
                <a:cxn ang="0">
                  <a:pos x="T2" y="T3"/>
                </a:cxn>
                <a:cxn ang="0">
                  <a:pos x="T4" y="T5"/>
                </a:cxn>
                <a:cxn ang="0">
                  <a:pos x="T6" y="T7"/>
                </a:cxn>
                <a:cxn ang="0">
                  <a:pos x="T8" y="T9"/>
                </a:cxn>
                <a:cxn ang="0">
                  <a:pos x="T10" y="T11"/>
                </a:cxn>
                <a:cxn ang="0">
                  <a:pos x="T12" y="T13"/>
                </a:cxn>
              </a:cxnLst>
              <a:rect l="0" t="0" r="r" b="b"/>
              <a:pathLst>
                <a:path w="30" h="297">
                  <a:moveTo>
                    <a:pt x="21" y="297"/>
                  </a:moveTo>
                  <a:cubicBezTo>
                    <a:pt x="25" y="297"/>
                    <a:pt x="29" y="294"/>
                    <a:pt x="29" y="290"/>
                  </a:cubicBezTo>
                  <a:cubicBezTo>
                    <a:pt x="29" y="13"/>
                    <a:pt x="29" y="13"/>
                    <a:pt x="29" y="13"/>
                  </a:cubicBezTo>
                  <a:cubicBezTo>
                    <a:pt x="29" y="9"/>
                    <a:pt x="25" y="2"/>
                    <a:pt x="21" y="2"/>
                  </a:cubicBezTo>
                  <a:cubicBezTo>
                    <a:pt x="17" y="2"/>
                    <a:pt x="0" y="0"/>
                    <a:pt x="22" y="7"/>
                  </a:cubicBezTo>
                  <a:cubicBezTo>
                    <a:pt x="30" y="9"/>
                    <a:pt x="14" y="290"/>
                    <a:pt x="14" y="290"/>
                  </a:cubicBezTo>
                  <a:cubicBezTo>
                    <a:pt x="14" y="294"/>
                    <a:pt x="17" y="297"/>
                    <a:pt x="21" y="297"/>
                  </a:cubicBezTo>
                  <a:close/>
                </a:path>
              </a:pathLst>
            </a:custGeom>
            <a:solidFill>
              <a:srgbClr val="372415"/>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3" name="Freeform 25">
              <a:extLst>
                <a:ext uri="{FF2B5EF4-FFF2-40B4-BE49-F238E27FC236}">
                  <a16:creationId xmlns:a16="http://schemas.microsoft.com/office/drawing/2014/main" id="{8096D227-797D-446F-924A-F5638505BD46}"/>
                </a:ext>
              </a:extLst>
            </p:cNvPr>
            <p:cNvSpPr>
              <a:spLocks/>
            </p:cNvSpPr>
            <p:nvPr/>
          </p:nvSpPr>
          <p:spPr bwMode="auto">
            <a:xfrm>
              <a:off x="4146188" y="4310008"/>
              <a:ext cx="154143" cy="1437837"/>
            </a:xfrm>
            <a:custGeom>
              <a:avLst/>
              <a:gdLst>
                <a:gd name="T0" fmla="*/ 8 w 26"/>
                <a:gd name="T1" fmla="*/ 240 h 240"/>
                <a:gd name="T2" fmla="*/ 16 w 26"/>
                <a:gd name="T3" fmla="*/ 233 h 240"/>
                <a:gd name="T4" fmla="*/ 17 w 26"/>
                <a:gd name="T5" fmla="*/ 34 h 240"/>
                <a:gd name="T6" fmla="*/ 12 w 26"/>
                <a:gd name="T7" fmla="*/ 33 h 240"/>
                <a:gd name="T8" fmla="*/ 1 w 26"/>
                <a:gd name="T9" fmla="*/ 233 h 240"/>
                <a:gd name="T10" fmla="*/ 8 w 26"/>
                <a:gd name="T11" fmla="*/ 240 h 240"/>
              </a:gdLst>
              <a:ahLst/>
              <a:cxnLst>
                <a:cxn ang="0">
                  <a:pos x="T0" y="T1"/>
                </a:cxn>
                <a:cxn ang="0">
                  <a:pos x="T2" y="T3"/>
                </a:cxn>
                <a:cxn ang="0">
                  <a:pos x="T4" y="T5"/>
                </a:cxn>
                <a:cxn ang="0">
                  <a:pos x="T6" y="T7"/>
                </a:cxn>
                <a:cxn ang="0">
                  <a:pos x="T8" y="T9"/>
                </a:cxn>
                <a:cxn ang="0">
                  <a:pos x="T10" y="T11"/>
                </a:cxn>
              </a:cxnLst>
              <a:rect l="0" t="0" r="r" b="b"/>
              <a:pathLst>
                <a:path w="26" h="240">
                  <a:moveTo>
                    <a:pt x="8" y="240"/>
                  </a:moveTo>
                  <a:cubicBezTo>
                    <a:pt x="12" y="240"/>
                    <a:pt x="16" y="237"/>
                    <a:pt x="16" y="233"/>
                  </a:cubicBezTo>
                  <a:cubicBezTo>
                    <a:pt x="16" y="233"/>
                    <a:pt x="8" y="68"/>
                    <a:pt x="17" y="34"/>
                  </a:cubicBezTo>
                  <a:cubicBezTo>
                    <a:pt x="26" y="0"/>
                    <a:pt x="15" y="30"/>
                    <a:pt x="12" y="33"/>
                  </a:cubicBezTo>
                  <a:cubicBezTo>
                    <a:pt x="0" y="53"/>
                    <a:pt x="1" y="233"/>
                    <a:pt x="1" y="233"/>
                  </a:cubicBezTo>
                  <a:cubicBezTo>
                    <a:pt x="1" y="237"/>
                    <a:pt x="4" y="240"/>
                    <a:pt x="8" y="240"/>
                  </a:cubicBezTo>
                  <a:close/>
                </a:path>
              </a:pathLst>
            </a:custGeom>
            <a:solidFill>
              <a:srgbClr val="372415"/>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4" name="Freeform 26">
              <a:extLst>
                <a:ext uri="{FF2B5EF4-FFF2-40B4-BE49-F238E27FC236}">
                  <a16:creationId xmlns:a16="http://schemas.microsoft.com/office/drawing/2014/main" id="{2B6E7D62-6330-4230-B9AC-6B8A29A305B3}"/>
                </a:ext>
              </a:extLst>
            </p:cNvPr>
            <p:cNvSpPr>
              <a:spLocks/>
            </p:cNvSpPr>
            <p:nvPr/>
          </p:nvSpPr>
          <p:spPr bwMode="auto">
            <a:xfrm>
              <a:off x="3850536" y="3908225"/>
              <a:ext cx="121294" cy="1574291"/>
            </a:xfrm>
            <a:custGeom>
              <a:avLst/>
              <a:gdLst>
                <a:gd name="T0" fmla="*/ 9 w 20"/>
                <a:gd name="T1" fmla="*/ 263 h 263"/>
                <a:gd name="T2" fmla="*/ 17 w 20"/>
                <a:gd name="T3" fmla="*/ 256 h 263"/>
                <a:gd name="T4" fmla="*/ 17 w 20"/>
                <a:gd name="T5" fmla="*/ 19 h 263"/>
                <a:gd name="T6" fmla="*/ 9 w 20"/>
                <a:gd name="T7" fmla="*/ 12 h 263"/>
                <a:gd name="T8" fmla="*/ 2 w 20"/>
                <a:gd name="T9" fmla="*/ 256 h 263"/>
                <a:gd name="T10" fmla="*/ 9 w 20"/>
                <a:gd name="T11" fmla="*/ 263 h 263"/>
              </a:gdLst>
              <a:ahLst/>
              <a:cxnLst>
                <a:cxn ang="0">
                  <a:pos x="T0" y="T1"/>
                </a:cxn>
                <a:cxn ang="0">
                  <a:pos x="T2" y="T3"/>
                </a:cxn>
                <a:cxn ang="0">
                  <a:pos x="T4" y="T5"/>
                </a:cxn>
                <a:cxn ang="0">
                  <a:pos x="T6" y="T7"/>
                </a:cxn>
                <a:cxn ang="0">
                  <a:pos x="T8" y="T9"/>
                </a:cxn>
                <a:cxn ang="0">
                  <a:pos x="T10" y="T11"/>
                </a:cxn>
              </a:cxnLst>
              <a:rect l="0" t="0" r="r" b="b"/>
              <a:pathLst>
                <a:path w="20" h="263">
                  <a:moveTo>
                    <a:pt x="9" y="263"/>
                  </a:moveTo>
                  <a:cubicBezTo>
                    <a:pt x="13" y="263"/>
                    <a:pt x="17" y="260"/>
                    <a:pt x="17" y="256"/>
                  </a:cubicBezTo>
                  <a:cubicBezTo>
                    <a:pt x="17" y="256"/>
                    <a:pt x="8" y="67"/>
                    <a:pt x="17" y="19"/>
                  </a:cubicBezTo>
                  <a:cubicBezTo>
                    <a:pt x="20" y="0"/>
                    <a:pt x="12" y="9"/>
                    <a:pt x="9" y="12"/>
                  </a:cubicBezTo>
                  <a:cubicBezTo>
                    <a:pt x="0" y="22"/>
                    <a:pt x="2" y="256"/>
                    <a:pt x="2" y="256"/>
                  </a:cubicBezTo>
                  <a:cubicBezTo>
                    <a:pt x="2" y="260"/>
                    <a:pt x="5" y="263"/>
                    <a:pt x="9" y="263"/>
                  </a:cubicBezTo>
                  <a:close/>
                </a:path>
              </a:pathLst>
            </a:custGeom>
            <a:solidFill>
              <a:srgbClr val="372415"/>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5" name="Freeform 27">
              <a:extLst>
                <a:ext uri="{FF2B5EF4-FFF2-40B4-BE49-F238E27FC236}">
                  <a16:creationId xmlns:a16="http://schemas.microsoft.com/office/drawing/2014/main" id="{767D4148-B1B1-4C4E-9683-B83575AA04C9}"/>
                </a:ext>
              </a:extLst>
            </p:cNvPr>
            <p:cNvSpPr>
              <a:spLocks noEditPoints="1"/>
            </p:cNvSpPr>
            <p:nvPr/>
          </p:nvSpPr>
          <p:spPr bwMode="auto">
            <a:xfrm>
              <a:off x="2885241" y="5376381"/>
              <a:ext cx="1356973" cy="1167452"/>
            </a:xfrm>
            <a:custGeom>
              <a:avLst/>
              <a:gdLst>
                <a:gd name="T0" fmla="*/ 2 w 226"/>
                <a:gd name="T1" fmla="*/ 61 h 195"/>
                <a:gd name="T2" fmla="*/ 56 w 226"/>
                <a:gd name="T3" fmla="*/ 128 h 195"/>
                <a:gd name="T4" fmla="*/ 56 w 226"/>
                <a:gd name="T5" fmla="*/ 128 h 195"/>
                <a:gd name="T6" fmla="*/ 108 w 226"/>
                <a:gd name="T7" fmla="*/ 192 h 195"/>
                <a:gd name="T8" fmla="*/ 113 w 226"/>
                <a:gd name="T9" fmla="*/ 195 h 195"/>
                <a:gd name="T10" fmla="*/ 119 w 226"/>
                <a:gd name="T11" fmla="*/ 192 h 195"/>
                <a:gd name="T12" fmla="*/ 171 w 226"/>
                <a:gd name="T13" fmla="*/ 128 h 195"/>
                <a:gd name="T14" fmla="*/ 171 w 226"/>
                <a:gd name="T15" fmla="*/ 128 h 195"/>
                <a:gd name="T16" fmla="*/ 224 w 226"/>
                <a:gd name="T17" fmla="*/ 61 h 195"/>
                <a:gd name="T18" fmla="*/ 225 w 226"/>
                <a:gd name="T19" fmla="*/ 54 h 195"/>
                <a:gd name="T20" fmla="*/ 219 w 226"/>
                <a:gd name="T21" fmla="*/ 49 h 195"/>
                <a:gd name="T22" fmla="*/ 178 w 226"/>
                <a:gd name="T23" fmla="*/ 7 h 195"/>
                <a:gd name="T24" fmla="*/ 177 w 226"/>
                <a:gd name="T25" fmla="*/ 5 h 195"/>
                <a:gd name="T26" fmla="*/ 169 w 226"/>
                <a:gd name="T27" fmla="*/ 1 h 195"/>
                <a:gd name="T28" fmla="*/ 166 w 226"/>
                <a:gd name="T29" fmla="*/ 2 h 195"/>
                <a:gd name="T30" fmla="*/ 163 w 226"/>
                <a:gd name="T31" fmla="*/ 7 h 195"/>
                <a:gd name="T32" fmla="*/ 113 w 226"/>
                <a:gd name="T33" fmla="*/ 50 h 195"/>
                <a:gd name="T34" fmla="*/ 64 w 226"/>
                <a:gd name="T35" fmla="*/ 7 h 195"/>
                <a:gd name="T36" fmla="*/ 56 w 226"/>
                <a:gd name="T37" fmla="*/ 1 h 195"/>
                <a:gd name="T38" fmla="*/ 56 w 226"/>
                <a:gd name="T39" fmla="*/ 1 h 195"/>
                <a:gd name="T40" fmla="*/ 53 w 226"/>
                <a:gd name="T41" fmla="*/ 2 h 195"/>
                <a:gd name="T42" fmla="*/ 50 w 226"/>
                <a:gd name="T43" fmla="*/ 5 h 195"/>
                <a:gd name="T44" fmla="*/ 49 w 226"/>
                <a:gd name="T45" fmla="*/ 7 h 195"/>
                <a:gd name="T46" fmla="*/ 7 w 226"/>
                <a:gd name="T47" fmla="*/ 49 h 195"/>
                <a:gd name="T48" fmla="*/ 1 w 226"/>
                <a:gd name="T49" fmla="*/ 54 h 195"/>
                <a:gd name="T50" fmla="*/ 2 w 226"/>
                <a:gd name="T51" fmla="*/ 61 h 195"/>
                <a:gd name="T52" fmla="*/ 75 w 226"/>
                <a:gd name="T53" fmla="*/ 128 h 195"/>
                <a:gd name="T54" fmla="*/ 152 w 226"/>
                <a:gd name="T55" fmla="*/ 128 h 195"/>
                <a:gd name="T56" fmla="*/ 113 w 226"/>
                <a:gd name="T57" fmla="*/ 175 h 195"/>
                <a:gd name="T58" fmla="*/ 75 w 226"/>
                <a:gd name="T59" fmla="*/ 12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6" h="195">
                  <a:moveTo>
                    <a:pt x="2" y="61"/>
                  </a:moveTo>
                  <a:cubicBezTo>
                    <a:pt x="56" y="128"/>
                    <a:pt x="56" y="128"/>
                    <a:pt x="56" y="128"/>
                  </a:cubicBezTo>
                  <a:cubicBezTo>
                    <a:pt x="56" y="128"/>
                    <a:pt x="56" y="128"/>
                    <a:pt x="56" y="128"/>
                  </a:cubicBezTo>
                  <a:cubicBezTo>
                    <a:pt x="108" y="192"/>
                    <a:pt x="108" y="192"/>
                    <a:pt x="108" y="192"/>
                  </a:cubicBezTo>
                  <a:cubicBezTo>
                    <a:pt x="109" y="194"/>
                    <a:pt x="111" y="195"/>
                    <a:pt x="113" y="195"/>
                  </a:cubicBezTo>
                  <a:cubicBezTo>
                    <a:pt x="116" y="195"/>
                    <a:pt x="118" y="194"/>
                    <a:pt x="119" y="192"/>
                  </a:cubicBezTo>
                  <a:cubicBezTo>
                    <a:pt x="171" y="128"/>
                    <a:pt x="171" y="128"/>
                    <a:pt x="171" y="128"/>
                  </a:cubicBezTo>
                  <a:cubicBezTo>
                    <a:pt x="171" y="128"/>
                    <a:pt x="171" y="128"/>
                    <a:pt x="171" y="128"/>
                  </a:cubicBezTo>
                  <a:cubicBezTo>
                    <a:pt x="224" y="61"/>
                    <a:pt x="224" y="61"/>
                    <a:pt x="224" y="61"/>
                  </a:cubicBezTo>
                  <a:cubicBezTo>
                    <a:pt x="226" y="59"/>
                    <a:pt x="226" y="56"/>
                    <a:pt x="225" y="54"/>
                  </a:cubicBezTo>
                  <a:cubicBezTo>
                    <a:pt x="224" y="51"/>
                    <a:pt x="222" y="50"/>
                    <a:pt x="219" y="49"/>
                  </a:cubicBezTo>
                  <a:cubicBezTo>
                    <a:pt x="198" y="46"/>
                    <a:pt x="180" y="29"/>
                    <a:pt x="178" y="7"/>
                  </a:cubicBezTo>
                  <a:cubicBezTo>
                    <a:pt x="178" y="6"/>
                    <a:pt x="177" y="5"/>
                    <a:pt x="177" y="5"/>
                  </a:cubicBezTo>
                  <a:cubicBezTo>
                    <a:pt x="175" y="2"/>
                    <a:pt x="172" y="0"/>
                    <a:pt x="169" y="1"/>
                  </a:cubicBezTo>
                  <a:cubicBezTo>
                    <a:pt x="168" y="1"/>
                    <a:pt x="167" y="1"/>
                    <a:pt x="166" y="2"/>
                  </a:cubicBezTo>
                  <a:cubicBezTo>
                    <a:pt x="164" y="3"/>
                    <a:pt x="163" y="5"/>
                    <a:pt x="163" y="7"/>
                  </a:cubicBezTo>
                  <a:cubicBezTo>
                    <a:pt x="160" y="31"/>
                    <a:pt x="138" y="50"/>
                    <a:pt x="113" y="50"/>
                  </a:cubicBezTo>
                  <a:cubicBezTo>
                    <a:pt x="88" y="50"/>
                    <a:pt x="67" y="31"/>
                    <a:pt x="64" y="7"/>
                  </a:cubicBezTo>
                  <a:cubicBezTo>
                    <a:pt x="63" y="3"/>
                    <a:pt x="60" y="1"/>
                    <a:pt x="56" y="1"/>
                  </a:cubicBezTo>
                  <a:cubicBezTo>
                    <a:pt x="56" y="1"/>
                    <a:pt x="56" y="1"/>
                    <a:pt x="56" y="1"/>
                  </a:cubicBezTo>
                  <a:cubicBezTo>
                    <a:pt x="55" y="1"/>
                    <a:pt x="54" y="1"/>
                    <a:pt x="53" y="2"/>
                  </a:cubicBezTo>
                  <a:cubicBezTo>
                    <a:pt x="51" y="2"/>
                    <a:pt x="50" y="3"/>
                    <a:pt x="50" y="5"/>
                  </a:cubicBezTo>
                  <a:cubicBezTo>
                    <a:pt x="49" y="5"/>
                    <a:pt x="49" y="6"/>
                    <a:pt x="49" y="7"/>
                  </a:cubicBezTo>
                  <a:cubicBezTo>
                    <a:pt x="46" y="29"/>
                    <a:pt x="29" y="46"/>
                    <a:pt x="7" y="49"/>
                  </a:cubicBezTo>
                  <a:cubicBezTo>
                    <a:pt x="4" y="50"/>
                    <a:pt x="2" y="51"/>
                    <a:pt x="1" y="54"/>
                  </a:cubicBezTo>
                  <a:cubicBezTo>
                    <a:pt x="0" y="56"/>
                    <a:pt x="1" y="59"/>
                    <a:pt x="2" y="61"/>
                  </a:cubicBezTo>
                  <a:close/>
                  <a:moveTo>
                    <a:pt x="75" y="128"/>
                  </a:moveTo>
                  <a:cubicBezTo>
                    <a:pt x="101" y="123"/>
                    <a:pt x="126" y="123"/>
                    <a:pt x="152" y="128"/>
                  </a:cubicBezTo>
                  <a:cubicBezTo>
                    <a:pt x="113" y="175"/>
                    <a:pt x="113" y="175"/>
                    <a:pt x="113" y="175"/>
                  </a:cubicBezTo>
                  <a:lnTo>
                    <a:pt x="75" y="128"/>
                  </a:lnTo>
                  <a:close/>
                </a:path>
              </a:pathLst>
            </a:custGeom>
            <a:solidFill>
              <a:srgbClr val="372415"/>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6" name="Freeform 28">
              <a:extLst>
                <a:ext uri="{FF2B5EF4-FFF2-40B4-BE49-F238E27FC236}">
                  <a16:creationId xmlns:a16="http://schemas.microsoft.com/office/drawing/2014/main" id="{F968E0C0-AD42-479D-81C5-73CA5528207D}"/>
                </a:ext>
              </a:extLst>
            </p:cNvPr>
            <p:cNvSpPr>
              <a:spLocks/>
            </p:cNvSpPr>
            <p:nvPr/>
          </p:nvSpPr>
          <p:spPr bwMode="auto">
            <a:xfrm>
              <a:off x="1523118" y="2887378"/>
              <a:ext cx="1511037" cy="1390620"/>
            </a:xfrm>
            <a:custGeom>
              <a:avLst/>
              <a:gdLst>
                <a:gd name="T0" fmla="*/ 105 w 164"/>
                <a:gd name="T1" fmla="*/ 85 h 151"/>
                <a:gd name="T2" fmla="*/ 149 w 164"/>
                <a:gd name="T3" fmla="*/ 140 h 151"/>
                <a:gd name="T4" fmla="*/ 60 w 164"/>
                <a:gd name="T5" fmla="*/ 126 h 151"/>
                <a:gd name="T6" fmla="*/ 33 w 164"/>
                <a:gd name="T7" fmla="*/ 0 h 151"/>
                <a:gd name="T8" fmla="*/ 126 w 164"/>
                <a:gd name="T9" fmla="*/ 54 h 151"/>
                <a:gd name="T10" fmla="*/ 164 w 164"/>
                <a:gd name="T11" fmla="*/ 127 h 151"/>
                <a:gd name="T12" fmla="*/ 105 w 164"/>
                <a:gd name="T13" fmla="*/ 85 h 151"/>
              </a:gdLst>
              <a:ahLst/>
              <a:cxnLst>
                <a:cxn ang="0">
                  <a:pos x="T0" y="T1"/>
                </a:cxn>
                <a:cxn ang="0">
                  <a:pos x="T2" y="T3"/>
                </a:cxn>
                <a:cxn ang="0">
                  <a:pos x="T4" y="T5"/>
                </a:cxn>
                <a:cxn ang="0">
                  <a:pos x="T6" y="T7"/>
                </a:cxn>
                <a:cxn ang="0">
                  <a:pos x="T8" y="T9"/>
                </a:cxn>
                <a:cxn ang="0">
                  <a:pos x="T10" y="T11"/>
                </a:cxn>
                <a:cxn ang="0">
                  <a:pos x="T12" y="T13"/>
                </a:cxn>
              </a:cxnLst>
              <a:rect l="0" t="0" r="r" b="b"/>
              <a:pathLst>
                <a:path w="164" h="151">
                  <a:moveTo>
                    <a:pt x="105" y="85"/>
                  </a:moveTo>
                  <a:cubicBezTo>
                    <a:pt x="105" y="85"/>
                    <a:pt x="156" y="110"/>
                    <a:pt x="149" y="140"/>
                  </a:cubicBezTo>
                  <a:cubicBezTo>
                    <a:pt x="134" y="131"/>
                    <a:pt x="88" y="151"/>
                    <a:pt x="60" y="126"/>
                  </a:cubicBezTo>
                  <a:cubicBezTo>
                    <a:pt x="0" y="69"/>
                    <a:pt x="33" y="0"/>
                    <a:pt x="33" y="0"/>
                  </a:cubicBezTo>
                  <a:cubicBezTo>
                    <a:pt x="39" y="49"/>
                    <a:pt x="90" y="22"/>
                    <a:pt x="126" y="54"/>
                  </a:cubicBezTo>
                  <a:cubicBezTo>
                    <a:pt x="159" y="83"/>
                    <a:pt x="162" y="111"/>
                    <a:pt x="164" y="127"/>
                  </a:cubicBezTo>
                  <a:cubicBezTo>
                    <a:pt x="162" y="121"/>
                    <a:pt x="142" y="91"/>
                    <a:pt x="105" y="85"/>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7" name="Freeform 30">
              <a:extLst>
                <a:ext uri="{FF2B5EF4-FFF2-40B4-BE49-F238E27FC236}">
                  <a16:creationId xmlns:a16="http://schemas.microsoft.com/office/drawing/2014/main" id="{C280844F-3318-4E1F-A26C-564E8E770BE4}"/>
                </a:ext>
              </a:extLst>
            </p:cNvPr>
            <p:cNvSpPr>
              <a:spLocks/>
            </p:cNvSpPr>
            <p:nvPr/>
          </p:nvSpPr>
          <p:spPr bwMode="auto">
            <a:xfrm>
              <a:off x="4052575" y="2882883"/>
              <a:ext cx="1475739" cy="1109331"/>
            </a:xfrm>
            <a:custGeom>
              <a:avLst/>
              <a:gdLst>
                <a:gd name="T0" fmla="*/ 9 w 246"/>
                <a:gd name="T1" fmla="*/ 121 h 185"/>
                <a:gd name="T2" fmla="*/ 73 w 246"/>
                <a:gd name="T3" fmla="*/ 31 h 185"/>
                <a:gd name="T4" fmla="*/ 69 w 246"/>
                <a:gd name="T5" fmla="*/ 42 h 185"/>
                <a:gd name="T6" fmla="*/ 192 w 246"/>
                <a:gd name="T7" fmla="*/ 58 h 185"/>
                <a:gd name="T8" fmla="*/ 246 w 246"/>
                <a:gd name="T9" fmla="*/ 133 h 185"/>
                <a:gd name="T10" fmla="*/ 203 w 246"/>
                <a:gd name="T11" fmla="*/ 150 h 185"/>
                <a:gd name="T12" fmla="*/ 105 w 246"/>
                <a:gd name="T13" fmla="*/ 168 h 185"/>
                <a:gd name="T14" fmla="*/ 59 w 246"/>
                <a:gd name="T15" fmla="*/ 147 h 185"/>
                <a:gd name="T16" fmla="*/ 71 w 246"/>
                <a:gd name="T17" fmla="*/ 164 h 185"/>
                <a:gd name="T18" fmla="*/ 0 w 246"/>
                <a:gd name="T19" fmla="*/ 145 h 185"/>
                <a:gd name="T20" fmla="*/ 165 w 246"/>
                <a:gd name="T21" fmla="*/ 83 h 185"/>
                <a:gd name="T22" fmla="*/ 9 w 246"/>
                <a:gd name="T23" fmla="*/ 12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185">
                  <a:moveTo>
                    <a:pt x="9" y="121"/>
                  </a:moveTo>
                  <a:cubicBezTo>
                    <a:pt x="9" y="121"/>
                    <a:pt x="14" y="59"/>
                    <a:pt x="73" y="31"/>
                  </a:cubicBezTo>
                  <a:cubicBezTo>
                    <a:pt x="69" y="42"/>
                    <a:pt x="69" y="42"/>
                    <a:pt x="69" y="42"/>
                  </a:cubicBezTo>
                  <a:cubicBezTo>
                    <a:pt x="69" y="42"/>
                    <a:pt x="124" y="0"/>
                    <a:pt x="192" y="58"/>
                  </a:cubicBezTo>
                  <a:cubicBezTo>
                    <a:pt x="241" y="99"/>
                    <a:pt x="246" y="133"/>
                    <a:pt x="246" y="133"/>
                  </a:cubicBezTo>
                  <a:cubicBezTo>
                    <a:pt x="246" y="133"/>
                    <a:pt x="230" y="116"/>
                    <a:pt x="203" y="150"/>
                  </a:cubicBezTo>
                  <a:cubicBezTo>
                    <a:pt x="187" y="169"/>
                    <a:pt x="142" y="185"/>
                    <a:pt x="105" y="168"/>
                  </a:cubicBezTo>
                  <a:cubicBezTo>
                    <a:pt x="68" y="151"/>
                    <a:pt x="59" y="147"/>
                    <a:pt x="59" y="147"/>
                  </a:cubicBezTo>
                  <a:cubicBezTo>
                    <a:pt x="71" y="164"/>
                    <a:pt x="71" y="164"/>
                    <a:pt x="71" y="164"/>
                  </a:cubicBezTo>
                  <a:cubicBezTo>
                    <a:pt x="71" y="164"/>
                    <a:pt x="17" y="124"/>
                    <a:pt x="0" y="145"/>
                  </a:cubicBezTo>
                  <a:cubicBezTo>
                    <a:pt x="0" y="145"/>
                    <a:pt x="79" y="49"/>
                    <a:pt x="165" y="83"/>
                  </a:cubicBezTo>
                  <a:cubicBezTo>
                    <a:pt x="165" y="83"/>
                    <a:pt x="91" y="41"/>
                    <a:pt x="9" y="121"/>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8" name="Freeform 32">
              <a:extLst>
                <a:ext uri="{FF2B5EF4-FFF2-40B4-BE49-F238E27FC236}">
                  <a16:creationId xmlns:a16="http://schemas.microsoft.com/office/drawing/2014/main" id="{E6053229-3D3A-43A9-B979-9718B7315BBD}"/>
                </a:ext>
              </a:extLst>
            </p:cNvPr>
            <p:cNvSpPr>
              <a:spLocks/>
            </p:cNvSpPr>
            <p:nvPr/>
          </p:nvSpPr>
          <p:spPr bwMode="auto">
            <a:xfrm>
              <a:off x="3178367" y="3546611"/>
              <a:ext cx="90970" cy="1935905"/>
            </a:xfrm>
            <a:custGeom>
              <a:avLst/>
              <a:gdLst>
                <a:gd name="T0" fmla="*/ 13 w 15"/>
                <a:gd name="T1" fmla="*/ 4 h 300"/>
                <a:gd name="T2" fmla="*/ 15 w 15"/>
                <a:gd name="T3" fmla="*/ 293 h 300"/>
                <a:gd name="T4" fmla="*/ 7 w 15"/>
                <a:gd name="T5" fmla="*/ 300 h 300"/>
                <a:gd name="T6" fmla="*/ 0 w 15"/>
                <a:gd name="T7" fmla="*/ 293 h 300"/>
                <a:gd name="T8" fmla="*/ 4 w 15"/>
                <a:gd name="T9" fmla="*/ 0 h 300"/>
                <a:gd name="T10" fmla="*/ 13 w 15"/>
                <a:gd name="T11" fmla="*/ 4 h 300"/>
              </a:gdLst>
              <a:ahLst/>
              <a:cxnLst>
                <a:cxn ang="0">
                  <a:pos x="T0" y="T1"/>
                </a:cxn>
                <a:cxn ang="0">
                  <a:pos x="T2" y="T3"/>
                </a:cxn>
                <a:cxn ang="0">
                  <a:pos x="T4" y="T5"/>
                </a:cxn>
                <a:cxn ang="0">
                  <a:pos x="T6" y="T7"/>
                </a:cxn>
                <a:cxn ang="0">
                  <a:pos x="T8" y="T9"/>
                </a:cxn>
                <a:cxn ang="0">
                  <a:pos x="T10" y="T11"/>
                </a:cxn>
              </a:cxnLst>
              <a:rect l="0" t="0" r="r" b="b"/>
              <a:pathLst>
                <a:path w="15" h="300">
                  <a:moveTo>
                    <a:pt x="13" y="4"/>
                  </a:moveTo>
                  <a:cubicBezTo>
                    <a:pt x="13" y="137"/>
                    <a:pt x="15" y="293"/>
                    <a:pt x="15" y="293"/>
                  </a:cubicBezTo>
                  <a:cubicBezTo>
                    <a:pt x="15" y="297"/>
                    <a:pt x="11" y="300"/>
                    <a:pt x="7" y="300"/>
                  </a:cubicBezTo>
                  <a:cubicBezTo>
                    <a:pt x="3" y="300"/>
                    <a:pt x="0" y="297"/>
                    <a:pt x="0" y="293"/>
                  </a:cubicBezTo>
                  <a:cubicBezTo>
                    <a:pt x="0" y="293"/>
                    <a:pt x="3" y="134"/>
                    <a:pt x="4" y="0"/>
                  </a:cubicBezTo>
                  <a:cubicBezTo>
                    <a:pt x="7" y="2"/>
                    <a:pt x="10" y="3"/>
                    <a:pt x="13" y="4"/>
                  </a:cubicBezTo>
                  <a:close/>
                </a:path>
              </a:pathLst>
            </a:custGeom>
            <a:solidFill>
              <a:srgbClr val="372415"/>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9" name="Freeform 33">
              <a:extLst>
                <a:ext uri="{FF2B5EF4-FFF2-40B4-BE49-F238E27FC236}">
                  <a16:creationId xmlns:a16="http://schemas.microsoft.com/office/drawing/2014/main" id="{6D9A1267-4C0F-4D81-8152-45169B69B685}"/>
                </a:ext>
              </a:extLst>
            </p:cNvPr>
            <p:cNvSpPr>
              <a:spLocks/>
            </p:cNvSpPr>
            <p:nvPr/>
          </p:nvSpPr>
          <p:spPr bwMode="auto">
            <a:xfrm>
              <a:off x="3097327" y="3181063"/>
              <a:ext cx="907616" cy="753419"/>
            </a:xfrm>
            <a:custGeom>
              <a:avLst/>
              <a:gdLst>
                <a:gd name="T0" fmla="*/ 167 w 196"/>
                <a:gd name="T1" fmla="*/ 142 h 163"/>
                <a:gd name="T2" fmla="*/ 170 w 196"/>
                <a:gd name="T3" fmla="*/ 48 h 163"/>
                <a:gd name="T4" fmla="*/ 167 w 196"/>
                <a:gd name="T5" fmla="*/ 57 h 163"/>
                <a:gd name="T6" fmla="*/ 75 w 196"/>
                <a:gd name="T7" fmla="*/ 3 h 163"/>
                <a:gd name="T8" fmla="*/ 0 w 196"/>
                <a:gd name="T9" fmla="*/ 26 h 163"/>
                <a:gd name="T10" fmla="*/ 20 w 196"/>
                <a:gd name="T11" fmla="*/ 60 h 163"/>
                <a:gd name="T12" fmla="*/ 77 w 196"/>
                <a:gd name="T13" fmla="*/ 124 h 163"/>
                <a:gd name="T14" fmla="*/ 119 w 196"/>
                <a:gd name="T15" fmla="*/ 134 h 163"/>
                <a:gd name="T16" fmla="*/ 102 w 196"/>
                <a:gd name="T17" fmla="*/ 139 h 163"/>
                <a:gd name="T18" fmla="*/ 161 w 196"/>
                <a:gd name="T19" fmla="*/ 163 h 163"/>
                <a:gd name="T20" fmla="*/ 81 w 196"/>
                <a:gd name="T21" fmla="*/ 35 h 163"/>
                <a:gd name="T22" fmla="*/ 167 w 196"/>
                <a:gd name="T23" fmla="*/ 14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163">
                  <a:moveTo>
                    <a:pt x="167" y="142"/>
                  </a:moveTo>
                  <a:cubicBezTo>
                    <a:pt x="167" y="142"/>
                    <a:pt x="196" y="98"/>
                    <a:pt x="170" y="48"/>
                  </a:cubicBezTo>
                  <a:cubicBezTo>
                    <a:pt x="167" y="57"/>
                    <a:pt x="167" y="57"/>
                    <a:pt x="167" y="57"/>
                  </a:cubicBezTo>
                  <a:cubicBezTo>
                    <a:pt x="167" y="57"/>
                    <a:pt x="152" y="0"/>
                    <a:pt x="75" y="3"/>
                  </a:cubicBezTo>
                  <a:cubicBezTo>
                    <a:pt x="21" y="6"/>
                    <a:pt x="0" y="26"/>
                    <a:pt x="0" y="26"/>
                  </a:cubicBezTo>
                  <a:cubicBezTo>
                    <a:pt x="0" y="26"/>
                    <a:pt x="19" y="23"/>
                    <a:pt x="20" y="60"/>
                  </a:cubicBezTo>
                  <a:cubicBezTo>
                    <a:pt x="21" y="81"/>
                    <a:pt x="43" y="116"/>
                    <a:pt x="77" y="124"/>
                  </a:cubicBezTo>
                  <a:cubicBezTo>
                    <a:pt x="111" y="131"/>
                    <a:pt x="119" y="134"/>
                    <a:pt x="119" y="134"/>
                  </a:cubicBezTo>
                  <a:cubicBezTo>
                    <a:pt x="102" y="139"/>
                    <a:pt x="102" y="139"/>
                    <a:pt x="102" y="139"/>
                  </a:cubicBezTo>
                  <a:cubicBezTo>
                    <a:pt x="102" y="139"/>
                    <a:pt x="159" y="140"/>
                    <a:pt x="161" y="163"/>
                  </a:cubicBezTo>
                  <a:cubicBezTo>
                    <a:pt x="161" y="163"/>
                    <a:pt x="157" y="56"/>
                    <a:pt x="81" y="35"/>
                  </a:cubicBezTo>
                  <a:cubicBezTo>
                    <a:pt x="81" y="35"/>
                    <a:pt x="153" y="45"/>
                    <a:pt x="167" y="142"/>
                  </a:cubicBez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20" name="Freeform 34">
              <a:extLst>
                <a:ext uri="{FF2B5EF4-FFF2-40B4-BE49-F238E27FC236}">
                  <a16:creationId xmlns:a16="http://schemas.microsoft.com/office/drawing/2014/main" id="{1717B5F2-99B0-47F4-9C75-69BD2D0F42E4}"/>
                </a:ext>
              </a:extLst>
            </p:cNvPr>
            <p:cNvSpPr>
              <a:spLocks/>
            </p:cNvSpPr>
            <p:nvPr/>
          </p:nvSpPr>
          <p:spPr bwMode="auto">
            <a:xfrm>
              <a:off x="2477436" y="2496152"/>
              <a:ext cx="467485" cy="624157"/>
            </a:xfrm>
            <a:custGeom>
              <a:avLst/>
              <a:gdLst>
                <a:gd name="T0" fmla="*/ 23 w 78"/>
                <a:gd name="T1" fmla="*/ 85 h 104"/>
                <a:gd name="T2" fmla="*/ 18 w 78"/>
                <a:gd name="T3" fmla="*/ 31 h 104"/>
                <a:gd name="T4" fmla="*/ 45 w 78"/>
                <a:gd name="T5" fmla="*/ 0 h 104"/>
                <a:gd name="T6" fmla="*/ 57 w 78"/>
                <a:gd name="T7" fmla="*/ 17 h 104"/>
                <a:gd name="T8" fmla="*/ 75 w 78"/>
                <a:gd name="T9" fmla="*/ 57 h 104"/>
                <a:gd name="T10" fmla="*/ 70 w 78"/>
                <a:gd name="T11" fmla="*/ 79 h 104"/>
                <a:gd name="T12" fmla="*/ 76 w 78"/>
                <a:gd name="T13" fmla="*/ 72 h 104"/>
                <a:gd name="T14" fmla="*/ 73 w 78"/>
                <a:gd name="T15" fmla="*/ 104 h 104"/>
                <a:gd name="T16" fmla="*/ 62 w 78"/>
                <a:gd name="T17" fmla="*/ 95 h 104"/>
                <a:gd name="T18" fmla="*/ 33 w 78"/>
                <a:gd name="T19" fmla="*/ 30 h 104"/>
                <a:gd name="T20" fmla="*/ 57 w 78"/>
                <a:gd name="T21" fmla="*/ 104 h 104"/>
                <a:gd name="T22" fmla="*/ 19 w 78"/>
                <a:gd name="T23" fmla="*/ 85 h 104"/>
                <a:gd name="T24" fmla="*/ 23 w 78"/>
                <a:gd name="T25" fmla="*/ 8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104">
                  <a:moveTo>
                    <a:pt x="23" y="85"/>
                  </a:moveTo>
                  <a:cubicBezTo>
                    <a:pt x="23" y="85"/>
                    <a:pt x="0" y="66"/>
                    <a:pt x="18" y="31"/>
                  </a:cubicBezTo>
                  <a:cubicBezTo>
                    <a:pt x="31" y="5"/>
                    <a:pt x="45" y="0"/>
                    <a:pt x="45" y="0"/>
                  </a:cubicBezTo>
                  <a:cubicBezTo>
                    <a:pt x="45" y="0"/>
                    <a:pt x="40" y="8"/>
                    <a:pt x="57" y="17"/>
                  </a:cubicBezTo>
                  <a:cubicBezTo>
                    <a:pt x="67" y="22"/>
                    <a:pt x="78" y="40"/>
                    <a:pt x="75" y="57"/>
                  </a:cubicBezTo>
                  <a:cubicBezTo>
                    <a:pt x="71" y="75"/>
                    <a:pt x="70" y="79"/>
                    <a:pt x="70" y="79"/>
                  </a:cubicBezTo>
                  <a:cubicBezTo>
                    <a:pt x="76" y="72"/>
                    <a:pt x="76" y="72"/>
                    <a:pt x="76" y="72"/>
                  </a:cubicBezTo>
                  <a:cubicBezTo>
                    <a:pt x="76" y="72"/>
                    <a:pt x="66" y="96"/>
                    <a:pt x="73" y="104"/>
                  </a:cubicBezTo>
                  <a:cubicBezTo>
                    <a:pt x="69" y="101"/>
                    <a:pt x="66" y="98"/>
                    <a:pt x="62" y="95"/>
                  </a:cubicBezTo>
                  <a:cubicBezTo>
                    <a:pt x="41" y="76"/>
                    <a:pt x="31" y="51"/>
                    <a:pt x="33" y="30"/>
                  </a:cubicBezTo>
                  <a:cubicBezTo>
                    <a:pt x="27" y="50"/>
                    <a:pt x="29" y="77"/>
                    <a:pt x="57" y="104"/>
                  </a:cubicBezTo>
                  <a:cubicBezTo>
                    <a:pt x="48" y="104"/>
                    <a:pt x="31" y="101"/>
                    <a:pt x="19" y="85"/>
                  </a:cubicBezTo>
                  <a:lnTo>
                    <a:pt x="23" y="85"/>
                  </a:ln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21" name="Freeform 35">
              <a:extLst>
                <a:ext uri="{FF2B5EF4-FFF2-40B4-BE49-F238E27FC236}">
                  <a16:creationId xmlns:a16="http://schemas.microsoft.com/office/drawing/2014/main" id="{2BEEDDBA-8CC1-48A6-A8D1-F630DA90828E}"/>
                </a:ext>
              </a:extLst>
            </p:cNvPr>
            <p:cNvSpPr>
              <a:spLocks/>
            </p:cNvSpPr>
            <p:nvPr/>
          </p:nvSpPr>
          <p:spPr bwMode="auto">
            <a:xfrm>
              <a:off x="4113495" y="4088057"/>
              <a:ext cx="558455" cy="533188"/>
            </a:xfrm>
            <a:custGeom>
              <a:avLst/>
              <a:gdLst>
                <a:gd name="T0" fmla="*/ 9 w 93"/>
                <a:gd name="T1" fmla="*/ 37 h 89"/>
                <a:gd name="T2" fmla="*/ 52 w 93"/>
                <a:gd name="T3" fmla="*/ 3 h 89"/>
                <a:gd name="T4" fmla="*/ 93 w 93"/>
                <a:gd name="T5" fmla="*/ 9 h 89"/>
                <a:gd name="T6" fmla="*/ 85 w 93"/>
                <a:gd name="T7" fmla="*/ 28 h 89"/>
                <a:gd name="T8" fmla="*/ 60 w 93"/>
                <a:gd name="T9" fmla="*/ 65 h 89"/>
                <a:gd name="T10" fmla="*/ 40 w 93"/>
                <a:gd name="T11" fmla="*/ 73 h 89"/>
                <a:gd name="T12" fmla="*/ 49 w 93"/>
                <a:gd name="T13" fmla="*/ 74 h 89"/>
                <a:gd name="T14" fmla="*/ 21 w 93"/>
                <a:gd name="T15" fmla="*/ 89 h 89"/>
                <a:gd name="T16" fmla="*/ 22 w 93"/>
                <a:gd name="T17" fmla="*/ 74 h 89"/>
                <a:gd name="T18" fmla="*/ 60 w 93"/>
                <a:gd name="T19" fmla="*/ 15 h 89"/>
                <a:gd name="T20" fmla="*/ 12 w 93"/>
                <a:gd name="T21" fmla="*/ 76 h 89"/>
                <a:gd name="T22" fmla="*/ 7 w 93"/>
                <a:gd name="T23" fmla="*/ 33 h 89"/>
                <a:gd name="T24" fmla="*/ 9 w 93"/>
                <a:gd name="T25" fmla="*/ 3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89">
                  <a:moveTo>
                    <a:pt x="9" y="37"/>
                  </a:moveTo>
                  <a:cubicBezTo>
                    <a:pt x="9" y="37"/>
                    <a:pt x="13" y="7"/>
                    <a:pt x="52" y="3"/>
                  </a:cubicBezTo>
                  <a:cubicBezTo>
                    <a:pt x="80" y="0"/>
                    <a:pt x="93" y="9"/>
                    <a:pt x="93" y="9"/>
                  </a:cubicBezTo>
                  <a:cubicBezTo>
                    <a:pt x="93" y="9"/>
                    <a:pt x="83" y="9"/>
                    <a:pt x="85" y="28"/>
                  </a:cubicBezTo>
                  <a:cubicBezTo>
                    <a:pt x="86" y="39"/>
                    <a:pt x="77" y="58"/>
                    <a:pt x="60" y="65"/>
                  </a:cubicBezTo>
                  <a:cubicBezTo>
                    <a:pt x="44" y="71"/>
                    <a:pt x="40" y="73"/>
                    <a:pt x="40" y="73"/>
                  </a:cubicBezTo>
                  <a:cubicBezTo>
                    <a:pt x="49" y="74"/>
                    <a:pt x="49" y="74"/>
                    <a:pt x="49" y="74"/>
                  </a:cubicBezTo>
                  <a:cubicBezTo>
                    <a:pt x="49" y="74"/>
                    <a:pt x="23" y="78"/>
                    <a:pt x="21" y="89"/>
                  </a:cubicBezTo>
                  <a:cubicBezTo>
                    <a:pt x="21" y="84"/>
                    <a:pt x="21" y="79"/>
                    <a:pt x="22" y="74"/>
                  </a:cubicBezTo>
                  <a:cubicBezTo>
                    <a:pt x="27" y="47"/>
                    <a:pt x="42" y="25"/>
                    <a:pt x="60" y="15"/>
                  </a:cubicBezTo>
                  <a:cubicBezTo>
                    <a:pt x="41" y="21"/>
                    <a:pt x="19" y="37"/>
                    <a:pt x="12" y="76"/>
                  </a:cubicBezTo>
                  <a:cubicBezTo>
                    <a:pt x="7" y="68"/>
                    <a:pt x="0" y="52"/>
                    <a:pt x="7" y="33"/>
                  </a:cubicBezTo>
                  <a:lnTo>
                    <a:pt x="9" y="37"/>
                  </a:ln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22" name="Freeform 36">
              <a:extLst>
                <a:ext uri="{FF2B5EF4-FFF2-40B4-BE49-F238E27FC236}">
                  <a16:creationId xmlns:a16="http://schemas.microsoft.com/office/drawing/2014/main" id="{23B531A7-531B-4866-8C38-AC5EBA774B2C}"/>
                </a:ext>
              </a:extLst>
            </p:cNvPr>
            <p:cNvSpPr>
              <a:spLocks/>
            </p:cNvSpPr>
            <p:nvPr/>
          </p:nvSpPr>
          <p:spPr bwMode="auto">
            <a:xfrm>
              <a:off x="3827791" y="2950227"/>
              <a:ext cx="472540" cy="606469"/>
            </a:xfrm>
            <a:custGeom>
              <a:avLst/>
              <a:gdLst>
                <a:gd name="T0" fmla="*/ 4 w 79"/>
                <a:gd name="T1" fmla="*/ 55 h 101"/>
                <a:gd name="T2" fmla="*/ 37 w 79"/>
                <a:gd name="T3" fmla="*/ 10 h 101"/>
                <a:gd name="T4" fmla="*/ 77 w 79"/>
                <a:gd name="T5" fmla="*/ 5 h 101"/>
                <a:gd name="T6" fmla="*/ 75 w 79"/>
                <a:gd name="T7" fmla="*/ 25 h 101"/>
                <a:gd name="T8" fmla="*/ 61 w 79"/>
                <a:gd name="T9" fmla="*/ 67 h 101"/>
                <a:gd name="T10" fmla="*/ 43 w 79"/>
                <a:gd name="T11" fmla="*/ 81 h 101"/>
                <a:gd name="T12" fmla="*/ 52 w 79"/>
                <a:gd name="T13" fmla="*/ 80 h 101"/>
                <a:gd name="T14" fmla="*/ 30 w 79"/>
                <a:gd name="T15" fmla="*/ 101 h 101"/>
                <a:gd name="T16" fmla="*/ 27 w 79"/>
                <a:gd name="T17" fmla="*/ 87 h 101"/>
                <a:gd name="T18" fmla="*/ 48 w 79"/>
                <a:gd name="T19" fmla="*/ 20 h 101"/>
                <a:gd name="T20" fmla="*/ 18 w 79"/>
                <a:gd name="T21" fmla="*/ 91 h 101"/>
                <a:gd name="T22" fmla="*/ 1 w 79"/>
                <a:gd name="T23" fmla="*/ 51 h 101"/>
                <a:gd name="T24" fmla="*/ 4 w 79"/>
                <a:gd name="T25" fmla="*/ 5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01">
                  <a:moveTo>
                    <a:pt x="4" y="55"/>
                  </a:moveTo>
                  <a:cubicBezTo>
                    <a:pt x="4" y="55"/>
                    <a:pt x="0" y="25"/>
                    <a:pt x="37" y="10"/>
                  </a:cubicBezTo>
                  <a:cubicBezTo>
                    <a:pt x="63" y="0"/>
                    <a:pt x="77" y="5"/>
                    <a:pt x="77" y="5"/>
                  </a:cubicBezTo>
                  <a:cubicBezTo>
                    <a:pt x="77" y="5"/>
                    <a:pt x="67" y="7"/>
                    <a:pt x="75" y="25"/>
                  </a:cubicBezTo>
                  <a:cubicBezTo>
                    <a:pt x="79" y="35"/>
                    <a:pt x="76" y="57"/>
                    <a:pt x="61" y="67"/>
                  </a:cubicBezTo>
                  <a:cubicBezTo>
                    <a:pt x="47" y="78"/>
                    <a:pt x="43" y="81"/>
                    <a:pt x="43" y="81"/>
                  </a:cubicBezTo>
                  <a:cubicBezTo>
                    <a:pt x="52" y="80"/>
                    <a:pt x="52" y="80"/>
                    <a:pt x="52" y="80"/>
                  </a:cubicBezTo>
                  <a:cubicBezTo>
                    <a:pt x="52" y="80"/>
                    <a:pt x="29" y="91"/>
                    <a:pt x="30" y="101"/>
                  </a:cubicBezTo>
                  <a:cubicBezTo>
                    <a:pt x="28" y="97"/>
                    <a:pt x="28" y="92"/>
                    <a:pt x="27" y="87"/>
                  </a:cubicBezTo>
                  <a:cubicBezTo>
                    <a:pt x="24" y="59"/>
                    <a:pt x="33" y="34"/>
                    <a:pt x="48" y="20"/>
                  </a:cubicBezTo>
                  <a:cubicBezTo>
                    <a:pt x="30" y="31"/>
                    <a:pt x="14" y="52"/>
                    <a:pt x="18" y="91"/>
                  </a:cubicBezTo>
                  <a:cubicBezTo>
                    <a:pt x="11" y="85"/>
                    <a:pt x="0" y="71"/>
                    <a:pt x="1" y="51"/>
                  </a:cubicBezTo>
                  <a:lnTo>
                    <a:pt x="4" y="55"/>
                  </a:ln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23" name="Freeform 37">
              <a:extLst>
                <a:ext uri="{FF2B5EF4-FFF2-40B4-BE49-F238E27FC236}">
                  <a16:creationId xmlns:a16="http://schemas.microsoft.com/office/drawing/2014/main" id="{99B6E398-37AE-4B1A-8966-6DA6BFAD6AB3}"/>
                </a:ext>
              </a:extLst>
            </p:cNvPr>
            <p:cNvSpPr>
              <a:spLocks/>
            </p:cNvSpPr>
            <p:nvPr/>
          </p:nvSpPr>
          <p:spPr bwMode="auto">
            <a:xfrm>
              <a:off x="2979079" y="1835333"/>
              <a:ext cx="664587" cy="869271"/>
            </a:xfrm>
            <a:custGeom>
              <a:avLst/>
              <a:gdLst>
                <a:gd name="T0" fmla="*/ 15 w 111"/>
                <a:gd name="T1" fmla="*/ 90 h 145"/>
                <a:gd name="T2" fmla="*/ 45 w 111"/>
                <a:gd name="T3" fmla="*/ 21 h 145"/>
                <a:gd name="T4" fmla="*/ 98 w 111"/>
                <a:gd name="T5" fmla="*/ 2 h 145"/>
                <a:gd name="T6" fmla="*/ 101 w 111"/>
                <a:gd name="T7" fmla="*/ 31 h 145"/>
                <a:gd name="T8" fmla="*/ 94 w 111"/>
                <a:gd name="T9" fmla="*/ 91 h 145"/>
                <a:gd name="T10" fmla="*/ 74 w 111"/>
                <a:gd name="T11" fmla="*/ 114 h 145"/>
                <a:gd name="T12" fmla="*/ 86 w 111"/>
                <a:gd name="T13" fmla="*/ 110 h 145"/>
                <a:gd name="T14" fmla="*/ 61 w 111"/>
                <a:gd name="T15" fmla="*/ 145 h 145"/>
                <a:gd name="T16" fmla="*/ 54 w 111"/>
                <a:gd name="T17" fmla="*/ 126 h 145"/>
                <a:gd name="T18" fmla="*/ 63 w 111"/>
                <a:gd name="T19" fmla="*/ 30 h 145"/>
                <a:gd name="T20" fmla="*/ 42 w 111"/>
                <a:gd name="T21" fmla="*/ 134 h 145"/>
                <a:gd name="T22" fmla="*/ 9 w 111"/>
                <a:gd name="T23" fmla="*/ 86 h 145"/>
                <a:gd name="T24" fmla="*/ 15 w 111"/>
                <a:gd name="T25" fmla="*/ 9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145">
                  <a:moveTo>
                    <a:pt x="15" y="90"/>
                  </a:moveTo>
                  <a:cubicBezTo>
                    <a:pt x="15" y="90"/>
                    <a:pt x="0" y="50"/>
                    <a:pt x="45" y="21"/>
                  </a:cubicBezTo>
                  <a:cubicBezTo>
                    <a:pt x="78" y="0"/>
                    <a:pt x="98" y="2"/>
                    <a:pt x="98" y="2"/>
                  </a:cubicBezTo>
                  <a:cubicBezTo>
                    <a:pt x="98" y="2"/>
                    <a:pt x="86" y="9"/>
                    <a:pt x="101" y="31"/>
                  </a:cubicBezTo>
                  <a:cubicBezTo>
                    <a:pt x="109" y="43"/>
                    <a:pt x="111" y="72"/>
                    <a:pt x="94" y="91"/>
                  </a:cubicBezTo>
                  <a:cubicBezTo>
                    <a:pt x="78" y="109"/>
                    <a:pt x="74" y="114"/>
                    <a:pt x="74" y="114"/>
                  </a:cubicBezTo>
                  <a:cubicBezTo>
                    <a:pt x="86" y="110"/>
                    <a:pt x="86" y="110"/>
                    <a:pt x="86" y="110"/>
                  </a:cubicBezTo>
                  <a:cubicBezTo>
                    <a:pt x="86" y="110"/>
                    <a:pt x="58" y="131"/>
                    <a:pt x="61" y="145"/>
                  </a:cubicBezTo>
                  <a:cubicBezTo>
                    <a:pt x="59" y="139"/>
                    <a:pt x="56" y="133"/>
                    <a:pt x="54" y="126"/>
                  </a:cubicBezTo>
                  <a:cubicBezTo>
                    <a:pt x="42" y="90"/>
                    <a:pt x="47" y="53"/>
                    <a:pt x="63" y="30"/>
                  </a:cubicBezTo>
                  <a:cubicBezTo>
                    <a:pt x="43" y="50"/>
                    <a:pt x="27" y="84"/>
                    <a:pt x="42" y="134"/>
                  </a:cubicBezTo>
                  <a:cubicBezTo>
                    <a:pt x="32" y="128"/>
                    <a:pt x="14" y="113"/>
                    <a:pt x="9" y="86"/>
                  </a:cubicBezTo>
                  <a:lnTo>
                    <a:pt x="15" y="90"/>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24" name="Freeform 33">
              <a:extLst>
                <a:ext uri="{FF2B5EF4-FFF2-40B4-BE49-F238E27FC236}">
                  <a16:creationId xmlns:a16="http://schemas.microsoft.com/office/drawing/2014/main" id="{6AB5D87F-0CBE-4FCC-BFBA-0767D39ACDE0}"/>
                </a:ext>
              </a:extLst>
            </p:cNvPr>
            <p:cNvSpPr>
              <a:spLocks/>
            </p:cNvSpPr>
            <p:nvPr/>
          </p:nvSpPr>
          <p:spPr bwMode="auto">
            <a:xfrm>
              <a:off x="1769487" y="2372145"/>
              <a:ext cx="668967" cy="555314"/>
            </a:xfrm>
            <a:custGeom>
              <a:avLst/>
              <a:gdLst>
                <a:gd name="T0" fmla="*/ 167 w 196"/>
                <a:gd name="T1" fmla="*/ 142 h 163"/>
                <a:gd name="T2" fmla="*/ 170 w 196"/>
                <a:gd name="T3" fmla="*/ 48 h 163"/>
                <a:gd name="T4" fmla="*/ 167 w 196"/>
                <a:gd name="T5" fmla="*/ 57 h 163"/>
                <a:gd name="T6" fmla="*/ 75 w 196"/>
                <a:gd name="T7" fmla="*/ 3 h 163"/>
                <a:gd name="T8" fmla="*/ 0 w 196"/>
                <a:gd name="T9" fmla="*/ 26 h 163"/>
                <a:gd name="T10" fmla="*/ 20 w 196"/>
                <a:gd name="T11" fmla="*/ 60 h 163"/>
                <a:gd name="T12" fmla="*/ 77 w 196"/>
                <a:gd name="T13" fmla="*/ 124 h 163"/>
                <a:gd name="T14" fmla="*/ 119 w 196"/>
                <a:gd name="T15" fmla="*/ 134 h 163"/>
                <a:gd name="T16" fmla="*/ 102 w 196"/>
                <a:gd name="T17" fmla="*/ 139 h 163"/>
                <a:gd name="T18" fmla="*/ 161 w 196"/>
                <a:gd name="T19" fmla="*/ 163 h 163"/>
                <a:gd name="T20" fmla="*/ 81 w 196"/>
                <a:gd name="T21" fmla="*/ 35 h 163"/>
                <a:gd name="T22" fmla="*/ 167 w 196"/>
                <a:gd name="T23" fmla="*/ 14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163">
                  <a:moveTo>
                    <a:pt x="167" y="142"/>
                  </a:moveTo>
                  <a:cubicBezTo>
                    <a:pt x="167" y="142"/>
                    <a:pt x="196" y="98"/>
                    <a:pt x="170" y="48"/>
                  </a:cubicBezTo>
                  <a:cubicBezTo>
                    <a:pt x="167" y="57"/>
                    <a:pt x="167" y="57"/>
                    <a:pt x="167" y="57"/>
                  </a:cubicBezTo>
                  <a:cubicBezTo>
                    <a:pt x="167" y="57"/>
                    <a:pt x="152" y="0"/>
                    <a:pt x="75" y="3"/>
                  </a:cubicBezTo>
                  <a:cubicBezTo>
                    <a:pt x="21" y="6"/>
                    <a:pt x="0" y="26"/>
                    <a:pt x="0" y="26"/>
                  </a:cubicBezTo>
                  <a:cubicBezTo>
                    <a:pt x="0" y="26"/>
                    <a:pt x="19" y="23"/>
                    <a:pt x="20" y="60"/>
                  </a:cubicBezTo>
                  <a:cubicBezTo>
                    <a:pt x="21" y="81"/>
                    <a:pt x="43" y="116"/>
                    <a:pt x="77" y="124"/>
                  </a:cubicBezTo>
                  <a:cubicBezTo>
                    <a:pt x="111" y="131"/>
                    <a:pt x="119" y="134"/>
                    <a:pt x="119" y="134"/>
                  </a:cubicBezTo>
                  <a:cubicBezTo>
                    <a:pt x="102" y="139"/>
                    <a:pt x="102" y="139"/>
                    <a:pt x="102" y="139"/>
                  </a:cubicBezTo>
                  <a:cubicBezTo>
                    <a:pt x="102" y="139"/>
                    <a:pt x="159" y="140"/>
                    <a:pt x="161" y="163"/>
                  </a:cubicBezTo>
                  <a:cubicBezTo>
                    <a:pt x="161" y="163"/>
                    <a:pt x="157" y="56"/>
                    <a:pt x="81" y="35"/>
                  </a:cubicBezTo>
                  <a:cubicBezTo>
                    <a:pt x="81" y="35"/>
                    <a:pt x="153" y="45"/>
                    <a:pt x="167" y="142"/>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25" name="Freeform 30">
              <a:extLst>
                <a:ext uri="{FF2B5EF4-FFF2-40B4-BE49-F238E27FC236}">
                  <a16:creationId xmlns:a16="http://schemas.microsoft.com/office/drawing/2014/main" id="{D239F88F-89B2-41D9-B0B9-3339DE96DF55}"/>
                </a:ext>
              </a:extLst>
            </p:cNvPr>
            <p:cNvSpPr>
              <a:spLocks/>
            </p:cNvSpPr>
            <p:nvPr/>
          </p:nvSpPr>
          <p:spPr bwMode="auto">
            <a:xfrm rot="1801016" flipH="1">
              <a:off x="3142885" y="3955850"/>
              <a:ext cx="859041" cy="645753"/>
            </a:xfrm>
            <a:custGeom>
              <a:avLst/>
              <a:gdLst>
                <a:gd name="T0" fmla="*/ 9 w 246"/>
                <a:gd name="T1" fmla="*/ 121 h 185"/>
                <a:gd name="T2" fmla="*/ 73 w 246"/>
                <a:gd name="T3" fmla="*/ 31 h 185"/>
                <a:gd name="T4" fmla="*/ 69 w 246"/>
                <a:gd name="T5" fmla="*/ 42 h 185"/>
                <a:gd name="T6" fmla="*/ 192 w 246"/>
                <a:gd name="T7" fmla="*/ 58 h 185"/>
                <a:gd name="T8" fmla="*/ 246 w 246"/>
                <a:gd name="T9" fmla="*/ 133 h 185"/>
                <a:gd name="T10" fmla="*/ 203 w 246"/>
                <a:gd name="T11" fmla="*/ 150 h 185"/>
                <a:gd name="T12" fmla="*/ 105 w 246"/>
                <a:gd name="T13" fmla="*/ 168 h 185"/>
                <a:gd name="T14" fmla="*/ 59 w 246"/>
                <a:gd name="T15" fmla="*/ 147 h 185"/>
                <a:gd name="T16" fmla="*/ 71 w 246"/>
                <a:gd name="T17" fmla="*/ 164 h 185"/>
                <a:gd name="T18" fmla="*/ 0 w 246"/>
                <a:gd name="T19" fmla="*/ 145 h 185"/>
                <a:gd name="T20" fmla="*/ 165 w 246"/>
                <a:gd name="T21" fmla="*/ 83 h 185"/>
                <a:gd name="T22" fmla="*/ 9 w 246"/>
                <a:gd name="T23" fmla="*/ 12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185">
                  <a:moveTo>
                    <a:pt x="9" y="121"/>
                  </a:moveTo>
                  <a:cubicBezTo>
                    <a:pt x="9" y="121"/>
                    <a:pt x="14" y="59"/>
                    <a:pt x="73" y="31"/>
                  </a:cubicBezTo>
                  <a:cubicBezTo>
                    <a:pt x="69" y="42"/>
                    <a:pt x="69" y="42"/>
                    <a:pt x="69" y="42"/>
                  </a:cubicBezTo>
                  <a:cubicBezTo>
                    <a:pt x="69" y="42"/>
                    <a:pt x="124" y="0"/>
                    <a:pt x="192" y="58"/>
                  </a:cubicBezTo>
                  <a:cubicBezTo>
                    <a:pt x="241" y="99"/>
                    <a:pt x="246" y="133"/>
                    <a:pt x="246" y="133"/>
                  </a:cubicBezTo>
                  <a:cubicBezTo>
                    <a:pt x="246" y="133"/>
                    <a:pt x="230" y="116"/>
                    <a:pt x="203" y="150"/>
                  </a:cubicBezTo>
                  <a:cubicBezTo>
                    <a:pt x="187" y="169"/>
                    <a:pt x="142" y="185"/>
                    <a:pt x="105" y="168"/>
                  </a:cubicBezTo>
                  <a:cubicBezTo>
                    <a:pt x="68" y="151"/>
                    <a:pt x="59" y="147"/>
                    <a:pt x="59" y="147"/>
                  </a:cubicBezTo>
                  <a:cubicBezTo>
                    <a:pt x="71" y="164"/>
                    <a:pt x="71" y="164"/>
                    <a:pt x="71" y="164"/>
                  </a:cubicBezTo>
                  <a:cubicBezTo>
                    <a:pt x="71" y="164"/>
                    <a:pt x="17" y="124"/>
                    <a:pt x="0" y="145"/>
                  </a:cubicBezTo>
                  <a:cubicBezTo>
                    <a:pt x="0" y="145"/>
                    <a:pt x="79" y="49"/>
                    <a:pt x="165" y="83"/>
                  </a:cubicBezTo>
                  <a:cubicBezTo>
                    <a:pt x="165" y="83"/>
                    <a:pt x="91" y="41"/>
                    <a:pt x="9" y="121"/>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id-ID" sz="1350"/>
            </a:p>
          </p:txBody>
        </p:sp>
      </p:grpSp>
    </p:spTree>
    <p:extLst>
      <p:ext uri="{BB962C8B-B14F-4D97-AF65-F5344CB8AC3E}">
        <p14:creationId xmlns:p14="http://schemas.microsoft.com/office/powerpoint/2010/main" val="1567929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5EDCD580-46C8-4DFA-B234-0CC0441AEFD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81026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Рисунок 1">
            <a:extLst>
              <a:ext uri="{FF2B5EF4-FFF2-40B4-BE49-F238E27FC236}">
                <a16:creationId xmlns:a16="http://schemas.microsoft.com/office/drawing/2014/main" id="{7C1FD6D1-17B5-4433-961A-C4336510ECC0}"/>
              </a:ext>
            </a:extLst>
          </p:cNvPr>
          <p:cNvPicPr>
            <a:picLocks noChangeAspect="1"/>
          </p:cNvPicPr>
          <p:nvPr/>
        </p:nvPicPr>
        <p:blipFill>
          <a:blip r:embed="rId3"/>
          <a:stretch>
            <a:fillRect/>
          </a:stretch>
        </p:blipFill>
        <p:spPr>
          <a:xfrm>
            <a:off x="2214400" y="57758"/>
            <a:ext cx="9002007" cy="6800242"/>
          </a:xfrm>
          <a:prstGeom prst="rect">
            <a:avLst/>
          </a:prstGeom>
        </p:spPr>
      </p:pic>
    </p:spTree>
    <p:extLst>
      <p:ext uri="{BB962C8B-B14F-4D97-AF65-F5344CB8AC3E}">
        <p14:creationId xmlns:p14="http://schemas.microsoft.com/office/powerpoint/2010/main" val="1686713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A6386130-40CA-452C-B0D2-8B2358DC244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81026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Рисунок 1">
            <a:extLst>
              <a:ext uri="{FF2B5EF4-FFF2-40B4-BE49-F238E27FC236}">
                <a16:creationId xmlns:a16="http://schemas.microsoft.com/office/drawing/2014/main" id="{8A5EAD9C-7EEB-4B1A-98A1-9EC0FF5432DA}"/>
              </a:ext>
            </a:extLst>
          </p:cNvPr>
          <p:cNvPicPr>
            <a:picLocks noChangeAspect="1"/>
          </p:cNvPicPr>
          <p:nvPr/>
        </p:nvPicPr>
        <p:blipFill>
          <a:blip r:embed="rId3"/>
          <a:stretch>
            <a:fillRect/>
          </a:stretch>
        </p:blipFill>
        <p:spPr>
          <a:xfrm>
            <a:off x="1969830" y="35400"/>
            <a:ext cx="9197063" cy="6787199"/>
          </a:xfrm>
          <a:prstGeom prst="rect">
            <a:avLst/>
          </a:prstGeom>
        </p:spPr>
      </p:pic>
    </p:spTree>
    <p:extLst>
      <p:ext uri="{BB962C8B-B14F-4D97-AF65-F5344CB8AC3E}">
        <p14:creationId xmlns:p14="http://schemas.microsoft.com/office/powerpoint/2010/main" val="494005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User\Documents\QS indicato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1652" y="157316"/>
            <a:ext cx="10353367" cy="66836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B7412319-BF06-4258-9A14-76341A55268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181026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6504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300748" y="16042"/>
            <a:ext cx="9156801" cy="711545"/>
          </a:xfrm>
        </p:spPr>
        <p:txBody>
          <a:bodyPr>
            <a:normAutofit fontScale="90000"/>
          </a:bodyPr>
          <a:lstStyle/>
          <a:p>
            <a:br>
              <a:rPr lang="ru-RU" dirty="0"/>
            </a:br>
            <a:r>
              <a:rPr lang="ky-KG" sz="3600" b="1" dirty="0">
                <a:solidFill>
                  <a:srgbClr val="FFC000"/>
                </a:solidFill>
                <a:latin typeface="Arial" panose="020B0604020202020204" pitchFamily="34" charset="0"/>
                <a:cs typeface="Arial" panose="020B0604020202020204" pitchFamily="34" charset="0"/>
              </a:rPr>
              <a:t>QS CA </a:t>
            </a:r>
            <a:r>
              <a:rPr lang="ky-KG" sz="3600" b="1" dirty="0">
                <a:solidFill>
                  <a:srgbClr val="002060"/>
                </a:solidFill>
                <a:latin typeface="Arial" panose="020B0604020202020204" pitchFamily="34" charset="0"/>
                <a:cs typeface="Arial" panose="020B0604020202020204" pitchFamily="34" charset="0"/>
              </a:rPr>
              <a:t>рейтингдеги ОшМУнун көрсөткүчү</a:t>
            </a:r>
            <a:br>
              <a:rPr lang="ru-RU" dirty="0">
                <a:latin typeface="Arial" panose="020B0604020202020204" pitchFamily="34" charset="0"/>
                <a:cs typeface="Arial" panose="020B0604020202020204" pitchFamily="34" charset="0"/>
              </a:rPr>
            </a:br>
            <a:endParaRPr lang="ru-RU" dirty="0">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B8889B11-B341-4679-A5C0-182A76E2207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81026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Таблица 5">
            <a:extLst>
              <a:ext uri="{FF2B5EF4-FFF2-40B4-BE49-F238E27FC236}">
                <a16:creationId xmlns:a16="http://schemas.microsoft.com/office/drawing/2014/main" id="{8EB6A4A3-284E-4216-BD45-38477F854898}"/>
              </a:ext>
            </a:extLst>
          </p:cNvPr>
          <p:cNvGraphicFramePr>
            <a:graphicFrameLocks noGrp="1"/>
          </p:cNvGraphicFramePr>
          <p:nvPr>
            <p:extLst>
              <p:ext uri="{D42A27DB-BD31-4B8C-83A1-F6EECF244321}">
                <p14:modId xmlns:p14="http://schemas.microsoft.com/office/powerpoint/2010/main" val="1872514875"/>
              </p:ext>
            </p:extLst>
          </p:nvPr>
        </p:nvGraphicFramePr>
        <p:xfrm>
          <a:off x="1752600" y="727587"/>
          <a:ext cx="10193595" cy="5784685"/>
        </p:xfrm>
        <a:graphic>
          <a:graphicData uri="http://schemas.openxmlformats.org/drawingml/2006/table">
            <a:tbl>
              <a:tblPr firstRow="1" firstCol="1" bandRow="1">
                <a:tableStyleId>{68D230F3-CF80-4859-8CE7-A43EE81993B5}</a:tableStyleId>
              </a:tblPr>
              <a:tblGrid>
                <a:gridCol w="1859280">
                  <a:extLst>
                    <a:ext uri="{9D8B030D-6E8A-4147-A177-3AD203B41FA5}">
                      <a16:colId xmlns:a16="http://schemas.microsoft.com/office/drawing/2014/main" val="2538696842"/>
                    </a:ext>
                  </a:extLst>
                </a:gridCol>
                <a:gridCol w="1302189">
                  <a:extLst>
                    <a:ext uri="{9D8B030D-6E8A-4147-A177-3AD203B41FA5}">
                      <a16:colId xmlns:a16="http://schemas.microsoft.com/office/drawing/2014/main" val="4089011192"/>
                    </a:ext>
                  </a:extLst>
                </a:gridCol>
                <a:gridCol w="1390920">
                  <a:extLst>
                    <a:ext uri="{9D8B030D-6E8A-4147-A177-3AD203B41FA5}">
                      <a16:colId xmlns:a16="http://schemas.microsoft.com/office/drawing/2014/main" val="3031419263"/>
                    </a:ext>
                  </a:extLst>
                </a:gridCol>
                <a:gridCol w="1491249">
                  <a:extLst>
                    <a:ext uri="{9D8B030D-6E8A-4147-A177-3AD203B41FA5}">
                      <a16:colId xmlns:a16="http://schemas.microsoft.com/office/drawing/2014/main" val="1218095183"/>
                    </a:ext>
                  </a:extLst>
                </a:gridCol>
                <a:gridCol w="1338019">
                  <a:extLst>
                    <a:ext uri="{9D8B030D-6E8A-4147-A177-3AD203B41FA5}">
                      <a16:colId xmlns:a16="http://schemas.microsoft.com/office/drawing/2014/main" val="2941124403"/>
                    </a:ext>
                  </a:extLst>
                </a:gridCol>
                <a:gridCol w="1117296">
                  <a:extLst>
                    <a:ext uri="{9D8B030D-6E8A-4147-A177-3AD203B41FA5}">
                      <a16:colId xmlns:a16="http://schemas.microsoft.com/office/drawing/2014/main" val="2303943139"/>
                    </a:ext>
                  </a:extLst>
                </a:gridCol>
                <a:gridCol w="1694642">
                  <a:extLst>
                    <a:ext uri="{9D8B030D-6E8A-4147-A177-3AD203B41FA5}">
                      <a16:colId xmlns:a16="http://schemas.microsoft.com/office/drawing/2014/main" val="1662499854"/>
                    </a:ext>
                  </a:extLst>
                </a:gridCol>
              </a:tblGrid>
              <a:tr h="806245">
                <a:tc>
                  <a:txBody>
                    <a:bodyPr/>
                    <a:lstStyle/>
                    <a:p>
                      <a:pPr algn="ctr">
                        <a:lnSpc>
                          <a:spcPct val="100000"/>
                        </a:lnSpc>
                        <a:spcAft>
                          <a:spcPts val="0"/>
                        </a:spcAft>
                      </a:pPr>
                      <a:r>
                        <a:rPr lang="ky-KG" sz="1200" b="1" dirty="0">
                          <a:effectLst/>
                        </a:rPr>
                        <a:t> </a:t>
                      </a:r>
                      <a:endParaRPr lang="en-US" sz="1200" dirty="0">
                        <a:effectLst/>
                      </a:endParaRPr>
                    </a:p>
                    <a:p>
                      <a:pPr algn="ctr">
                        <a:lnSpc>
                          <a:spcPct val="100000"/>
                        </a:lnSpc>
                        <a:spcAft>
                          <a:spcPts val="0"/>
                        </a:spcAft>
                      </a:pPr>
                      <a:r>
                        <a:rPr lang="ky-KG" sz="2000" b="1" dirty="0">
                          <a:effectLst/>
                        </a:rPr>
                        <a:t>ЖОЖ</a:t>
                      </a:r>
                      <a:endParaRPr lang="en-US" sz="2000" dirty="0">
                        <a:effectLst/>
                        <a:latin typeface="+mn-lt"/>
                        <a:ea typeface="Calibri" panose="020F0502020204030204" pitchFamily="34" charset="0"/>
                        <a:cs typeface="Times New Roman" panose="02020603050405020304" pitchFamily="18" charset="0"/>
                      </a:endParaRPr>
                    </a:p>
                  </a:txBody>
                  <a:tcPr marL="40364" marR="40364" marT="0" marB="0"/>
                </a:tc>
                <a:tc>
                  <a:txBody>
                    <a:bodyPr/>
                    <a:lstStyle/>
                    <a:p>
                      <a:pPr algn="just">
                        <a:lnSpc>
                          <a:spcPct val="100000"/>
                        </a:lnSpc>
                        <a:spcAft>
                          <a:spcPts val="0"/>
                        </a:spcAft>
                      </a:pPr>
                      <a:r>
                        <a:rPr lang="tr-TR" sz="1600" b="1" dirty="0">
                          <a:effectLst/>
                        </a:rPr>
                        <a:t> </a:t>
                      </a:r>
                      <a:endParaRPr lang="en-US" sz="1600" dirty="0">
                        <a:effectLst/>
                      </a:endParaRPr>
                    </a:p>
                    <a:p>
                      <a:pPr algn="l">
                        <a:lnSpc>
                          <a:spcPct val="100000"/>
                        </a:lnSpc>
                        <a:spcAft>
                          <a:spcPts val="0"/>
                        </a:spcAft>
                      </a:pPr>
                      <a:r>
                        <a:rPr lang="tr-TR" sz="1600" b="1" dirty="0">
                          <a:effectLst/>
                        </a:rPr>
                        <a:t>QS</a:t>
                      </a:r>
                      <a:r>
                        <a:rPr lang="ky-KG" sz="1600" b="1" dirty="0">
                          <a:effectLst/>
                        </a:rPr>
                        <a:t>те</a:t>
                      </a:r>
                      <a:r>
                        <a:rPr lang="ru-RU" sz="1600" b="1" dirty="0" err="1">
                          <a:effectLst/>
                        </a:rPr>
                        <a:t>ги</a:t>
                      </a:r>
                      <a:r>
                        <a:rPr lang="ru-RU" sz="1600" b="1" dirty="0">
                          <a:effectLst/>
                        </a:rPr>
                        <a:t> орду (*</a:t>
                      </a:r>
                      <a:r>
                        <a:rPr lang="tr-TR" sz="1600" b="1" dirty="0">
                          <a:effectLst/>
                        </a:rPr>
                        <a:t>WUR</a:t>
                      </a:r>
                      <a:r>
                        <a:rPr lang="ru-RU" sz="1600" b="1" dirty="0">
                          <a:effectLst/>
                        </a:rPr>
                        <a:t>)</a:t>
                      </a:r>
                      <a:endParaRPr lang="en-US" sz="1600" dirty="0">
                        <a:effectLst/>
                        <a:latin typeface="+mn-lt"/>
                        <a:ea typeface="Calibri" panose="020F0502020204030204" pitchFamily="34" charset="0"/>
                        <a:cs typeface="Times New Roman" panose="02020603050405020304" pitchFamily="18" charset="0"/>
                      </a:endParaRPr>
                    </a:p>
                  </a:txBody>
                  <a:tcPr marL="40364" marR="40364" marT="0" marB="0"/>
                </a:tc>
                <a:tc>
                  <a:txBody>
                    <a:bodyPr/>
                    <a:lstStyle/>
                    <a:p>
                      <a:pPr algn="ctr">
                        <a:lnSpc>
                          <a:spcPct val="100000"/>
                        </a:lnSpc>
                        <a:spcAft>
                          <a:spcPts val="0"/>
                        </a:spcAft>
                      </a:pPr>
                      <a:r>
                        <a:rPr lang="ky-KG" sz="1600" b="1" dirty="0">
                          <a:effectLst/>
                        </a:rPr>
                        <a:t> </a:t>
                      </a:r>
                      <a:endParaRPr lang="en-US" sz="1600" dirty="0">
                        <a:effectLst/>
                      </a:endParaRPr>
                    </a:p>
                    <a:p>
                      <a:pPr algn="ctr">
                        <a:lnSpc>
                          <a:spcPct val="100000"/>
                        </a:lnSpc>
                        <a:spcAft>
                          <a:spcPts val="0"/>
                        </a:spcAft>
                      </a:pPr>
                      <a:r>
                        <a:rPr lang="ky-KG" sz="1600" b="1" dirty="0">
                          <a:effectLst/>
                        </a:rPr>
                        <a:t>Скопустагы док.саны</a:t>
                      </a:r>
                      <a:endParaRPr lang="en-US" sz="1600" dirty="0">
                        <a:effectLst/>
                        <a:latin typeface="+mn-lt"/>
                        <a:ea typeface="Calibri" panose="020F0502020204030204" pitchFamily="34" charset="0"/>
                        <a:cs typeface="Times New Roman" panose="02020603050405020304" pitchFamily="18" charset="0"/>
                      </a:endParaRPr>
                    </a:p>
                  </a:txBody>
                  <a:tcPr marL="40364" marR="40364" marT="0" marB="0"/>
                </a:tc>
                <a:tc>
                  <a:txBody>
                    <a:bodyPr/>
                    <a:lstStyle/>
                    <a:p>
                      <a:pPr algn="ctr">
                        <a:lnSpc>
                          <a:spcPct val="100000"/>
                        </a:lnSpc>
                        <a:spcAft>
                          <a:spcPts val="0"/>
                        </a:spcAft>
                      </a:pPr>
                      <a:r>
                        <a:rPr lang="ky-KG" sz="1600" b="1" dirty="0">
                          <a:effectLst/>
                        </a:rPr>
                        <a:t> </a:t>
                      </a:r>
                      <a:endParaRPr lang="en-US" sz="1600" dirty="0">
                        <a:effectLst/>
                      </a:endParaRPr>
                    </a:p>
                    <a:p>
                      <a:pPr algn="ctr">
                        <a:lnSpc>
                          <a:spcPct val="100000"/>
                        </a:lnSpc>
                        <a:spcAft>
                          <a:spcPts val="0"/>
                        </a:spcAft>
                      </a:pPr>
                      <a:r>
                        <a:rPr lang="ky-KG" sz="1600" b="1" dirty="0">
                          <a:effectLst/>
                        </a:rPr>
                        <a:t>Авторлордун саны</a:t>
                      </a:r>
                      <a:endParaRPr lang="en-US" sz="1600" dirty="0">
                        <a:effectLst/>
                        <a:latin typeface="+mn-lt"/>
                        <a:ea typeface="Calibri" panose="020F0502020204030204" pitchFamily="34" charset="0"/>
                        <a:cs typeface="Times New Roman" panose="02020603050405020304" pitchFamily="18" charset="0"/>
                      </a:endParaRPr>
                    </a:p>
                  </a:txBody>
                  <a:tcPr marL="40364" marR="40364" marT="0" marB="0"/>
                </a:tc>
                <a:tc>
                  <a:txBody>
                    <a:bodyPr/>
                    <a:lstStyle/>
                    <a:p>
                      <a:pPr algn="ctr">
                        <a:lnSpc>
                          <a:spcPct val="100000"/>
                        </a:lnSpc>
                        <a:spcAft>
                          <a:spcPts val="0"/>
                        </a:spcAft>
                      </a:pPr>
                      <a:r>
                        <a:rPr lang="ky-KG" sz="1600" b="1" dirty="0">
                          <a:effectLst/>
                        </a:rPr>
                        <a:t> Шилтеме болгон док.саны(*)</a:t>
                      </a:r>
                      <a:endParaRPr lang="en-US" sz="1600" dirty="0">
                        <a:effectLst/>
                        <a:latin typeface="+mn-lt"/>
                        <a:ea typeface="Calibri" panose="020F0502020204030204" pitchFamily="34" charset="0"/>
                        <a:cs typeface="Times New Roman" panose="02020603050405020304" pitchFamily="18" charset="0"/>
                      </a:endParaRPr>
                    </a:p>
                  </a:txBody>
                  <a:tcPr marL="40364" marR="40364" marT="0" marB="0"/>
                </a:tc>
                <a:tc>
                  <a:txBody>
                    <a:bodyPr/>
                    <a:lstStyle/>
                    <a:p>
                      <a:pPr algn="ctr">
                        <a:lnSpc>
                          <a:spcPct val="100000"/>
                        </a:lnSpc>
                        <a:spcAft>
                          <a:spcPts val="0"/>
                        </a:spcAft>
                      </a:pPr>
                      <a:r>
                        <a:rPr lang="ky-KG" sz="1600" b="1" dirty="0">
                          <a:effectLst/>
                        </a:rPr>
                        <a:t> Жалпы шил-н саны (</a:t>
                      </a:r>
                      <a:r>
                        <a:rPr lang="en-US" sz="1600" b="1" dirty="0">
                          <a:effectLst/>
                        </a:rPr>
                        <a:t>h</a:t>
                      </a:r>
                      <a:r>
                        <a:rPr lang="ru-RU" sz="1600" b="1" dirty="0">
                          <a:effectLst/>
                        </a:rPr>
                        <a:t>-</a:t>
                      </a:r>
                      <a:r>
                        <a:rPr lang="en-US" sz="1600" b="1" dirty="0">
                          <a:effectLst/>
                        </a:rPr>
                        <a:t>index</a:t>
                      </a:r>
                      <a:r>
                        <a:rPr lang="ky-KG" sz="1600" b="1" dirty="0">
                          <a:effectLst/>
                        </a:rPr>
                        <a:t>)</a:t>
                      </a:r>
                      <a:endParaRPr lang="en-US" sz="1600" dirty="0">
                        <a:effectLst/>
                        <a:latin typeface="+mn-lt"/>
                        <a:ea typeface="Calibri" panose="020F0502020204030204" pitchFamily="34" charset="0"/>
                        <a:cs typeface="Times New Roman" panose="02020603050405020304" pitchFamily="18" charset="0"/>
                      </a:endParaRPr>
                    </a:p>
                  </a:txBody>
                  <a:tcPr marL="40364" marR="40364" marT="0" marB="0"/>
                </a:tc>
                <a:tc>
                  <a:txBody>
                    <a:bodyPr/>
                    <a:lstStyle/>
                    <a:p>
                      <a:pPr algn="ctr">
                        <a:lnSpc>
                          <a:spcPct val="100000"/>
                        </a:lnSpc>
                        <a:spcAft>
                          <a:spcPts val="0"/>
                        </a:spcAft>
                      </a:pPr>
                      <a:r>
                        <a:rPr lang="ky-KG" sz="1200" b="1" dirty="0">
                          <a:effectLst/>
                        </a:rPr>
                        <a:t>Өзүнө өзү шилтеме бербеген документ жалпы саны</a:t>
                      </a:r>
                      <a:endParaRPr lang="en-US" sz="1200" dirty="0">
                        <a:effectLst/>
                      </a:endParaRPr>
                    </a:p>
                    <a:p>
                      <a:pPr algn="ctr">
                        <a:lnSpc>
                          <a:spcPct val="100000"/>
                        </a:lnSpc>
                        <a:spcAft>
                          <a:spcPts val="0"/>
                        </a:spcAft>
                      </a:pPr>
                      <a:r>
                        <a:rPr lang="ky-KG" sz="1200" b="1" dirty="0">
                          <a:effectLst/>
                        </a:rPr>
                        <a:t> (h-index)</a:t>
                      </a:r>
                      <a:endParaRPr lang="en-US" sz="1200" dirty="0">
                        <a:effectLst/>
                        <a:latin typeface="+mn-lt"/>
                        <a:ea typeface="Calibri" panose="020F0502020204030204" pitchFamily="34" charset="0"/>
                        <a:cs typeface="Times New Roman" panose="02020603050405020304" pitchFamily="18" charset="0"/>
                      </a:endParaRPr>
                    </a:p>
                  </a:txBody>
                  <a:tcPr marL="40364" marR="40364" marT="0" marB="0"/>
                </a:tc>
                <a:extLst>
                  <a:ext uri="{0D108BD9-81ED-4DB2-BD59-A6C34878D82A}">
                    <a16:rowId xmlns:a16="http://schemas.microsoft.com/office/drawing/2014/main" val="889526260"/>
                  </a:ext>
                </a:extLst>
              </a:tr>
              <a:tr h="756000">
                <a:tc>
                  <a:txBody>
                    <a:bodyPr/>
                    <a:lstStyle/>
                    <a:p>
                      <a:pPr algn="l">
                        <a:lnSpc>
                          <a:spcPct val="100000"/>
                        </a:lnSpc>
                        <a:spcAft>
                          <a:spcPts val="0"/>
                        </a:spcAft>
                      </a:pPr>
                      <a:r>
                        <a:rPr lang="ky-KG" sz="1400" dirty="0">
                          <a:effectLst/>
                        </a:rPr>
                        <a:t>Абай ат. Казак улуттук педагогикалык университети</a:t>
                      </a:r>
                      <a:endParaRPr lang="en-US" sz="1400" dirty="0">
                        <a:effectLst/>
                        <a:latin typeface="+mn-lt"/>
                        <a:ea typeface="Calibri" panose="020F0502020204030204" pitchFamily="34" charset="0"/>
                        <a:cs typeface="Times New Roman" panose="02020603050405020304" pitchFamily="18" charset="0"/>
                      </a:endParaRPr>
                    </a:p>
                  </a:txBody>
                  <a:tcPr marL="40364" marR="40364" marT="0" marB="0"/>
                </a:tc>
                <a:tc>
                  <a:txBody>
                    <a:bodyPr/>
                    <a:lstStyle/>
                    <a:p>
                      <a:pPr algn="ctr">
                        <a:lnSpc>
                          <a:spcPct val="100000"/>
                        </a:lnSpc>
                        <a:spcAft>
                          <a:spcPts val="0"/>
                        </a:spcAft>
                      </a:pPr>
                      <a:r>
                        <a:rPr lang="ky-KG" sz="1800" b="1" dirty="0">
                          <a:solidFill>
                            <a:srgbClr val="002060"/>
                          </a:solidFill>
                          <a:effectLst/>
                        </a:rPr>
                        <a:t>4 (681-690)</a:t>
                      </a:r>
                      <a:endParaRPr lang="en-US" sz="1800" b="1" dirty="0">
                        <a:solidFill>
                          <a:srgbClr val="002060"/>
                        </a:solidFill>
                        <a:effectLst/>
                        <a:latin typeface="+mn-lt"/>
                        <a:ea typeface="Calibri" panose="020F0502020204030204" pitchFamily="34" charset="0"/>
                        <a:cs typeface="Times New Roman" panose="02020603050405020304" pitchFamily="18" charset="0"/>
                      </a:endParaRPr>
                    </a:p>
                  </a:txBody>
                  <a:tcPr marL="40364" marR="40364" marT="0" marB="0" anchor="ctr"/>
                </a:tc>
                <a:tc>
                  <a:txBody>
                    <a:bodyPr/>
                    <a:lstStyle/>
                    <a:p>
                      <a:pPr algn="ctr">
                        <a:lnSpc>
                          <a:spcPct val="100000"/>
                        </a:lnSpc>
                        <a:spcAft>
                          <a:spcPts val="0"/>
                        </a:spcAft>
                      </a:pPr>
                      <a:r>
                        <a:rPr lang="ky-KG" sz="1800" b="1" dirty="0">
                          <a:solidFill>
                            <a:srgbClr val="002060"/>
                          </a:solidFill>
                          <a:effectLst/>
                        </a:rPr>
                        <a:t>158</a:t>
                      </a:r>
                      <a:r>
                        <a:rPr lang="en-US" sz="1800" b="1" dirty="0">
                          <a:solidFill>
                            <a:srgbClr val="002060"/>
                          </a:solidFill>
                          <a:effectLst/>
                        </a:rPr>
                        <a:t>9</a:t>
                      </a:r>
                      <a:endParaRPr lang="en-US" sz="1800" b="1" dirty="0">
                        <a:solidFill>
                          <a:srgbClr val="002060"/>
                        </a:solidFill>
                        <a:effectLst/>
                        <a:latin typeface="+mn-lt"/>
                        <a:ea typeface="Calibri" panose="020F0502020204030204" pitchFamily="34" charset="0"/>
                        <a:cs typeface="Times New Roman" panose="02020603050405020304" pitchFamily="18" charset="0"/>
                      </a:endParaRPr>
                    </a:p>
                  </a:txBody>
                  <a:tcPr marL="40364" marR="40364" marT="0" marB="0" anchor="ctr"/>
                </a:tc>
                <a:tc>
                  <a:txBody>
                    <a:bodyPr/>
                    <a:lstStyle/>
                    <a:p>
                      <a:pPr algn="ctr">
                        <a:lnSpc>
                          <a:spcPct val="100000"/>
                        </a:lnSpc>
                        <a:spcAft>
                          <a:spcPts val="0"/>
                        </a:spcAft>
                      </a:pPr>
                      <a:r>
                        <a:rPr lang="ky-KG" sz="1800" b="1" dirty="0">
                          <a:solidFill>
                            <a:srgbClr val="002060"/>
                          </a:solidFill>
                          <a:effectLst/>
                        </a:rPr>
                        <a:t>11</a:t>
                      </a:r>
                      <a:r>
                        <a:rPr lang="en-US" sz="1800" b="1" dirty="0">
                          <a:solidFill>
                            <a:srgbClr val="002060"/>
                          </a:solidFill>
                          <a:effectLst/>
                        </a:rPr>
                        <a:t>39</a:t>
                      </a:r>
                      <a:endParaRPr lang="en-US" sz="1800" b="1" dirty="0">
                        <a:solidFill>
                          <a:srgbClr val="002060"/>
                        </a:solidFill>
                        <a:effectLst/>
                        <a:latin typeface="+mn-lt"/>
                        <a:ea typeface="Calibri" panose="020F0502020204030204" pitchFamily="34" charset="0"/>
                        <a:cs typeface="Times New Roman" panose="02020603050405020304" pitchFamily="18" charset="0"/>
                      </a:endParaRPr>
                    </a:p>
                  </a:txBody>
                  <a:tcPr marL="40364" marR="40364" marT="0" marB="0" anchor="ctr"/>
                </a:tc>
                <a:tc>
                  <a:txBody>
                    <a:bodyPr/>
                    <a:lstStyle/>
                    <a:p>
                      <a:pPr algn="ctr">
                        <a:lnSpc>
                          <a:spcPct val="100000"/>
                        </a:lnSpc>
                        <a:spcAft>
                          <a:spcPts val="0"/>
                        </a:spcAft>
                      </a:pPr>
                      <a:r>
                        <a:rPr lang="ky-KG" sz="1800" b="1" dirty="0">
                          <a:solidFill>
                            <a:srgbClr val="002060"/>
                          </a:solidFill>
                          <a:effectLst/>
                        </a:rPr>
                        <a:t>86</a:t>
                      </a:r>
                      <a:r>
                        <a:rPr lang="en-US" sz="1800" b="1" dirty="0">
                          <a:solidFill>
                            <a:srgbClr val="002060"/>
                          </a:solidFill>
                          <a:effectLst/>
                        </a:rPr>
                        <a:t>7</a:t>
                      </a:r>
                      <a:r>
                        <a:rPr lang="ky-KG" sz="1800" b="1" dirty="0">
                          <a:solidFill>
                            <a:srgbClr val="002060"/>
                          </a:solidFill>
                          <a:effectLst/>
                        </a:rPr>
                        <a:t> (68)</a:t>
                      </a:r>
                      <a:endParaRPr lang="en-US" sz="1800" b="1" dirty="0">
                        <a:solidFill>
                          <a:srgbClr val="002060"/>
                        </a:solidFill>
                        <a:effectLst/>
                        <a:latin typeface="+mn-lt"/>
                        <a:ea typeface="Calibri" panose="020F0502020204030204" pitchFamily="34" charset="0"/>
                        <a:cs typeface="Times New Roman" panose="02020603050405020304" pitchFamily="18" charset="0"/>
                      </a:endParaRPr>
                    </a:p>
                  </a:txBody>
                  <a:tcPr marL="40364" marR="40364" marT="0" marB="0" anchor="ctr"/>
                </a:tc>
                <a:tc>
                  <a:txBody>
                    <a:bodyPr/>
                    <a:lstStyle/>
                    <a:p>
                      <a:pPr algn="ctr">
                        <a:lnSpc>
                          <a:spcPct val="100000"/>
                        </a:lnSpc>
                        <a:spcAft>
                          <a:spcPts val="0"/>
                        </a:spcAft>
                      </a:pPr>
                      <a:r>
                        <a:rPr lang="ky-KG" sz="1800" b="1" dirty="0">
                          <a:solidFill>
                            <a:srgbClr val="002060"/>
                          </a:solidFill>
                          <a:effectLst/>
                        </a:rPr>
                        <a:t>4</a:t>
                      </a:r>
                      <a:r>
                        <a:rPr lang="en-US" sz="1800" b="1" dirty="0">
                          <a:solidFill>
                            <a:srgbClr val="002060"/>
                          </a:solidFill>
                          <a:effectLst/>
                        </a:rPr>
                        <a:t>119</a:t>
                      </a:r>
                      <a:r>
                        <a:rPr lang="ky-KG" sz="1800" b="1" dirty="0">
                          <a:solidFill>
                            <a:srgbClr val="002060"/>
                          </a:solidFill>
                          <a:effectLst/>
                        </a:rPr>
                        <a:t> (22)</a:t>
                      </a:r>
                      <a:endParaRPr lang="en-US" sz="1800" b="1" dirty="0">
                        <a:solidFill>
                          <a:srgbClr val="002060"/>
                        </a:solidFill>
                        <a:effectLst/>
                        <a:latin typeface="+mn-lt"/>
                        <a:ea typeface="Calibri" panose="020F0502020204030204" pitchFamily="34" charset="0"/>
                        <a:cs typeface="Times New Roman" panose="02020603050405020304" pitchFamily="18" charset="0"/>
                      </a:endParaRPr>
                    </a:p>
                  </a:txBody>
                  <a:tcPr marL="40364" marR="40364" marT="0" marB="0" anchor="ctr"/>
                </a:tc>
                <a:tc>
                  <a:txBody>
                    <a:bodyPr/>
                    <a:lstStyle/>
                    <a:p>
                      <a:pPr algn="ctr">
                        <a:lnSpc>
                          <a:spcPct val="100000"/>
                        </a:lnSpc>
                        <a:spcAft>
                          <a:spcPts val="0"/>
                        </a:spcAft>
                      </a:pPr>
                      <a:r>
                        <a:rPr lang="ky-KG" sz="1800" b="1" dirty="0">
                          <a:solidFill>
                            <a:srgbClr val="002060"/>
                          </a:solidFill>
                          <a:effectLst/>
                        </a:rPr>
                        <a:t> </a:t>
                      </a:r>
                      <a:endParaRPr lang="en-US" sz="1800" b="1" dirty="0">
                        <a:solidFill>
                          <a:srgbClr val="002060"/>
                        </a:solidFill>
                        <a:effectLst/>
                        <a:latin typeface="+mn-lt"/>
                        <a:ea typeface="Calibri" panose="020F0502020204030204" pitchFamily="34" charset="0"/>
                        <a:cs typeface="Times New Roman" panose="02020603050405020304" pitchFamily="18" charset="0"/>
                      </a:endParaRPr>
                    </a:p>
                  </a:txBody>
                  <a:tcPr marL="40364" marR="40364" marT="0" marB="0" anchor="ctr"/>
                </a:tc>
                <a:extLst>
                  <a:ext uri="{0D108BD9-81ED-4DB2-BD59-A6C34878D82A}">
                    <a16:rowId xmlns:a16="http://schemas.microsoft.com/office/drawing/2014/main" val="3393245722"/>
                  </a:ext>
                </a:extLst>
              </a:tr>
              <a:tr h="756000">
                <a:tc>
                  <a:txBody>
                    <a:bodyPr/>
                    <a:lstStyle/>
                    <a:p>
                      <a:pPr algn="l">
                        <a:lnSpc>
                          <a:spcPct val="100000"/>
                        </a:lnSpc>
                        <a:spcAft>
                          <a:spcPts val="0"/>
                        </a:spcAft>
                      </a:pPr>
                      <a:r>
                        <a:rPr lang="ky-KG" sz="1400" dirty="0">
                          <a:solidFill>
                            <a:srgbClr val="2C2C2C"/>
                          </a:solidFill>
                          <a:effectLst/>
                        </a:rPr>
                        <a:t>Борбордук Азиядагы Америкалык университет</a:t>
                      </a:r>
                      <a:endParaRPr lang="en-US" sz="1400" dirty="0">
                        <a:effectLst/>
                        <a:latin typeface="+mn-lt"/>
                        <a:ea typeface="Calibri" panose="020F0502020204030204" pitchFamily="34" charset="0"/>
                        <a:cs typeface="Times New Roman" panose="02020603050405020304" pitchFamily="18" charset="0"/>
                      </a:endParaRPr>
                    </a:p>
                  </a:txBody>
                  <a:tcPr marL="40364" marR="40364" marT="0" marB="0"/>
                </a:tc>
                <a:tc>
                  <a:txBody>
                    <a:bodyPr/>
                    <a:lstStyle/>
                    <a:p>
                      <a:pPr algn="ctr">
                        <a:lnSpc>
                          <a:spcPct val="100000"/>
                        </a:lnSpc>
                        <a:spcAft>
                          <a:spcPts val="0"/>
                        </a:spcAft>
                      </a:pPr>
                      <a:r>
                        <a:rPr lang="ky-KG" sz="1800" b="1" dirty="0">
                          <a:solidFill>
                            <a:srgbClr val="002060"/>
                          </a:solidFill>
                          <a:effectLst/>
                        </a:rPr>
                        <a:t>9</a:t>
                      </a:r>
                      <a:endParaRPr lang="en-US" sz="1800" b="1" dirty="0">
                        <a:solidFill>
                          <a:srgbClr val="002060"/>
                        </a:solidFill>
                        <a:effectLst/>
                        <a:latin typeface="+mn-lt"/>
                        <a:ea typeface="Calibri" panose="020F0502020204030204" pitchFamily="34" charset="0"/>
                        <a:cs typeface="Times New Roman" panose="02020603050405020304" pitchFamily="18" charset="0"/>
                      </a:endParaRPr>
                    </a:p>
                  </a:txBody>
                  <a:tcPr marL="40364" marR="40364" marT="0" marB="0" anchor="ctr"/>
                </a:tc>
                <a:tc>
                  <a:txBody>
                    <a:bodyPr/>
                    <a:lstStyle/>
                    <a:p>
                      <a:pPr algn="ctr">
                        <a:lnSpc>
                          <a:spcPct val="100000"/>
                        </a:lnSpc>
                        <a:spcAft>
                          <a:spcPts val="0"/>
                        </a:spcAft>
                      </a:pPr>
                      <a:r>
                        <a:rPr lang="ky-KG" sz="1800" b="1" dirty="0">
                          <a:solidFill>
                            <a:srgbClr val="002060"/>
                          </a:solidFill>
                          <a:effectLst/>
                        </a:rPr>
                        <a:t>25</a:t>
                      </a:r>
                      <a:r>
                        <a:rPr lang="tr-TR" sz="1800" b="1" dirty="0">
                          <a:solidFill>
                            <a:srgbClr val="002060"/>
                          </a:solidFill>
                          <a:effectLst/>
                        </a:rPr>
                        <a:t>2</a:t>
                      </a:r>
                      <a:endParaRPr lang="en-US"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ky-KG" sz="1800" b="1" dirty="0">
                          <a:solidFill>
                            <a:srgbClr val="002060"/>
                          </a:solidFill>
                          <a:effectLst/>
                        </a:rPr>
                        <a:t>106</a:t>
                      </a:r>
                      <a:endParaRPr lang="en-US"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ky-KG" sz="1800" b="1" dirty="0">
                          <a:solidFill>
                            <a:srgbClr val="002060"/>
                          </a:solidFill>
                          <a:effectLst/>
                        </a:rPr>
                        <a:t>167 (65)</a:t>
                      </a:r>
                      <a:endParaRPr lang="en-US"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ky-KG" sz="1800" b="1" dirty="0">
                          <a:solidFill>
                            <a:srgbClr val="002060"/>
                          </a:solidFill>
                          <a:effectLst/>
                        </a:rPr>
                        <a:t>16</a:t>
                      </a:r>
                      <a:r>
                        <a:rPr lang="tr-TR" sz="1800" b="1" dirty="0">
                          <a:solidFill>
                            <a:srgbClr val="002060"/>
                          </a:solidFill>
                          <a:effectLst/>
                        </a:rPr>
                        <a:t>7</a:t>
                      </a:r>
                      <a:r>
                        <a:rPr lang="ru-RU" sz="1800" b="1" dirty="0">
                          <a:solidFill>
                            <a:srgbClr val="002060"/>
                          </a:solidFill>
                          <a:effectLst/>
                        </a:rPr>
                        <a:t>4</a:t>
                      </a:r>
                      <a:r>
                        <a:rPr lang="ky-KG" sz="1800" b="1" dirty="0">
                          <a:solidFill>
                            <a:srgbClr val="002060"/>
                          </a:solidFill>
                          <a:effectLst/>
                        </a:rPr>
                        <a:t> (23)</a:t>
                      </a:r>
                      <a:endParaRPr lang="en-US"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ky-KG" sz="1800" b="1" dirty="0">
                          <a:solidFill>
                            <a:srgbClr val="002060"/>
                          </a:solidFill>
                          <a:effectLst/>
                        </a:rPr>
                        <a:t>13</a:t>
                      </a:r>
                      <a:r>
                        <a:rPr lang="tr-TR" sz="1800" b="1" dirty="0">
                          <a:solidFill>
                            <a:srgbClr val="002060"/>
                          </a:solidFill>
                          <a:effectLst/>
                        </a:rPr>
                        <a:t>5</a:t>
                      </a:r>
                      <a:r>
                        <a:rPr lang="ru-RU" sz="1800" b="1" dirty="0">
                          <a:solidFill>
                            <a:srgbClr val="002060"/>
                          </a:solidFill>
                          <a:effectLst/>
                        </a:rPr>
                        <a:t>9</a:t>
                      </a:r>
                      <a:r>
                        <a:rPr lang="ky-KG" sz="1800" b="1" dirty="0">
                          <a:solidFill>
                            <a:srgbClr val="002060"/>
                          </a:solidFill>
                          <a:effectLst/>
                        </a:rPr>
                        <a:t> (22)</a:t>
                      </a:r>
                      <a:endParaRPr lang="en-US"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98007168"/>
                  </a:ext>
                </a:extLst>
              </a:tr>
              <a:tr h="540000">
                <a:tc>
                  <a:txBody>
                    <a:bodyPr/>
                    <a:lstStyle/>
                    <a:p>
                      <a:pPr algn="l">
                        <a:lnSpc>
                          <a:spcPct val="100000"/>
                        </a:lnSpc>
                        <a:spcAft>
                          <a:spcPts val="0"/>
                        </a:spcAft>
                      </a:pPr>
                      <a:r>
                        <a:rPr lang="ky-KG" sz="1400" dirty="0">
                          <a:effectLst/>
                        </a:rPr>
                        <a:t>Кыргыз-Түрк Манас университети</a:t>
                      </a:r>
                      <a:endParaRPr lang="en-US" sz="1400" dirty="0">
                        <a:effectLst/>
                        <a:latin typeface="+mn-lt"/>
                        <a:ea typeface="Calibri" panose="020F0502020204030204" pitchFamily="34" charset="0"/>
                        <a:cs typeface="Times New Roman" panose="02020603050405020304" pitchFamily="18" charset="0"/>
                      </a:endParaRPr>
                    </a:p>
                  </a:txBody>
                  <a:tcPr marL="40364" marR="40364" marT="0" marB="0"/>
                </a:tc>
                <a:tc>
                  <a:txBody>
                    <a:bodyPr/>
                    <a:lstStyle/>
                    <a:p>
                      <a:pPr algn="ctr">
                        <a:lnSpc>
                          <a:spcPct val="100000"/>
                        </a:lnSpc>
                        <a:spcAft>
                          <a:spcPts val="0"/>
                        </a:spcAft>
                      </a:pPr>
                      <a:r>
                        <a:rPr lang="ky-KG" sz="1600" b="1" dirty="0">
                          <a:solidFill>
                            <a:srgbClr val="002060"/>
                          </a:solidFill>
                          <a:effectLst/>
                        </a:rPr>
                        <a:t>13 (851-1000)</a:t>
                      </a:r>
                      <a:endParaRPr lang="en-US" sz="1600" b="1" dirty="0">
                        <a:solidFill>
                          <a:srgbClr val="002060"/>
                        </a:solidFill>
                        <a:effectLst/>
                        <a:latin typeface="+mn-lt"/>
                        <a:ea typeface="Calibri" panose="020F0502020204030204" pitchFamily="34" charset="0"/>
                        <a:cs typeface="Times New Roman" panose="02020603050405020304" pitchFamily="18" charset="0"/>
                      </a:endParaRPr>
                    </a:p>
                  </a:txBody>
                  <a:tcPr marL="40364" marR="40364" marT="0" marB="0" anchor="ctr"/>
                </a:tc>
                <a:tc>
                  <a:txBody>
                    <a:bodyPr/>
                    <a:lstStyle/>
                    <a:p>
                      <a:pPr algn="ctr">
                        <a:lnSpc>
                          <a:spcPct val="100000"/>
                        </a:lnSpc>
                        <a:spcAft>
                          <a:spcPts val="0"/>
                        </a:spcAft>
                      </a:pPr>
                      <a:r>
                        <a:rPr lang="ky-KG" sz="1800" b="1" dirty="0">
                          <a:solidFill>
                            <a:srgbClr val="002060"/>
                          </a:solidFill>
                          <a:effectLst/>
                          <a:latin typeface="+mn-lt"/>
                          <a:ea typeface="Calibri" panose="020F0502020204030204" pitchFamily="34" charset="0"/>
                          <a:cs typeface="Times New Roman" panose="02020603050405020304" pitchFamily="18" charset="0"/>
                        </a:rPr>
                        <a:t>921</a:t>
                      </a:r>
                      <a:endParaRPr lang="en-US" sz="1800" b="1"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ru-RU" sz="1800" b="1" dirty="0">
                          <a:solidFill>
                            <a:srgbClr val="002060"/>
                          </a:solidFill>
                          <a:effectLst/>
                          <a:latin typeface="+mn-lt"/>
                          <a:ea typeface="Calibri" panose="020F0502020204030204" pitchFamily="34" charset="0"/>
                          <a:cs typeface="Times New Roman" panose="02020603050405020304" pitchFamily="18" charset="0"/>
                        </a:rPr>
                        <a:t>268</a:t>
                      </a:r>
                      <a:endParaRPr lang="en-US" sz="1800" b="1"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ky-KG" sz="1800" b="1" dirty="0">
                          <a:solidFill>
                            <a:srgbClr val="002060"/>
                          </a:solidFill>
                          <a:effectLst/>
                          <a:latin typeface="+mn-lt"/>
                          <a:ea typeface="Calibri" panose="020F0502020204030204" pitchFamily="34" charset="0"/>
                          <a:cs typeface="Times New Roman" panose="02020603050405020304" pitchFamily="18" charset="0"/>
                        </a:rPr>
                        <a:t>606 (298)</a:t>
                      </a:r>
                      <a:endParaRPr lang="en-US" sz="1800" b="1"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b="1" dirty="0">
                          <a:solidFill>
                            <a:srgbClr val="002060"/>
                          </a:solidFill>
                          <a:effectLst/>
                          <a:latin typeface="+mn-lt"/>
                          <a:ea typeface="Calibri" panose="020F0502020204030204" pitchFamily="34" charset="0"/>
                          <a:cs typeface="Times New Roman" panose="02020603050405020304" pitchFamily="18" charset="0"/>
                        </a:rPr>
                        <a:t>6592</a:t>
                      </a:r>
                      <a:r>
                        <a:rPr lang="tr-TR" sz="1800" b="1" dirty="0">
                          <a:solidFill>
                            <a:srgbClr val="002060"/>
                          </a:solidFill>
                          <a:effectLst/>
                          <a:latin typeface="+mn-lt"/>
                          <a:ea typeface="Calibri" panose="020F0502020204030204" pitchFamily="34" charset="0"/>
                          <a:cs typeface="Times New Roman" panose="02020603050405020304" pitchFamily="18" charset="0"/>
                        </a:rPr>
                        <a:t>  </a:t>
                      </a:r>
                      <a:r>
                        <a:rPr lang="en-US" sz="1800" b="1" dirty="0">
                          <a:solidFill>
                            <a:srgbClr val="002060"/>
                          </a:solidFill>
                          <a:effectLst/>
                          <a:latin typeface="+mn-lt"/>
                          <a:ea typeface="Calibri" panose="020F0502020204030204" pitchFamily="34" charset="0"/>
                          <a:cs typeface="Times New Roman" panose="02020603050405020304" pitchFamily="18" charset="0"/>
                        </a:rPr>
                        <a:t>(35)</a:t>
                      </a:r>
                    </a:p>
                  </a:txBody>
                  <a:tcPr marL="68580" marR="68580" marT="0" marB="0" anchor="ctr"/>
                </a:tc>
                <a:tc>
                  <a:txBody>
                    <a:bodyPr/>
                    <a:lstStyle/>
                    <a:p>
                      <a:pPr algn="ctr">
                        <a:lnSpc>
                          <a:spcPct val="100000"/>
                        </a:lnSpc>
                        <a:spcAft>
                          <a:spcPts val="0"/>
                        </a:spcAft>
                      </a:pPr>
                      <a:r>
                        <a:rPr lang="ky-KG" sz="1800" b="1" dirty="0">
                          <a:solidFill>
                            <a:srgbClr val="002060"/>
                          </a:solidFill>
                          <a:effectLst/>
                        </a:rPr>
                        <a:t> </a:t>
                      </a:r>
                      <a:endParaRPr lang="en-US" sz="1800" b="1" dirty="0">
                        <a:solidFill>
                          <a:srgbClr val="002060"/>
                        </a:solidFill>
                        <a:effectLst/>
                        <a:latin typeface="+mn-lt"/>
                        <a:ea typeface="Calibri" panose="020F0502020204030204" pitchFamily="34" charset="0"/>
                        <a:cs typeface="Times New Roman" panose="02020603050405020304" pitchFamily="18" charset="0"/>
                      </a:endParaRPr>
                    </a:p>
                  </a:txBody>
                  <a:tcPr marL="40364" marR="40364" marT="0" marB="0" anchor="ctr"/>
                </a:tc>
                <a:extLst>
                  <a:ext uri="{0D108BD9-81ED-4DB2-BD59-A6C34878D82A}">
                    <a16:rowId xmlns:a16="http://schemas.microsoft.com/office/drawing/2014/main" val="909722096"/>
                  </a:ext>
                </a:extLst>
              </a:tr>
              <a:tr h="504000">
                <a:tc>
                  <a:txBody>
                    <a:bodyPr/>
                    <a:lstStyle/>
                    <a:p>
                      <a:pPr algn="l">
                        <a:lnSpc>
                          <a:spcPct val="100000"/>
                        </a:lnSpc>
                        <a:spcAft>
                          <a:spcPts val="0"/>
                        </a:spcAft>
                      </a:pPr>
                      <a:r>
                        <a:rPr lang="ky-KG" sz="1400" dirty="0">
                          <a:effectLst/>
                        </a:rPr>
                        <a:t>Тажик улуттук университети</a:t>
                      </a:r>
                      <a:endParaRPr lang="en-US" sz="1400" dirty="0">
                        <a:effectLst/>
                        <a:latin typeface="+mn-lt"/>
                        <a:ea typeface="Calibri" panose="020F0502020204030204" pitchFamily="34" charset="0"/>
                        <a:cs typeface="Times New Roman" panose="02020603050405020304" pitchFamily="18" charset="0"/>
                      </a:endParaRPr>
                    </a:p>
                  </a:txBody>
                  <a:tcPr marL="40364" marR="40364" marT="0" marB="0"/>
                </a:tc>
                <a:tc>
                  <a:txBody>
                    <a:bodyPr/>
                    <a:lstStyle/>
                    <a:p>
                      <a:pPr algn="ctr">
                        <a:lnSpc>
                          <a:spcPct val="100000"/>
                        </a:lnSpc>
                        <a:spcAft>
                          <a:spcPts val="0"/>
                        </a:spcAft>
                      </a:pPr>
                      <a:r>
                        <a:rPr lang="ky-KG" sz="1800" b="1" dirty="0">
                          <a:solidFill>
                            <a:srgbClr val="002060"/>
                          </a:solidFill>
                          <a:effectLst/>
                        </a:rPr>
                        <a:t>22</a:t>
                      </a:r>
                      <a:endParaRPr lang="en-US" sz="1800" b="1" dirty="0">
                        <a:solidFill>
                          <a:srgbClr val="002060"/>
                        </a:solidFill>
                        <a:effectLst/>
                        <a:latin typeface="+mn-lt"/>
                        <a:ea typeface="Calibri" panose="020F0502020204030204" pitchFamily="34" charset="0"/>
                        <a:cs typeface="Times New Roman" panose="02020603050405020304" pitchFamily="18" charset="0"/>
                      </a:endParaRPr>
                    </a:p>
                  </a:txBody>
                  <a:tcPr marL="40364" marR="40364" marT="0" marB="0" anchor="ctr"/>
                </a:tc>
                <a:tc>
                  <a:txBody>
                    <a:bodyPr/>
                    <a:lstStyle/>
                    <a:p>
                      <a:pPr algn="ctr">
                        <a:lnSpc>
                          <a:spcPct val="100000"/>
                        </a:lnSpc>
                        <a:spcAft>
                          <a:spcPts val="0"/>
                        </a:spcAft>
                      </a:pPr>
                      <a:r>
                        <a:rPr lang="en-US" sz="1800" b="1">
                          <a:solidFill>
                            <a:srgbClr val="002060"/>
                          </a:solidFill>
                          <a:effectLst/>
                        </a:rPr>
                        <a:t>180</a:t>
                      </a:r>
                      <a:endParaRPr lang="en-US" sz="1800" b="1">
                        <a:solidFill>
                          <a:srgbClr val="002060"/>
                        </a:solidFill>
                        <a:effectLst/>
                        <a:latin typeface="+mn-lt"/>
                        <a:ea typeface="Calibri" panose="020F0502020204030204" pitchFamily="34" charset="0"/>
                        <a:cs typeface="Times New Roman" panose="02020603050405020304" pitchFamily="18" charset="0"/>
                      </a:endParaRPr>
                    </a:p>
                  </a:txBody>
                  <a:tcPr marL="40364" marR="40364" marT="0" marB="0" anchor="ctr"/>
                </a:tc>
                <a:tc>
                  <a:txBody>
                    <a:bodyPr/>
                    <a:lstStyle/>
                    <a:p>
                      <a:pPr algn="ctr">
                        <a:lnSpc>
                          <a:spcPct val="100000"/>
                        </a:lnSpc>
                        <a:spcAft>
                          <a:spcPts val="0"/>
                        </a:spcAft>
                      </a:pPr>
                      <a:r>
                        <a:rPr lang="en-US" sz="1800" b="1" dirty="0">
                          <a:solidFill>
                            <a:srgbClr val="002060"/>
                          </a:solidFill>
                          <a:effectLst/>
                        </a:rPr>
                        <a:t>97</a:t>
                      </a:r>
                      <a:endParaRPr lang="en-US" sz="1800" b="1" dirty="0">
                        <a:solidFill>
                          <a:srgbClr val="002060"/>
                        </a:solidFill>
                        <a:effectLst/>
                        <a:latin typeface="+mn-lt"/>
                        <a:ea typeface="Calibri" panose="020F0502020204030204" pitchFamily="34" charset="0"/>
                        <a:cs typeface="Times New Roman" panose="02020603050405020304" pitchFamily="18" charset="0"/>
                      </a:endParaRPr>
                    </a:p>
                  </a:txBody>
                  <a:tcPr marL="40364" marR="40364" marT="0" marB="0" anchor="ctr"/>
                </a:tc>
                <a:tc>
                  <a:txBody>
                    <a:bodyPr/>
                    <a:lstStyle/>
                    <a:p>
                      <a:pPr algn="ctr">
                        <a:lnSpc>
                          <a:spcPct val="100000"/>
                        </a:lnSpc>
                        <a:spcAft>
                          <a:spcPts val="0"/>
                        </a:spcAft>
                      </a:pPr>
                      <a:r>
                        <a:rPr lang="en-US" sz="1800" b="1" dirty="0">
                          <a:solidFill>
                            <a:srgbClr val="002060"/>
                          </a:solidFill>
                          <a:effectLst/>
                        </a:rPr>
                        <a:t>106 (51)</a:t>
                      </a:r>
                      <a:endParaRPr lang="en-US" sz="1800" b="1" dirty="0">
                        <a:solidFill>
                          <a:srgbClr val="002060"/>
                        </a:solidFill>
                        <a:effectLst/>
                        <a:latin typeface="+mn-lt"/>
                        <a:ea typeface="Calibri" panose="020F0502020204030204" pitchFamily="34" charset="0"/>
                        <a:cs typeface="Times New Roman" panose="02020603050405020304" pitchFamily="18" charset="0"/>
                      </a:endParaRPr>
                    </a:p>
                  </a:txBody>
                  <a:tcPr marL="40364" marR="40364" marT="0" marB="0" anchor="ctr"/>
                </a:tc>
                <a:tc>
                  <a:txBody>
                    <a:bodyPr/>
                    <a:lstStyle/>
                    <a:p>
                      <a:pPr algn="ctr">
                        <a:lnSpc>
                          <a:spcPct val="100000"/>
                        </a:lnSpc>
                        <a:spcAft>
                          <a:spcPts val="0"/>
                        </a:spcAft>
                      </a:pPr>
                      <a:r>
                        <a:rPr lang="en-US" sz="1800" b="1" dirty="0">
                          <a:solidFill>
                            <a:srgbClr val="002060"/>
                          </a:solidFill>
                          <a:effectLst/>
                        </a:rPr>
                        <a:t>701 (12)</a:t>
                      </a:r>
                      <a:endParaRPr lang="en-US" sz="1800" b="1" dirty="0">
                        <a:solidFill>
                          <a:srgbClr val="002060"/>
                        </a:solidFill>
                        <a:effectLst/>
                        <a:latin typeface="+mn-lt"/>
                        <a:ea typeface="Calibri" panose="020F0502020204030204" pitchFamily="34" charset="0"/>
                        <a:cs typeface="Times New Roman" panose="02020603050405020304" pitchFamily="18" charset="0"/>
                      </a:endParaRPr>
                    </a:p>
                  </a:txBody>
                  <a:tcPr marL="40364" marR="40364" marT="0" marB="0" anchor="ctr"/>
                </a:tc>
                <a:tc>
                  <a:txBody>
                    <a:bodyPr/>
                    <a:lstStyle/>
                    <a:p>
                      <a:pPr algn="ctr">
                        <a:lnSpc>
                          <a:spcPct val="100000"/>
                        </a:lnSpc>
                        <a:spcAft>
                          <a:spcPts val="0"/>
                        </a:spcAft>
                      </a:pPr>
                      <a:r>
                        <a:rPr lang="en-US" sz="1800" b="1" dirty="0">
                          <a:solidFill>
                            <a:srgbClr val="002060"/>
                          </a:solidFill>
                          <a:effectLst/>
                        </a:rPr>
                        <a:t>462 (11)</a:t>
                      </a:r>
                      <a:endParaRPr lang="en-US" sz="1800" b="1" dirty="0">
                        <a:solidFill>
                          <a:srgbClr val="002060"/>
                        </a:solidFill>
                        <a:effectLst/>
                        <a:latin typeface="+mn-lt"/>
                        <a:ea typeface="Calibri" panose="020F0502020204030204" pitchFamily="34" charset="0"/>
                        <a:cs typeface="Times New Roman" panose="02020603050405020304" pitchFamily="18" charset="0"/>
                      </a:endParaRPr>
                    </a:p>
                  </a:txBody>
                  <a:tcPr marL="40364" marR="40364" marT="0" marB="0" anchor="ctr"/>
                </a:tc>
                <a:extLst>
                  <a:ext uri="{0D108BD9-81ED-4DB2-BD59-A6C34878D82A}">
                    <a16:rowId xmlns:a16="http://schemas.microsoft.com/office/drawing/2014/main" val="1931675640"/>
                  </a:ext>
                </a:extLst>
              </a:tr>
              <a:tr h="576000">
                <a:tc>
                  <a:txBody>
                    <a:bodyPr/>
                    <a:lstStyle/>
                    <a:p>
                      <a:pPr algn="l">
                        <a:lnSpc>
                          <a:spcPct val="100000"/>
                        </a:lnSpc>
                        <a:spcAft>
                          <a:spcPts val="0"/>
                        </a:spcAft>
                      </a:pPr>
                      <a:r>
                        <a:rPr lang="ky-KG" sz="1300" dirty="0">
                          <a:effectLst/>
                        </a:rPr>
                        <a:t>Самарканд мамлекеттик университети</a:t>
                      </a:r>
                      <a:endParaRPr lang="en-US" sz="1300" dirty="0">
                        <a:effectLst/>
                        <a:latin typeface="+mn-lt"/>
                        <a:ea typeface="Calibri" panose="020F0502020204030204" pitchFamily="34" charset="0"/>
                        <a:cs typeface="Times New Roman" panose="02020603050405020304" pitchFamily="18" charset="0"/>
                      </a:endParaRPr>
                    </a:p>
                  </a:txBody>
                  <a:tcPr marL="40364" marR="40364" marT="0" marB="0"/>
                </a:tc>
                <a:tc>
                  <a:txBody>
                    <a:bodyPr/>
                    <a:lstStyle/>
                    <a:p>
                      <a:pPr algn="ctr">
                        <a:lnSpc>
                          <a:spcPct val="100000"/>
                        </a:lnSpc>
                        <a:spcAft>
                          <a:spcPts val="0"/>
                        </a:spcAft>
                      </a:pPr>
                      <a:r>
                        <a:rPr lang="ky-KG" sz="1800" b="1">
                          <a:solidFill>
                            <a:srgbClr val="002060"/>
                          </a:solidFill>
                          <a:effectLst/>
                        </a:rPr>
                        <a:t>37</a:t>
                      </a:r>
                      <a:endParaRPr lang="en-US" sz="1800" b="1">
                        <a:solidFill>
                          <a:srgbClr val="002060"/>
                        </a:solidFill>
                        <a:effectLst/>
                        <a:latin typeface="+mn-lt"/>
                        <a:ea typeface="Calibri" panose="020F0502020204030204" pitchFamily="34" charset="0"/>
                        <a:cs typeface="Times New Roman" panose="02020603050405020304" pitchFamily="18" charset="0"/>
                      </a:endParaRPr>
                    </a:p>
                  </a:txBody>
                  <a:tcPr marL="40364" marR="40364" marT="0" marB="0" anchor="ctr"/>
                </a:tc>
                <a:tc>
                  <a:txBody>
                    <a:bodyPr/>
                    <a:lstStyle/>
                    <a:p>
                      <a:pPr algn="ctr">
                        <a:lnSpc>
                          <a:spcPct val="100000"/>
                        </a:lnSpc>
                        <a:spcAft>
                          <a:spcPts val="0"/>
                        </a:spcAft>
                      </a:pPr>
                      <a:r>
                        <a:rPr lang="en-US" sz="1800" b="1" dirty="0">
                          <a:solidFill>
                            <a:srgbClr val="002060"/>
                          </a:solidFill>
                          <a:effectLst/>
                        </a:rPr>
                        <a:t>1350</a:t>
                      </a:r>
                      <a:endParaRPr lang="en-US" sz="1800" b="1" dirty="0">
                        <a:solidFill>
                          <a:srgbClr val="002060"/>
                        </a:solidFill>
                        <a:effectLst/>
                        <a:latin typeface="+mn-lt"/>
                        <a:ea typeface="Calibri" panose="020F0502020204030204" pitchFamily="34" charset="0"/>
                        <a:cs typeface="Times New Roman" panose="02020603050405020304" pitchFamily="18" charset="0"/>
                      </a:endParaRPr>
                    </a:p>
                  </a:txBody>
                  <a:tcPr marL="40364" marR="40364" marT="0" marB="0" anchor="ctr"/>
                </a:tc>
                <a:tc>
                  <a:txBody>
                    <a:bodyPr/>
                    <a:lstStyle/>
                    <a:p>
                      <a:pPr algn="ctr">
                        <a:lnSpc>
                          <a:spcPct val="100000"/>
                        </a:lnSpc>
                        <a:spcAft>
                          <a:spcPts val="0"/>
                        </a:spcAft>
                      </a:pPr>
                      <a:r>
                        <a:rPr lang="en-US" sz="1800" b="1" dirty="0">
                          <a:solidFill>
                            <a:srgbClr val="002060"/>
                          </a:solidFill>
                          <a:effectLst/>
                        </a:rPr>
                        <a:t>755</a:t>
                      </a:r>
                      <a:endParaRPr lang="en-US" sz="1800" b="1" dirty="0">
                        <a:solidFill>
                          <a:srgbClr val="002060"/>
                        </a:solidFill>
                        <a:effectLst/>
                        <a:latin typeface="+mn-lt"/>
                        <a:ea typeface="Calibri" panose="020F0502020204030204" pitchFamily="34" charset="0"/>
                        <a:cs typeface="Times New Roman" panose="02020603050405020304" pitchFamily="18" charset="0"/>
                      </a:endParaRPr>
                    </a:p>
                  </a:txBody>
                  <a:tcPr marL="40364" marR="40364" marT="0" marB="0" anchor="ctr"/>
                </a:tc>
                <a:tc>
                  <a:txBody>
                    <a:bodyPr/>
                    <a:lstStyle/>
                    <a:p>
                      <a:pPr algn="ctr">
                        <a:lnSpc>
                          <a:spcPct val="100000"/>
                        </a:lnSpc>
                        <a:spcAft>
                          <a:spcPts val="0"/>
                        </a:spcAft>
                      </a:pPr>
                      <a:r>
                        <a:rPr lang="en-US" sz="1800" b="1" dirty="0">
                          <a:solidFill>
                            <a:srgbClr val="002060"/>
                          </a:solidFill>
                          <a:effectLst/>
                        </a:rPr>
                        <a:t>748 (224)</a:t>
                      </a:r>
                      <a:endParaRPr lang="en-US" sz="1800" b="1" dirty="0">
                        <a:solidFill>
                          <a:srgbClr val="002060"/>
                        </a:solidFill>
                        <a:effectLst/>
                        <a:latin typeface="+mn-lt"/>
                        <a:ea typeface="Calibri" panose="020F0502020204030204" pitchFamily="34" charset="0"/>
                        <a:cs typeface="Times New Roman" panose="02020603050405020304" pitchFamily="18" charset="0"/>
                      </a:endParaRPr>
                    </a:p>
                  </a:txBody>
                  <a:tcPr marL="40364" marR="40364" marT="0" marB="0" anchor="ctr"/>
                </a:tc>
                <a:tc>
                  <a:txBody>
                    <a:bodyPr/>
                    <a:lstStyle/>
                    <a:p>
                      <a:pPr algn="ctr">
                        <a:lnSpc>
                          <a:spcPct val="100000"/>
                        </a:lnSpc>
                        <a:spcAft>
                          <a:spcPts val="0"/>
                        </a:spcAft>
                      </a:pPr>
                      <a:r>
                        <a:rPr lang="en-US" sz="1800" b="1" dirty="0">
                          <a:solidFill>
                            <a:srgbClr val="002060"/>
                          </a:solidFill>
                          <a:effectLst/>
                        </a:rPr>
                        <a:t>6924 (36)</a:t>
                      </a:r>
                      <a:endParaRPr lang="en-US" sz="1800" b="1" dirty="0">
                        <a:solidFill>
                          <a:srgbClr val="002060"/>
                        </a:solidFill>
                        <a:effectLst/>
                        <a:latin typeface="+mn-lt"/>
                        <a:ea typeface="Calibri" panose="020F0502020204030204" pitchFamily="34" charset="0"/>
                        <a:cs typeface="Times New Roman" panose="02020603050405020304" pitchFamily="18" charset="0"/>
                      </a:endParaRPr>
                    </a:p>
                  </a:txBody>
                  <a:tcPr marL="40364" marR="40364" marT="0" marB="0" anchor="ctr"/>
                </a:tc>
                <a:tc>
                  <a:txBody>
                    <a:bodyPr/>
                    <a:lstStyle/>
                    <a:p>
                      <a:pPr algn="ctr">
                        <a:lnSpc>
                          <a:spcPct val="100000"/>
                        </a:lnSpc>
                        <a:spcAft>
                          <a:spcPts val="0"/>
                        </a:spcAft>
                      </a:pPr>
                      <a:r>
                        <a:rPr lang="ky-KG" sz="1800" b="1" dirty="0">
                          <a:solidFill>
                            <a:srgbClr val="002060"/>
                          </a:solidFill>
                          <a:effectLst/>
                        </a:rPr>
                        <a:t> </a:t>
                      </a:r>
                      <a:endParaRPr lang="en-US" sz="1800" b="1" dirty="0">
                        <a:solidFill>
                          <a:srgbClr val="002060"/>
                        </a:solidFill>
                        <a:effectLst/>
                        <a:latin typeface="+mn-lt"/>
                        <a:ea typeface="Calibri" panose="020F0502020204030204" pitchFamily="34" charset="0"/>
                        <a:cs typeface="Times New Roman" panose="02020603050405020304" pitchFamily="18" charset="0"/>
                      </a:endParaRPr>
                    </a:p>
                  </a:txBody>
                  <a:tcPr marL="40364" marR="40364" marT="0" marB="0" anchor="ctr"/>
                </a:tc>
                <a:extLst>
                  <a:ext uri="{0D108BD9-81ED-4DB2-BD59-A6C34878D82A}">
                    <a16:rowId xmlns:a16="http://schemas.microsoft.com/office/drawing/2014/main" val="2290991623"/>
                  </a:ext>
                </a:extLst>
              </a:tr>
              <a:tr h="612000">
                <a:tc>
                  <a:txBody>
                    <a:bodyPr/>
                    <a:lstStyle/>
                    <a:p>
                      <a:pPr algn="l">
                        <a:lnSpc>
                          <a:spcPct val="100000"/>
                        </a:lnSpc>
                        <a:spcAft>
                          <a:spcPts val="0"/>
                        </a:spcAft>
                      </a:pPr>
                      <a:r>
                        <a:rPr lang="ky-KG" sz="1400" dirty="0">
                          <a:effectLst/>
                        </a:rPr>
                        <a:t>Каракалпак мамлекеттик университети</a:t>
                      </a:r>
                      <a:endParaRPr lang="en-US" sz="1400" dirty="0">
                        <a:effectLst/>
                        <a:latin typeface="+mn-lt"/>
                        <a:ea typeface="Calibri" panose="020F0502020204030204" pitchFamily="34" charset="0"/>
                        <a:cs typeface="Times New Roman" panose="02020603050405020304" pitchFamily="18" charset="0"/>
                      </a:endParaRPr>
                    </a:p>
                  </a:txBody>
                  <a:tcPr marL="40364" marR="40364" marT="0" marB="0"/>
                </a:tc>
                <a:tc>
                  <a:txBody>
                    <a:bodyPr/>
                    <a:lstStyle/>
                    <a:p>
                      <a:pPr algn="ctr">
                        <a:lnSpc>
                          <a:spcPct val="100000"/>
                        </a:lnSpc>
                        <a:spcAft>
                          <a:spcPts val="0"/>
                        </a:spcAft>
                      </a:pPr>
                      <a:r>
                        <a:rPr lang="ky-KG" sz="1800" b="1" dirty="0">
                          <a:solidFill>
                            <a:srgbClr val="002060"/>
                          </a:solidFill>
                          <a:effectLst/>
                        </a:rPr>
                        <a:t>41</a:t>
                      </a:r>
                      <a:endParaRPr lang="en-US" sz="1800" b="1" dirty="0">
                        <a:solidFill>
                          <a:srgbClr val="002060"/>
                        </a:solidFill>
                        <a:effectLst/>
                        <a:latin typeface="+mn-lt"/>
                        <a:ea typeface="Calibri" panose="020F0502020204030204" pitchFamily="34" charset="0"/>
                        <a:cs typeface="Times New Roman" panose="02020603050405020304" pitchFamily="18" charset="0"/>
                      </a:endParaRPr>
                    </a:p>
                  </a:txBody>
                  <a:tcPr marL="40364" marR="40364" marT="0" marB="0" anchor="ctr"/>
                </a:tc>
                <a:tc>
                  <a:txBody>
                    <a:bodyPr/>
                    <a:lstStyle/>
                    <a:p>
                      <a:pPr algn="ctr">
                        <a:lnSpc>
                          <a:spcPct val="100000"/>
                        </a:lnSpc>
                        <a:spcAft>
                          <a:spcPts val="0"/>
                        </a:spcAft>
                      </a:pPr>
                      <a:r>
                        <a:rPr lang="ru-RU" sz="1800" b="1" dirty="0">
                          <a:solidFill>
                            <a:srgbClr val="002060"/>
                          </a:solidFill>
                          <a:effectLst/>
                        </a:rPr>
                        <a:t>39</a:t>
                      </a:r>
                      <a:r>
                        <a:rPr lang="en-US" sz="1800" b="1" dirty="0">
                          <a:solidFill>
                            <a:srgbClr val="002060"/>
                          </a:solidFill>
                          <a:effectLst/>
                        </a:rPr>
                        <a:t>9</a:t>
                      </a:r>
                      <a:endParaRPr lang="en-US" sz="1800" b="1" dirty="0">
                        <a:solidFill>
                          <a:srgbClr val="002060"/>
                        </a:solidFill>
                        <a:effectLst/>
                        <a:latin typeface="+mn-lt"/>
                        <a:ea typeface="Calibri" panose="020F0502020204030204" pitchFamily="34" charset="0"/>
                        <a:cs typeface="Times New Roman" panose="02020603050405020304" pitchFamily="18" charset="0"/>
                      </a:endParaRPr>
                    </a:p>
                  </a:txBody>
                  <a:tcPr marL="40364" marR="40364" marT="0" marB="0" anchor="ctr"/>
                </a:tc>
                <a:tc>
                  <a:txBody>
                    <a:bodyPr/>
                    <a:lstStyle/>
                    <a:p>
                      <a:pPr algn="ctr">
                        <a:lnSpc>
                          <a:spcPct val="100000"/>
                        </a:lnSpc>
                        <a:spcAft>
                          <a:spcPts val="0"/>
                        </a:spcAft>
                      </a:pPr>
                      <a:r>
                        <a:rPr lang="ky-KG" sz="1800" b="1" dirty="0">
                          <a:solidFill>
                            <a:srgbClr val="002060"/>
                          </a:solidFill>
                          <a:effectLst/>
                        </a:rPr>
                        <a:t>25</a:t>
                      </a:r>
                      <a:r>
                        <a:rPr lang="en-US" sz="1800" b="1" dirty="0">
                          <a:solidFill>
                            <a:srgbClr val="002060"/>
                          </a:solidFill>
                          <a:effectLst/>
                        </a:rPr>
                        <a:t>6</a:t>
                      </a:r>
                      <a:endParaRPr lang="en-US" sz="1800" b="1" dirty="0">
                        <a:solidFill>
                          <a:srgbClr val="002060"/>
                        </a:solidFill>
                        <a:effectLst/>
                        <a:latin typeface="+mn-lt"/>
                        <a:ea typeface="Calibri" panose="020F0502020204030204" pitchFamily="34" charset="0"/>
                        <a:cs typeface="Times New Roman" panose="02020603050405020304" pitchFamily="18" charset="0"/>
                      </a:endParaRPr>
                    </a:p>
                  </a:txBody>
                  <a:tcPr marL="40364" marR="40364" marT="0" marB="0" anchor="ctr"/>
                </a:tc>
                <a:tc>
                  <a:txBody>
                    <a:bodyPr/>
                    <a:lstStyle/>
                    <a:p>
                      <a:pPr algn="ctr">
                        <a:lnSpc>
                          <a:spcPct val="100000"/>
                        </a:lnSpc>
                        <a:spcAft>
                          <a:spcPts val="0"/>
                        </a:spcAft>
                      </a:pPr>
                      <a:r>
                        <a:rPr lang="ky-KG" sz="1800" b="1" dirty="0">
                          <a:solidFill>
                            <a:srgbClr val="002060"/>
                          </a:solidFill>
                          <a:effectLst/>
                        </a:rPr>
                        <a:t>23</a:t>
                      </a:r>
                      <a:r>
                        <a:rPr lang="en-US" sz="1800" b="1" dirty="0">
                          <a:solidFill>
                            <a:srgbClr val="002060"/>
                          </a:solidFill>
                          <a:effectLst/>
                        </a:rPr>
                        <a:t>9</a:t>
                      </a:r>
                      <a:r>
                        <a:rPr lang="ky-KG" sz="1800" b="1" dirty="0">
                          <a:solidFill>
                            <a:srgbClr val="002060"/>
                          </a:solidFill>
                          <a:effectLst/>
                        </a:rPr>
                        <a:t> (110)</a:t>
                      </a:r>
                      <a:endParaRPr lang="en-US" sz="1800" b="1" dirty="0">
                        <a:solidFill>
                          <a:srgbClr val="002060"/>
                        </a:solidFill>
                        <a:effectLst/>
                        <a:latin typeface="+mn-lt"/>
                        <a:ea typeface="Calibri" panose="020F0502020204030204" pitchFamily="34" charset="0"/>
                        <a:cs typeface="Times New Roman" panose="02020603050405020304" pitchFamily="18" charset="0"/>
                      </a:endParaRPr>
                    </a:p>
                  </a:txBody>
                  <a:tcPr marL="40364" marR="40364" marT="0" marB="0" anchor="ctr"/>
                </a:tc>
                <a:tc>
                  <a:txBody>
                    <a:bodyPr/>
                    <a:lstStyle/>
                    <a:p>
                      <a:pPr algn="ctr">
                        <a:lnSpc>
                          <a:spcPct val="100000"/>
                        </a:lnSpc>
                        <a:spcAft>
                          <a:spcPts val="0"/>
                        </a:spcAft>
                      </a:pPr>
                      <a:r>
                        <a:rPr lang="ky-KG" sz="1800" b="1" dirty="0">
                          <a:solidFill>
                            <a:srgbClr val="002060"/>
                          </a:solidFill>
                          <a:effectLst/>
                        </a:rPr>
                        <a:t>22</a:t>
                      </a:r>
                      <a:r>
                        <a:rPr lang="en-US" sz="1800" b="1" dirty="0">
                          <a:solidFill>
                            <a:srgbClr val="002060"/>
                          </a:solidFill>
                          <a:effectLst/>
                        </a:rPr>
                        <a:t>8</a:t>
                      </a:r>
                      <a:r>
                        <a:rPr lang="ky-KG" sz="1800" b="1" dirty="0">
                          <a:solidFill>
                            <a:srgbClr val="002060"/>
                          </a:solidFill>
                          <a:effectLst/>
                        </a:rPr>
                        <a:t>7 (27)</a:t>
                      </a:r>
                      <a:endParaRPr lang="en-US" sz="1800" b="1" dirty="0">
                        <a:solidFill>
                          <a:srgbClr val="002060"/>
                        </a:solidFill>
                        <a:effectLst/>
                        <a:latin typeface="+mn-lt"/>
                        <a:ea typeface="Calibri" panose="020F0502020204030204" pitchFamily="34" charset="0"/>
                        <a:cs typeface="Times New Roman" panose="02020603050405020304" pitchFamily="18" charset="0"/>
                      </a:endParaRPr>
                    </a:p>
                  </a:txBody>
                  <a:tcPr marL="40364" marR="40364" marT="0" marB="0" anchor="ctr"/>
                </a:tc>
                <a:tc>
                  <a:txBody>
                    <a:bodyPr/>
                    <a:lstStyle/>
                    <a:p>
                      <a:pPr algn="ctr">
                        <a:lnSpc>
                          <a:spcPct val="100000"/>
                        </a:lnSpc>
                        <a:spcAft>
                          <a:spcPts val="0"/>
                        </a:spcAft>
                      </a:pPr>
                      <a:r>
                        <a:rPr lang="ky-KG" sz="1800" b="1" dirty="0">
                          <a:solidFill>
                            <a:srgbClr val="002060"/>
                          </a:solidFill>
                          <a:effectLst/>
                        </a:rPr>
                        <a:t>153</a:t>
                      </a:r>
                      <a:r>
                        <a:rPr lang="en-US" sz="1800" b="1" dirty="0">
                          <a:solidFill>
                            <a:srgbClr val="002060"/>
                          </a:solidFill>
                          <a:effectLst/>
                        </a:rPr>
                        <a:t>8</a:t>
                      </a:r>
                      <a:r>
                        <a:rPr lang="ky-KG" sz="1800" b="1" dirty="0">
                          <a:solidFill>
                            <a:srgbClr val="002060"/>
                          </a:solidFill>
                          <a:effectLst/>
                        </a:rPr>
                        <a:t> (22)</a:t>
                      </a:r>
                      <a:endParaRPr lang="en-US" sz="1800" b="1" dirty="0">
                        <a:solidFill>
                          <a:srgbClr val="002060"/>
                        </a:solidFill>
                        <a:effectLst/>
                        <a:latin typeface="+mn-lt"/>
                        <a:ea typeface="Calibri" panose="020F0502020204030204" pitchFamily="34" charset="0"/>
                        <a:cs typeface="Times New Roman" panose="02020603050405020304" pitchFamily="18" charset="0"/>
                      </a:endParaRPr>
                    </a:p>
                  </a:txBody>
                  <a:tcPr marL="40364" marR="40364" marT="0" marB="0" anchor="ctr"/>
                </a:tc>
                <a:extLst>
                  <a:ext uri="{0D108BD9-81ED-4DB2-BD59-A6C34878D82A}">
                    <a16:rowId xmlns:a16="http://schemas.microsoft.com/office/drawing/2014/main" val="3392009051"/>
                  </a:ext>
                </a:extLst>
              </a:tr>
              <a:tr h="612000">
                <a:tc>
                  <a:txBody>
                    <a:bodyPr/>
                    <a:lstStyle/>
                    <a:p>
                      <a:pPr algn="l">
                        <a:lnSpc>
                          <a:spcPct val="100000"/>
                        </a:lnSpc>
                        <a:spcAft>
                          <a:spcPts val="0"/>
                        </a:spcAft>
                      </a:pPr>
                      <a:r>
                        <a:rPr lang="ky-KG" sz="1300" dirty="0">
                          <a:effectLst/>
                        </a:rPr>
                        <a:t>Ташкент мамлекеттик педагогикалык университети </a:t>
                      </a:r>
                      <a:endParaRPr lang="en-US" sz="1300" dirty="0">
                        <a:effectLst/>
                        <a:latin typeface="+mn-lt"/>
                        <a:ea typeface="Calibri" panose="020F0502020204030204" pitchFamily="34" charset="0"/>
                        <a:cs typeface="Times New Roman" panose="02020603050405020304" pitchFamily="18" charset="0"/>
                      </a:endParaRPr>
                    </a:p>
                  </a:txBody>
                  <a:tcPr marL="40364" marR="40364" marT="0" marB="0"/>
                </a:tc>
                <a:tc>
                  <a:txBody>
                    <a:bodyPr/>
                    <a:lstStyle/>
                    <a:p>
                      <a:pPr algn="ctr">
                        <a:lnSpc>
                          <a:spcPct val="100000"/>
                        </a:lnSpc>
                        <a:spcAft>
                          <a:spcPts val="0"/>
                        </a:spcAft>
                      </a:pPr>
                      <a:r>
                        <a:rPr lang="ky-KG" sz="1800" b="1" dirty="0">
                          <a:solidFill>
                            <a:srgbClr val="002060"/>
                          </a:solidFill>
                          <a:effectLst/>
                        </a:rPr>
                        <a:t>43</a:t>
                      </a:r>
                      <a:endParaRPr lang="en-US" sz="1800" b="1" dirty="0">
                        <a:solidFill>
                          <a:srgbClr val="002060"/>
                        </a:solidFill>
                        <a:effectLst/>
                        <a:latin typeface="+mn-lt"/>
                        <a:ea typeface="Calibri" panose="020F0502020204030204" pitchFamily="34" charset="0"/>
                        <a:cs typeface="Times New Roman" panose="02020603050405020304" pitchFamily="18" charset="0"/>
                      </a:endParaRPr>
                    </a:p>
                  </a:txBody>
                  <a:tcPr marL="40364" marR="40364" marT="0" marB="0" anchor="ctr"/>
                </a:tc>
                <a:tc>
                  <a:txBody>
                    <a:bodyPr/>
                    <a:lstStyle/>
                    <a:p>
                      <a:pPr algn="ctr">
                        <a:lnSpc>
                          <a:spcPct val="100000"/>
                        </a:lnSpc>
                        <a:spcAft>
                          <a:spcPts val="0"/>
                        </a:spcAft>
                      </a:pPr>
                      <a:r>
                        <a:rPr lang="ky-KG" sz="1800" b="1" dirty="0">
                          <a:solidFill>
                            <a:srgbClr val="002060"/>
                          </a:solidFill>
                          <a:effectLst/>
                        </a:rPr>
                        <a:t>3</a:t>
                      </a:r>
                      <a:r>
                        <a:rPr lang="en-US" sz="1800" b="1" dirty="0">
                          <a:solidFill>
                            <a:srgbClr val="002060"/>
                          </a:solidFill>
                          <a:effectLst/>
                        </a:rPr>
                        <a:t>70</a:t>
                      </a:r>
                      <a:endParaRPr lang="en-US" sz="1800" b="1" dirty="0">
                        <a:solidFill>
                          <a:srgbClr val="002060"/>
                        </a:solidFill>
                        <a:effectLst/>
                        <a:latin typeface="+mn-lt"/>
                        <a:ea typeface="Calibri" panose="020F0502020204030204" pitchFamily="34" charset="0"/>
                        <a:cs typeface="Times New Roman" panose="02020603050405020304" pitchFamily="18" charset="0"/>
                      </a:endParaRPr>
                    </a:p>
                  </a:txBody>
                  <a:tcPr marL="40364" marR="40364" marT="0" marB="0" anchor="ctr"/>
                </a:tc>
                <a:tc>
                  <a:txBody>
                    <a:bodyPr/>
                    <a:lstStyle/>
                    <a:p>
                      <a:pPr algn="ctr">
                        <a:lnSpc>
                          <a:spcPct val="100000"/>
                        </a:lnSpc>
                        <a:spcAft>
                          <a:spcPts val="0"/>
                        </a:spcAft>
                      </a:pPr>
                      <a:r>
                        <a:rPr lang="ky-KG" sz="1800" b="1" dirty="0">
                          <a:solidFill>
                            <a:srgbClr val="002060"/>
                          </a:solidFill>
                          <a:effectLst/>
                        </a:rPr>
                        <a:t>28</a:t>
                      </a:r>
                      <a:r>
                        <a:rPr lang="en-US" sz="1800" b="1" dirty="0">
                          <a:solidFill>
                            <a:srgbClr val="002060"/>
                          </a:solidFill>
                          <a:effectLst/>
                        </a:rPr>
                        <a:t>1</a:t>
                      </a:r>
                      <a:endParaRPr lang="en-US" sz="1800" b="1" dirty="0">
                        <a:solidFill>
                          <a:srgbClr val="002060"/>
                        </a:solidFill>
                        <a:effectLst/>
                        <a:latin typeface="+mn-lt"/>
                        <a:ea typeface="Calibri" panose="020F0502020204030204" pitchFamily="34" charset="0"/>
                        <a:cs typeface="Times New Roman" panose="02020603050405020304" pitchFamily="18" charset="0"/>
                      </a:endParaRPr>
                    </a:p>
                  </a:txBody>
                  <a:tcPr marL="40364" marR="40364" marT="0" marB="0" anchor="ctr"/>
                </a:tc>
                <a:tc>
                  <a:txBody>
                    <a:bodyPr/>
                    <a:lstStyle/>
                    <a:p>
                      <a:pPr algn="ctr">
                        <a:lnSpc>
                          <a:spcPct val="100000"/>
                        </a:lnSpc>
                        <a:spcAft>
                          <a:spcPts val="0"/>
                        </a:spcAft>
                      </a:pPr>
                      <a:r>
                        <a:rPr lang="ky-KG" sz="1800" b="1" dirty="0">
                          <a:solidFill>
                            <a:srgbClr val="002060"/>
                          </a:solidFill>
                          <a:effectLst/>
                        </a:rPr>
                        <a:t>9</a:t>
                      </a:r>
                      <a:r>
                        <a:rPr lang="en-US" sz="1800" b="1" dirty="0">
                          <a:solidFill>
                            <a:srgbClr val="002060"/>
                          </a:solidFill>
                          <a:effectLst/>
                        </a:rPr>
                        <a:t>7</a:t>
                      </a:r>
                      <a:r>
                        <a:rPr lang="ky-KG" sz="1800" b="1" dirty="0">
                          <a:solidFill>
                            <a:srgbClr val="002060"/>
                          </a:solidFill>
                          <a:effectLst/>
                        </a:rPr>
                        <a:t> (31)</a:t>
                      </a:r>
                      <a:endParaRPr lang="en-US" sz="1800" b="1" dirty="0">
                        <a:solidFill>
                          <a:srgbClr val="002060"/>
                        </a:solidFill>
                        <a:effectLst/>
                        <a:latin typeface="+mn-lt"/>
                        <a:ea typeface="Calibri" panose="020F0502020204030204" pitchFamily="34" charset="0"/>
                        <a:cs typeface="Times New Roman" panose="02020603050405020304" pitchFamily="18" charset="0"/>
                      </a:endParaRPr>
                    </a:p>
                  </a:txBody>
                  <a:tcPr marL="40364" marR="40364" marT="0" marB="0" anchor="ctr"/>
                </a:tc>
                <a:tc>
                  <a:txBody>
                    <a:bodyPr/>
                    <a:lstStyle/>
                    <a:p>
                      <a:pPr algn="ctr">
                        <a:lnSpc>
                          <a:spcPct val="100000"/>
                        </a:lnSpc>
                        <a:spcAft>
                          <a:spcPts val="0"/>
                        </a:spcAft>
                      </a:pPr>
                      <a:r>
                        <a:rPr lang="en-US" sz="1800" b="1" dirty="0">
                          <a:solidFill>
                            <a:srgbClr val="002060"/>
                          </a:solidFill>
                          <a:effectLst/>
                        </a:rPr>
                        <a:t>358 (9)</a:t>
                      </a:r>
                      <a:endParaRPr lang="en-US" sz="1800" b="1" dirty="0">
                        <a:solidFill>
                          <a:srgbClr val="002060"/>
                        </a:solidFill>
                        <a:effectLst/>
                        <a:latin typeface="+mn-lt"/>
                        <a:ea typeface="Calibri" panose="020F0502020204030204" pitchFamily="34" charset="0"/>
                        <a:cs typeface="Times New Roman" panose="02020603050405020304" pitchFamily="18" charset="0"/>
                      </a:endParaRPr>
                    </a:p>
                  </a:txBody>
                  <a:tcPr marL="40364" marR="40364" marT="0" marB="0" anchor="ctr"/>
                </a:tc>
                <a:tc>
                  <a:txBody>
                    <a:bodyPr/>
                    <a:lstStyle/>
                    <a:p>
                      <a:pPr algn="ctr">
                        <a:lnSpc>
                          <a:spcPct val="100000"/>
                        </a:lnSpc>
                        <a:spcAft>
                          <a:spcPts val="0"/>
                        </a:spcAft>
                      </a:pPr>
                      <a:r>
                        <a:rPr lang="en-US" sz="1800" b="1" dirty="0">
                          <a:solidFill>
                            <a:srgbClr val="002060"/>
                          </a:solidFill>
                          <a:effectLst/>
                        </a:rPr>
                        <a:t>205 (7)</a:t>
                      </a:r>
                      <a:endParaRPr lang="en-US" sz="1800" b="1" dirty="0">
                        <a:solidFill>
                          <a:srgbClr val="002060"/>
                        </a:solidFill>
                        <a:effectLst/>
                        <a:latin typeface="+mn-lt"/>
                        <a:ea typeface="Calibri" panose="020F0502020204030204" pitchFamily="34" charset="0"/>
                        <a:cs typeface="Times New Roman" panose="02020603050405020304" pitchFamily="18" charset="0"/>
                      </a:endParaRPr>
                    </a:p>
                  </a:txBody>
                  <a:tcPr marL="40364" marR="40364" marT="0" marB="0" anchor="ctr"/>
                </a:tc>
                <a:extLst>
                  <a:ext uri="{0D108BD9-81ED-4DB2-BD59-A6C34878D82A}">
                    <a16:rowId xmlns:a16="http://schemas.microsoft.com/office/drawing/2014/main" val="4031902847"/>
                  </a:ext>
                </a:extLst>
              </a:tr>
              <a:tr h="576000">
                <a:tc>
                  <a:txBody>
                    <a:bodyPr/>
                    <a:lstStyle/>
                    <a:p>
                      <a:pPr algn="l">
                        <a:lnSpc>
                          <a:spcPct val="100000"/>
                        </a:lnSpc>
                        <a:spcAft>
                          <a:spcPts val="0"/>
                        </a:spcAft>
                      </a:pPr>
                      <a:r>
                        <a:rPr lang="ky-KG" sz="1400" dirty="0">
                          <a:effectLst/>
                        </a:rPr>
                        <a:t>Ош мамлекеттик университети </a:t>
                      </a:r>
                      <a:endParaRPr lang="en-US" sz="1400" dirty="0">
                        <a:effectLst/>
                        <a:latin typeface="+mn-lt"/>
                        <a:ea typeface="Calibri" panose="020F0502020204030204" pitchFamily="34" charset="0"/>
                        <a:cs typeface="Times New Roman" panose="02020603050405020304" pitchFamily="18" charset="0"/>
                      </a:endParaRPr>
                    </a:p>
                  </a:txBody>
                  <a:tcPr marL="40364" marR="40364" marT="0" marB="0">
                    <a:solidFill>
                      <a:srgbClr val="FFFF00"/>
                    </a:solidFill>
                  </a:tcPr>
                </a:tc>
                <a:tc>
                  <a:txBody>
                    <a:bodyPr/>
                    <a:lstStyle/>
                    <a:p>
                      <a:pPr marL="342900" lvl="0" indent="-342900" algn="ctr">
                        <a:lnSpc>
                          <a:spcPct val="100000"/>
                        </a:lnSpc>
                        <a:spcAft>
                          <a:spcPts val="0"/>
                        </a:spcAft>
                        <a:buFont typeface="Times New Roman" panose="02020603050405020304" pitchFamily="18" charset="0"/>
                        <a:buChar char="-"/>
                      </a:pPr>
                      <a:r>
                        <a:rPr lang="ky-KG" sz="1800" b="1">
                          <a:effectLst/>
                        </a:rPr>
                        <a:t> </a:t>
                      </a:r>
                      <a:endParaRPr lang="en-US" sz="1800" b="1">
                        <a:effectLst/>
                        <a:latin typeface="+mn-lt"/>
                        <a:ea typeface="Calibri" panose="020F0502020204030204" pitchFamily="34" charset="0"/>
                        <a:cs typeface="Times New Roman" panose="02020603050405020304" pitchFamily="18" charset="0"/>
                      </a:endParaRPr>
                    </a:p>
                  </a:txBody>
                  <a:tcPr marL="40364" marR="40364" marT="0" marB="0" anchor="ctr">
                    <a:solidFill>
                      <a:srgbClr val="FFFF00"/>
                    </a:solidFill>
                  </a:tcPr>
                </a:tc>
                <a:tc>
                  <a:txBody>
                    <a:bodyPr/>
                    <a:lstStyle/>
                    <a:p>
                      <a:pPr algn="ctr">
                        <a:lnSpc>
                          <a:spcPct val="100000"/>
                        </a:lnSpc>
                        <a:spcAft>
                          <a:spcPts val="0"/>
                        </a:spcAft>
                      </a:pPr>
                      <a:r>
                        <a:rPr lang="en-US" sz="1800" b="1" dirty="0">
                          <a:effectLst/>
                        </a:rPr>
                        <a:t>268</a:t>
                      </a:r>
                      <a:endParaRPr lang="en-US" sz="1800" b="1" dirty="0">
                        <a:effectLst/>
                        <a:latin typeface="+mn-lt"/>
                        <a:ea typeface="Calibri" panose="020F0502020204030204" pitchFamily="34" charset="0"/>
                        <a:cs typeface="Times New Roman" panose="02020603050405020304" pitchFamily="18" charset="0"/>
                      </a:endParaRPr>
                    </a:p>
                  </a:txBody>
                  <a:tcPr marL="40364" marR="40364" marT="0" marB="0" anchor="ctr">
                    <a:solidFill>
                      <a:srgbClr val="FFFF00"/>
                    </a:solidFill>
                  </a:tcPr>
                </a:tc>
                <a:tc>
                  <a:txBody>
                    <a:bodyPr/>
                    <a:lstStyle/>
                    <a:p>
                      <a:pPr algn="ctr">
                        <a:lnSpc>
                          <a:spcPct val="100000"/>
                        </a:lnSpc>
                        <a:spcAft>
                          <a:spcPts val="0"/>
                        </a:spcAft>
                      </a:pPr>
                      <a:r>
                        <a:rPr lang="en-US" sz="1800" b="1" dirty="0">
                          <a:effectLst/>
                        </a:rPr>
                        <a:t>257</a:t>
                      </a:r>
                      <a:endParaRPr lang="en-US" sz="1800" b="1" dirty="0">
                        <a:effectLst/>
                        <a:latin typeface="+mn-lt"/>
                        <a:ea typeface="Calibri" panose="020F0502020204030204" pitchFamily="34" charset="0"/>
                        <a:cs typeface="Times New Roman" panose="02020603050405020304" pitchFamily="18" charset="0"/>
                      </a:endParaRPr>
                    </a:p>
                  </a:txBody>
                  <a:tcPr marL="40364" marR="40364" marT="0" marB="0" anchor="ctr">
                    <a:solidFill>
                      <a:srgbClr val="FFFF00"/>
                    </a:solidFill>
                  </a:tcPr>
                </a:tc>
                <a:tc>
                  <a:txBody>
                    <a:bodyPr/>
                    <a:lstStyle/>
                    <a:p>
                      <a:pPr algn="ctr">
                        <a:lnSpc>
                          <a:spcPct val="100000"/>
                        </a:lnSpc>
                        <a:spcAft>
                          <a:spcPts val="0"/>
                        </a:spcAft>
                      </a:pPr>
                      <a:r>
                        <a:rPr lang="en-US" sz="1800" b="1" dirty="0">
                          <a:effectLst/>
                        </a:rPr>
                        <a:t>92 (77)</a:t>
                      </a:r>
                      <a:endParaRPr lang="en-US" sz="1800" b="1" dirty="0">
                        <a:effectLst/>
                        <a:latin typeface="+mn-lt"/>
                        <a:ea typeface="Calibri" panose="020F0502020204030204" pitchFamily="34" charset="0"/>
                        <a:cs typeface="Times New Roman" panose="02020603050405020304" pitchFamily="18" charset="0"/>
                      </a:endParaRPr>
                    </a:p>
                  </a:txBody>
                  <a:tcPr marL="40364" marR="40364" marT="0" marB="0" anchor="ctr">
                    <a:solidFill>
                      <a:srgbClr val="FFFF00"/>
                    </a:solidFill>
                  </a:tcPr>
                </a:tc>
                <a:tc>
                  <a:txBody>
                    <a:bodyPr/>
                    <a:lstStyle/>
                    <a:p>
                      <a:pPr algn="ctr">
                        <a:lnSpc>
                          <a:spcPct val="100000"/>
                        </a:lnSpc>
                        <a:spcAft>
                          <a:spcPts val="0"/>
                        </a:spcAft>
                      </a:pPr>
                      <a:r>
                        <a:rPr lang="en-US" sz="1800" b="1" dirty="0">
                          <a:effectLst/>
                        </a:rPr>
                        <a:t>368 (9)</a:t>
                      </a:r>
                      <a:endParaRPr lang="en-US" sz="1800" b="1" dirty="0">
                        <a:effectLst/>
                        <a:latin typeface="+mn-lt"/>
                        <a:ea typeface="Calibri" panose="020F0502020204030204" pitchFamily="34" charset="0"/>
                        <a:cs typeface="Times New Roman" panose="02020603050405020304" pitchFamily="18" charset="0"/>
                      </a:endParaRPr>
                    </a:p>
                  </a:txBody>
                  <a:tcPr marL="40364" marR="40364" marT="0" marB="0" anchor="ctr">
                    <a:solidFill>
                      <a:srgbClr val="FFFF00"/>
                    </a:solidFill>
                  </a:tcPr>
                </a:tc>
                <a:tc>
                  <a:txBody>
                    <a:bodyPr/>
                    <a:lstStyle/>
                    <a:p>
                      <a:pPr algn="ctr">
                        <a:lnSpc>
                          <a:spcPct val="100000"/>
                        </a:lnSpc>
                        <a:spcAft>
                          <a:spcPts val="0"/>
                        </a:spcAft>
                      </a:pPr>
                      <a:r>
                        <a:rPr lang="en-US" sz="1800" b="1" dirty="0">
                          <a:effectLst/>
                        </a:rPr>
                        <a:t>245 (6)</a:t>
                      </a:r>
                      <a:endParaRPr lang="en-US" sz="1800" b="1" dirty="0">
                        <a:effectLst/>
                        <a:latin typeface="+mn-lt"/>
                        <a:ea typeface="Calibri" panose="020F0502020204030204" pitchFamily="34" charset="0"/>
                        <a:cs typeface="Times New Roman" panose="02020603050405020304" pitchFamily="18" charset="0"/>
                      </a:endParaRPr>
                    </a:p>
                  </a:txBody>
                  <a:tcPr marL="40364" marR="40364" marT="0" marB="0" anchor="ctr">
                    <a:solidFill>
                      <a:srgbClr val="FFFF00"/>
                    </a:solidFill>
                  </a:tcPr>
                </a:tc>
                <a:extLst>
                  <a:ext uri="{0D108BD9-81ED-4DB2-BD59-A6C34878D82A}">
                    <a16:rowId xmlns:a16="http://schemas.microsoft.com/office/drawing/2014/main" val="2432887470"/>
                  </a:ext>
                </a:extLst>
              </a:tr>
            </a:tbl>
          </a:graphicData>
        </a:graphic>
      </p:graphicFrame>
      <p:pic>
        <p:nvPicPr>
          <p:cNvPr id="3" name="Рисунок 2">
            <a:extLst>
              <a:ext uri="{FF2B5EF4-FFF2-40B4-BE49-F238E27FC236}">
                <a16:creationId xmlns:a16="http://schemas.microsoft.com/office/drawing/2014/main" id="{EB317A1A-162D-405B-AB20-16C00E7C1740}"/>
              </a:ext>
            </a:extLst>
          </p:cNvPr>
          <p:cNvPicPr>
            <a:picLocks noChangeAspect="1"/>
          </p:cNvPicPr>
          <p:nvPr/>
        </p:nvPicPr>
        <p:blipFill>
          <a:blip r:embed="rId3"/>
          <a:stretch>
            <a:fillRect/>
          </a:stretch>
        </p:blipFill>
        <p:spPr>
          <a:xfrm>
            <a:off x="1627803" y="6478596"/>
            <a:ext cx="4840644" cy="493819"/>
          </a:xfrm>
          <a:prstGeom prst="rect">
            <a:avLst/>
          </a:prstGeom>
        </p:spPr>
      </p:pic>
    </p:spTree>
    <p:extLst>
      <p:ext uri="{BB962C8B-B14F-4D97-AF65-F5344CB8AC3E}">
        <p14:creationId xmlns:p14="http://schemas.microsoft.com/office/powerpoint/2010/main" val="1328080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7560" y="108155"/>
            <a:ext cx="9340645" cy="1061883"/>
          </a:xfrm>
        </p:spPr>
        <p:txBody>
          <a:bodyPr>
            <a:normAutofit/>
          </a:bodyPr>
          <a:lstStyle/>
          <a:p>
            <a:r>
              <a:rPr lang="ru-RU" sz="3600" b="1" dirty="0">
                <a:solidFill>
                  <a:srgbClr val="002060"/>
                </a:solidFill>
                <a:latin typeface="Arial" panose="020B0604020202020204" pitchFamily="34" charset="0"/>
                <a:cs typeface="Arial" panose="020B0604020202020204" pitchFamily="34" charset="0"/>
              </a:rPr>
              <a:t>Ош </a:t>
            </a:r>
            <a:r>
              <a:rPr lang="ru-RU" sz="3600" b="1" dirty="0" err="1">
                <a:solidFill>
                  <a:srgbClr val="002060"/>
                </a:solidFill>
                <a:latin typeface="Arial" panose="020B0604020202020204" pitchFamily="34" charset="0"/>
                <a:cs typeface="Arial" panose="020B0604020202020204" pitchFamily="34" charset="0"/>
              </a:rPr>
              <a:t>мамлекеттик</a:t>
            </a:r>
            <a:r>
              <a:rPr lang="ru-RU" sz="3600" b="1" dirty="0">
                <a:solidFill>
                  <a:srgbClr val="002060"/>
                </a:solidFill>
                <a:latin typeface="Arial" panose="020B0604020202020204" pitchFamily="34" charset="0"/>
                <a:cs typeface="Arial" panose="020B0604020202020204" pitchFamily="34" charset="0"/>
              </a:rPr>
              <a:t> </a:t>
            </a:r>
            <a:r>
              <a:rPr lang="ru-RU" sz="3600" b="1" dirty="0" err="1">
                <a:solidFill>
                  <a:srgbClr val="002060"/>
                </a:solidFill>
                <a:latin typeface="Arial" panose="020B0604020202020204" pitchFamily="34" charset="0"/>
                <a:cs typeface="Arial" panose="020B0604020202020204" pitchFamily="34" charset="0"/>
              </a:rPr>
              <a:t>университети</a:t>
            </a:r>
            <a:endParaRPr lang="ru-RU" sz="3600" b="1" dirty="0">
              <a:solidFill>
                <a:srgbClr val="002060"/>
              </a:solidFill>
              <a:latin typeface="Arial" panose="020B0604020202020204" pitchFamily="34" charset="0"/>
              <a:cs typeface="Arial" panose="020B0604020202020204" pitchFamily="34" charset="0"/>
            </a:endParaRPr>
          </a:p>
        </p:txBody>
      </p:sp>
      <p:graphicFrame>
        <p:nvGraphicFramePr>
          <p:cNvPr id="4" name="Таблица 3">
            <a:extLst>
              <a:ext uri="{FF2B5EF4-FFF2-40B4-BE49-F238E27FC236}">
                <a16:creationId xmlns:a16="http://schemas.microsoft.com/office/drawing/2014/main" id="{F91F263B-C21F-4AEE-A7C5-A654C2EEA276}"/>
              </a:ext>
            </a:extLst>
          </p:cNvPr>
          <p:cNvGraphicFramePr>
            <a:graphicFrameLocks noGrp="1"/>
          </p:cNvGraphicFramePr>
          <p:nvPr>
            <p:extLst>
              <p:ext uri="{D42A27DB-BD31-4B8C-83A1-F6EECF244321}">
                <p14:modId xmlns:p14="http://schemas.microsoft.com/office/powerpoint/2010/main" val="4162734867"/>
              </p:ext>
            </p:extLst>
          </p:nvPr>
        </p:nvGraphicFramePr>
        <p:xfrm>
          <a:off x="1810267" y="1524000"/>
          <a:ext cx="9349347" cy="4007244"/>
        </p:xfrm>
        <a:graphic>
          <a:graphicData uri="http://schemas.openxmlformats.org/drawingml/2006/table">
            <a:tbl>
              <a:tblPr firstRow="1" firstCol="1" bandRow="1">
                <a:tableStyleId>{46F890A9-2807-4EBB-B81D-B2AA78EC7F39}</a:tableStyleId>
              </a:tblPr>
              <a:tblGrid>
                <a:gridCol w="1476456">
                  <a:extLst>
                    <a:ext uri="{9D8B030D-6E8A-4147-A177-3AD203B41FA5}">
                      <a16:colId xmlns:a16="http://schemas.microsoft.com/office/drawing/2014/main" val="255062515"/>
                    </a:ext>
                  </a:extLst>
                </a:gridCol>
                <a:gridCol w="1640764">
                  <a:extLst>
                    <a:ext uri="{9D8B030D-6E8A-4147-A177-3AD203B41FA5}">
                      <a16:colId xmlns:a16="http://schemas.microsoft.com/office/drawing/2014/main" val="3327502946"/>
                    </a:ext>
                  </a:extLst>
                </a:gridCol>
                <a:gridCol w="1475300">
                  <a:extLst>
                    <a:ext uri="{9D8B030D-6E8A-4147-A177-3AD203B41FA5}">
                      <a16:colId xmlns:a16="http://schemas.microsoft.com/office/drawing/2014/main" val="3193120316"/>
                    </a:ext>
                  </a:extLst>
                </a:gridCol>
                <a:gridCol w="1640764">
                  <a:extLst>
                    <a:ext uri="{9D8B030D-6E8A-4147-A177-3AD203B41FA5}">
                      <a16:colId xmlns:a16="http://schemas.microsoft.com/office/drawing/2014/main" val="4241795537"/>
                    </a:ext>
                  </a:extLst>
                </a:gridCol>
                <a:gridCol w="1476456">
                  <a:extLst>
                    <a:ext uri="{9D8B030D-6E8A-4147-A177-3AD203B41FA5}">
                      <a16:colId xmlns:a16="http://schemas.microsoft.com/office/drawing/2014/main" val="1135183024"/>
                    </a:ext>
                  </a:extLst>
                </a:gridCol>
                <a:gridCol w="1639607">
                  <a:extLst>
                    <a:ext uri="{9D8B030D-6E8A-4147-A177-3AD203B41FA5}">
                      <a16:colId xmlns:a16="http://schemas.microsoft.com/office/drawing/2014/main" val="1083979908"/>
                    </a:ext>
                  </a:extLst>
                </a:gridCol>
              </a:tblGrid>
              <a:tr h="1219200">
                <a:tc>
                  <a:txBody>
                    <a:bodyPr/>
                    <a:lstStyle/>
                    <a:p>
                      <a:pPr algn="ctr">
                        <a:lnSpc>
                          <a:spcPct val="100000"/>
                        </a:lnSpc>
                        <a:spcAft>
                          <a:spcPts val="0"/>
                        </a:spcAft>
                      </a:pPr>
                      <a:r>
                        <a:rPr lang="ky-KG" sz="2800" b="1" dirty="0">
                          <a:effectLst/>
                        </a:rPr>
                        <a:t>Макала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ky-KG" sz="2800" b="1" dirty="0">
                          <a:effectLst/>
                        </a:rPr>
                        <a:t>Шилтеме саны</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ky-KG" sz="2800" b="1" dirty="0">
                          <a:effectLst/>
                        </a:rPr>
                        <a:t>Макала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ky-KG" sz="2800" b="1" dirty="0">
                          <a:effectLst/>
                        </a:rPr>
                        <a:t>Шилтеме саны</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ky-KG" sz="2800" b="1" dirty="0">
                          <a:effectLst/>
                        </a:rPr>
                        <a:t>Макала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ky-KG" sz="2800" b="1" dirty="0">
                          <a:effectLst/>
                        </a:rPr>
                        <a:t>Шилтеме саны</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6817575"/>
                  </a:ext>
                </a:extLst>
              </a:tr>
              <a:tr h="697011">
                <a:tc>
                  <a:txBody>
                    <a:bodyPr/>
                    <a:lstStyle/>
                    <a:p>
                      <a:pPr algn="ctr">
                        <a:lnSpc>
                          <a:spcPct val="150000"/>
                        </a:lnSpc>
                        <a:spcAft>
                          <a:spcPts val="0"/>
                        </a:spcAft>
                      </a:pPr>
                      <a:r>
                        <a:rPr lang="ky-KG" sz="3200" b="1" dirty="0">
                          <a:solidFill>
                            <a:srgbClr val="000000"/>
                          </a:solidFill>
                          <a:effectLst/>
                        </a:rPr>
                        <a:t>1</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3200" b="1" dirty="0">
                          <a:solidFill>
                            <a:srgbClr val="000000"/>
                          </a:solidFill>
                          <a:effectLst/>
                        </a:rPr>
                        <a:t>7</a:t>
                      </a:r>
                      <a:r>
                        <a:rPr lang="en-US" sz="3200" b="1" dirty="0">
                          <a:solidFill>
                            <a:srgbClr val="000000"/>
                          </a:solidFill>
                          <a:effectLst/>
                        </a:rPr>
                        <a:t>7</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3200" b="1" dirty="0">
                          <a:effectLst/>
                        </a:rPr>
                        <a:t>1</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3200" b="1" dirty="0">
                          <a:effectLst/>
                        </a:rPr>
                        <a:t>8</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3200" b="1" dirty="0">
                          <a:effectLst/>
                        </a:rPr>
                        <a:t>7</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3200" b="1" dirty="0">
                          <a:effectLst/>
                        </a:rPr>
                        <a:t>4</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685425"/>
                  </a:ext>
                </a:extLst>
              </a:tr>
              <a:tr h="697011">
                <a:tc>
                  <a:txBody>
                    <a:bodyPr/>
                    <a:lstStyle/>
                    <a:p>
                      <a:pPr algn="ctr">
                        <a:lnSpc>
                          <a:spcPct val="150000"/>
                        </a:lnSpc>
                        <a:spcAft>
                          <a:spcPts val="0"/>
                        </a:spcAft>
                      </a:pPr>
                      <a:r>
                        <a:rPr lang="ky-KG" sz="3200" b="1">
                          <a:solidFill>
                            <a:srgbClr val="000000"/>
                          </a:solidFill>
                          <a:effectLst/>
                        </a:rPr>
                        <a:t>1</a:t>
                      </a:r>
                      <a:endParaRPr lang="en-US" sz="3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3200" b="1" dirty="0">
                          <a:solidFill>
                            <a:srgbClr val="000000"/>
                          </a:solidFill>
                          <a:effectLst/>
                        </a:rPr>
                        <a:t>17</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3200" b="1" dirty="0">
                          <a:effectLst/>
                        </a:rPr>
                        <a:t>4</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3200" b="1" dirty="0">
                          <a:effectLst/>
                        </a:rPr>
                        <a:t>7</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3200" b="1" dirty="0">
                          <a:effectLst/>
                        </a:rPr>
                        <a:t>7</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3200" b="1" dirty="0">
                          <a:effectLst/>
                        </a:rPr>
                        <a:t>3</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6035035"/>
                  </a:ext>
                </a:extLst>
              </a:tr>
              <a:tr h="697011">
                <a:tc>
                  <a:txBody>
                    <a:bodyPr/>
                    <a:lstStyle/>
                    <a:p>
                      <a:pPr algn="ctr">
                        <a:lnSpc>
                          <a:spcPct val="150000"/>
                        </a:lnSpc>
                        <a:spcAft>
                          <a:spcPts val="0"/>
                        </a:spcAft>
                      </a:pPr>
                      <a:r>
                        <a:rPr lang="ky-KG" sz="3200" b="1">
                          <a:solidFill>
                            <a:srgbClr val="000000"/>
                          </a:solidFill>
                          <a:effectLst/>
                        </a:rPr>
                        <a:t>2</a:t>
                      </a:r>
                      <a:endParaRPr lang="en-US" sz="3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3200" b="1" dirty="0">
                          <a:solidFill>
                            <a:srgbClr val="000000"/>
                          </a:solidFill>
                          <a:effectLst/>
                        </a:rPr>
                        <a:t>11</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3200" b="1">
                          <a:effectLst/>
                        </a:rPr>
                        <a:t>2</a:t>
                      </a:r>
                      <a:endParaRPr lang="en-US" sz="3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3200" b="1" dirty="0">
                          <a:effectLst/>
                        </a:rPr>
                        <a:t>6</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3200" b="1" dirty="0">
                          <a:effectLst/>
                        </a:rPr>
                        <a:t>1</a:t>
                      </a:r>
                      <a:r>
                        <a:rPr lang="en-US" sz="3200" b="1" dirty="0">
                          <a:effectLst/>
                        </a:rPr>
                        <a:t>4</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3200" b="1" dirty="0">
                          <a:effectLst/>
                        </a:rPr>
                        <a:t>2</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2349692"/>
                  </a:ext>
                </a:extLst>
              </a:tr>
              <a:tr h="697011">
                <a:tc>
                  <a:txBody>
                    <a:bodyPr/>
                    <a:lstStyle/>
                    <a:p>
                      <a:pPr algn="ctr">
                        <a:lnSpc>
                          <a:spcPct val="150000"/>
                        </a:lnSpc>
                        <a:spcAft>
                          <a:spcPts val="0"/>
                        </a:spcAft>
                      </a:pPr>
                      <a:r>
                        <a:rPr lang="ky-KG" sz="3200" b="1">
                          <a:solidFill>
                            <a:srgbClr val="000000"/>
                          </a:solidFill>
                          <a:effectLst/>
                        </a:rPr>
                        <a:t>5</a:t>
                      </a:r>
                      <a:endParaRPr lang="en-US" sz="3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3200" b="1" dirty="0">
                          <a:solidFill>
                            <a:srgbClr val="000000"/>
                          </a:solidFill>
                          <a:effectLst/>
                        </a:rPr>
                        <a:t>9</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3200" b="1">
                          <a:effectLst/>
                        </a:rPr>
                        <a:t>8</a:t>
                      </a:r>
                      <a:endParaRPr lang="en-US" sz="3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3200" b="1" dirty="0">
                          <a:effectLst/>
                        </a:rPr>
                        <a:t>5</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3200" b="1" dirty="0">
                          <a:effectLst/>
                        </a:rPr>
                        <a:t>39</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3200" b="1" dirty="0">
                          <a:effectLst/>
                        </a:rPr>
                        <a:t>1</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6728239"/>
                  </a:ext>
                </a:extLst>
              </a:tr>
            </a:tbl>
          </a:graphicData>
        </a:graphic>
      </p:graphicFrame>
      <p:pic>
        <p:nvPicPr>
          <p:cNvPr id="7" name="Picture 2">
            <a:extLst>
              <a:ext uri="{FF2B5EF4-FFF2-40B4-BE49-F238E27FC236}">
                <a16:creationId xmlns:a16="http://schemas.microsoft.com/office/drawing/2014/main" id="{CB3A2A26-4406-4CEE-8EE7-C19754B820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81026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6193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2969341" y="165955"/>
            <a:ext cx="8937523" cy="758277"/>
          </a:xfrm>
        </p:spPr>
        <p:txBody>
          <a:bodyPr vert="horz">
            <a:noAutofit/>
          </a:bodyPr>
          <a:lstStyle/>
          <a:p>
            <a:r>
              <a:rPr lang="ru-RU" sz="3600" b="1" dirty="0">
                <a:solidFill>
                  <a:srgbClr val="002060"/>
                </a:solidFill>
                <a:latin typeface="+mn-lt"/>
                <a:cs typeface="Arial" panose="020B0604020202020204" pitchFamily="34" charset="0"/>
              </a:rPr>
              <a:t>Кыргыз-</a:t>
            </a:r>
            <a:r>
              <a:rPr lang="ru-RU" sz="3600" b="1" dirty="0" err="1">
                <a:solidFill>
                  <a:srgbClr val="002060"/>
                </a:solidFill>
                <a:latin typeface="+mn-lt"/>
                <a:cs typeface="Arial" panose="020B0604020202020204" pitchFamily="34" charset="0"/>
              </a:rPr>
              <a:t>Түрк</a:t>
            </a:r>
            <a:r>
              <a:rPr lang="ru-RU" sz="3600" b="1" dirty="0">
                <a:solidFill>
                  <a:srgbClr val="002060"/>
                </a:solidFill>
                <a:latin typeface="+mn-lt"/>
                <a:cs typeface="Arial" panose="020B0604020202020204" pitchFamily="34" charset="0"/>
              </a:rPr>
              <a:t> </a:t>
            </a:r>
            <a:r>
              <a:rPr lang="ru-RU" sz="3600" b="1" dirty="0" err="1">
                <a:solidFill>
                  <a:srgbClr val="002060"/>
                </a:solidFill>
                <a:latin typeface="+mn-lt"/>
                <a:cs typeface="Arial" panose="020B0604020202020204" pitchFamily="34" charset="0"/>
              </a:rPr>
              <a:t>Манас</a:t>
            </a:r>
            <a:r>
              <a:rPr lang="ru-RU" sz="3600" b="1" dirty="0">
                <a:solidFill>
                  <a:srgbClr val="002060"/>
                </a:solidFill>
                <a:latin typeface="+mn-lt"/>
                <a:cs typeface="Arial" panose="020B0604020202020204" pitchFamily="34" charset="0"/>
              </a:rPr>
              <a:t> </a:t>
            </a:r>
            <a:r>
              <a:rPr lang="ru-RU" sz="3600" b="1" dirty="0" err="1">
                <a:solidFill>
                  <a:srgbClr val="002060"/>
                </a:solidFill>
                <a:latin typeface="+mn-lt"/>
                <a:cs typeface="Arial" panose="020B0604020202020204" pitchFamily="34" charset="0"/>
              </a:rPr>
              <a:t>университети</a:t>
            </a:r>
            <a:endParaRPr lang="ru-RU" sz="3600" b="1" dirty="0">
              <a:solidFill>
                <a:srgbClr val="002060"/>
              </a:solidFill>
              <a:latin typeface="+mn-lt"/>
              <a:cs typeface="Arial" panose="020B0604020202020204" pitchFamily="34" charset="0"/>
            </a:endParaRPr>
          </a:p>
        </p:txBody>
      </p:sp>
      <p:pic>
        <p:nvPicPr>
          <p:cNvPr id="4" name="Picture 2">
            <a:extLst>
              <a:ext uri="{FF2B5EF4-FFF2-40B4-BE49-F238E27FC236}">
                <a16:creationId xmlns:a16="http://schemas.microsoft.com/office/drawing/2014/main" id="{02B6B5D7-B821-4BAD-B0A5-3801BE87995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81026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Таблица 1">
            <a:extLst>
              <a:ext uri="{FF2B5EF4-FFF2-40B4-BE49-F238E27FC236}">
                <a16:creationId xmlns:a16="http://schemas.microsoft.com/office/drawing/2014/main" id="{2232F141-79A7-4B9A-844E-E23E6E1913EC}"/>
              </a:ext>
            </a:extLst>
          </p:cNvPr>
          <p:cNvGraphicFramePr>
            <a:graphicFrameLocks noGrp="1"/>
          </p:cNvGraphicFramePr>
          <p:nvPr>
            <p:extLst>
              <p:ext uri="{D42A27DB-BD31-4B8C-83A1-F6EECF244321}">
                <p14:modId xmlns:p14="http://schemas.microsoft.com/office/powerpoint/2010/main" val="2633461778"/>
              </p:ext>
            </p:extLst>
          </p:nvPr>
        </p:nvGraphicFramePr>
        <p:xfrm>
          <a:off x="1042219" y="1317523"/>
          <a:ext cx="10785990" cy="5061529"/>
        </p:xfrm>
        <a:graphic>
          <a:graphicData uri="http://schemas.openxmlformats.org/drawingml/2006/table">
            <a:tbl>
              <a:tblPr firstRow="1" firstCol="1" bandRow="1">
                <a:tableStyleId>{46F890A9-2807-4EBB-B81D-B2AA78EC7F39}</a:tableStyleId>
              </a:tblPr>
              <a:tblGrid>
                <a:gridCol w="983355">
                  <a:extLst>
                    <a:ext uri="{9D8B030D-6E8A-4147-A177-3AD203B41FA5}">
                      <a16:colId xmlns:a16="http://schemas.microsoft.com/office/drawing/2014/main" val="1199874137"/>
                    </a:ext>
                  </a:extLst>
                </a:gridCol>
                <a:gridCol w="1173843">
                  <a:extLst>
                    <a:ext uri="{9D8B030D-6E8A-4147-A177-3AD203B41FA5}">
                      <a16:colId xmlns:a16="http://schemas.microsoft.com/office/drawing/2014/main" val="3589027761"/>
                    </a:ext>
                  </a:extLst>
                </a:gridCol>
                <a:gridCol w="983355">
                  <a:extLst>
                    <a:ext uri="{9D8B030D-6E8A-4147-A177-3AD203B41FA5}">
                      <a16:colId xmlns:a16="http://schemas.microsoft.com/office/drawing/2014/main" val="3605277647"/>
                    </a:ext>
                  </a:extLst>
                </a:gridCol>
                <a:gridCol w="1173843">
                  <a:extLst>
                    <a:ext uri="{9D8B030D-6E8A-4147-A177-3AD203B41FA5}">
                      <a16:colId xmlns:a16="http://schemas.microsoft.com/office/drawing/2014/main" val="3174186960"/>
                    </a:ext>
                  </a:extLst>
                </a:gridCol>
                <a:gridCol w="983355">
                  <a:extLst>
                    <a:ext uri="{9D8B030D-6E8A-4147-A177-3AD203B41FA5}">
                      <a16:colId xmlns:a16="http://schemas.microsoft.com/office/drawing/2014/main" val="3063933593"/>
                    </a:ext>
                  </a:extLst>
                </a:gridCol>
                <a:gridCol w="1173843">
                  <a:extLst>
                    <a:ext uri="{9D8B030D-6E8A-4147-A177-3AD203B41FA5}">
                      <a16:colId xmlns:a16="http://schemas.microsoft.com/office/drawing/2014/main" val="403774040"/>
                    </a:ext>
                  </a:extLst>
                </a:gridCol>
                <a:gridCol w="983355">
                  <a:extLst>
                    <a:ext uri="{9D8B030D-6E8A-4147-A177-3AD203B41FA5}">
                      <a16:colId xmlns:a16="http://schemas.microsoft.com/office/drawing/2014/main" val="3674538907"/>
                    </a:ext>
                  </a:extLst>
                </a:gridCol>
                <a:gridCol w="1173843">
                  <a:extLst>
                    <a:ext uri="{9D8B030D-6E8A-4147-A177-3AD203B41FA5}">
                      <a16:colId xmlns:a16="http://schemas.microsoft.com/office/drawing/2014/main" val="2404948776"/>
                    </a:ext>
                  </a:extLst>
                </a:gridCol>
                <a:gridCol w="983355">
                  <a:extLst>
                    <a:ext uri="{9D8B030D-6E8A-4147-A177-3AD203B41FA5}">
                      <a16:colId xmlns:a16="http://schemas.microsoft.com/office/drawing/2014/main" val="1982427443"/>
                    </a:ext>
                  </a:extLst>
                </a:gridCol>
                <a:gridCol w="1173843">
                  <a:extLst>
                    <a:ext uri="{9D8B030D-6E8A-4147-A177-3AD203B41FA5}">
                      <a16:colId xmlns:a16="http://schemas.microsoft.com/office/drawing/2014/main" val="3312355529"/>
                    </a:ext>
                  </a:extLst>
                </a:gridCol>
              </a:tblGrid>
              <a:tr h="737419">
                <a:tc>
                  <a:txBody>
                    <a:bodyPr/>
                    <a:lstStyle/>
                    <a:p>
                      <a:pPr algn="ctr">
                        <a:lnSpc>
                          <a:spcPct val="100000"/>
                        </a:lnSpc>
                        <a:spcAft>
                          <a:spcPts val="0"/>
                        </a:spcAft>
                      </a:pPr>
                      <a:r>
                        <a:rPr lang="ky-KG" sz="1900" dirty="0">
                          <a:effectLst/>
                        </a:rPr>
                        <a:t>Макала </a:t>
                      </a:r>
                      <a:endParaRPr lang="en-US" sz="19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ky-KG" sz="1900" dirty="0">
                          <a:effectLst/>
                        </a:rPr>
                        <a:t>Шилтеме саны </a:t>
                      </a:r>
                      <a:endParaRPr lang="en-US" sz="19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ky-KG" sz="1900" dirty="0">
                          <a:effectLst/>
                        </a:rPr>
                        <a:t>Макала </a:t>
                      </a:r>
                      <a:endParaRPr lang="en-US" sz="19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ky-KG" sz="1900" dirty="0">
                          <a:effectLst/>
                        </a:rPr>
                        <a:t>Шилтеме саны </a:t>
                      </a:r>
                      <a:endParaRPr lang="en-US" sz="19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ky-KG" sz="1900" dirty="0">
                          <a:effectLst/>
                        </a:rPr>
                        <a:t>Макала </a:t>
                      </a:r>
                      <a:endParaRPr lang="en-US" sz="19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ky-KG" sz="1900" dirty="0">
                          <a:effectLst/>
                        </a:rPr>
                        <a:t>Шилтеме саны </a:t>
                      </a:r>
                      <a:endParaRPr lang="en-US" sz="19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ky-KG" sz="1900" dirty="0">
                          <a:effectLst/>
                        </a:rPr>
                        <a:t>Макала </a:t>
                      </a:r>
                      <a:endParaRPr lang="en-US" sz="19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ky-KG" sz="1900" dirty="0">
                          <a:effectLst/>
                        </a:rPr>
                        <a:t>Шилтеме саны </a:t>
                      </a:r>
                      <a:endParaRPr lang="en-US" sz="19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ky-KG" sz="1900" dirty="0">
                          <a:effectLst/>
                        </a:rPr>
                        <a:t>Макала </a:t>
                      </a:r>
                      <a:endParaRPr lang="en-US" sz="19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ky-KG" sz="1900" dirty="0">
                          <a:effectLst/>
                        </a:rPr>
                        <a:t>Шилтеме саны </a:t>
                      </a:r>
                      <a:endParaRPr lang="en-US" sz="19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3126084"/>
                  </a:ext>
                </a:extLst>
              </a:tr>
              <a:tr h="432411">
                <a:tc>
                  <a:txBody>
                    <a:bodyPr/>
                    <a:lstStyle/>
                    <a:p>
                      <a:pPr algn="ctr">
                        <a:lnSpc>
                          <a:spcPct val="150000"/>
                        </a:lnSpc>
                        <a:spcAft>
                          <a:spcPts val="0"/>
                        </a:spcAft>
                      </a:pPr>
                      <a:r>
                        <a:rPr lang="ky-KG" sz="2000" b="1" dirty="0">
                          <a:solidFill>
                            <a:srgbClr val="002060"/>
                          </a:solidFill>
                          <a:effectLst/>
                          <a:latin typeface="+mn-lt"/>
                          <a:ea typeface="Calibri" panose="020F0502020204030204" pitchFamily="34" charset="0"/>
                          <a:cs typeface="Times New Roman" panose="02020603050405020304" pitchFamily="18" charset="0"/>
                        </a:rPr>
                        <a:t>1</a:t>
                      </a:r>
                      <a:endParaRPr lang="en-US" sz="2000" b="1"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dirty="0">
                          <a:solidFill>
                            <a:srgbClr val="002060"/>
                          </a:solidFill>
                          <a:effectLst/>
                          <a:latin typeface="+mn-lt"/>
                          <a:ea typeface="Calibri" panose="020F0502020204030204" pitchFamily="34" charset="0"/>
                          <a:cs typeface="Times New Roman" panose="02020603050405020304" pitchFamily="18" charset="0"/>
                        </a:rPr>
                        <a:t>298</a:t>
                      </a:r>
                      <a:endParaRPr lang="en-US" sz="2000" b="1"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a:solidFill>
                            <a:srgbClr val="002060"/>
                          </a:solidFill>
                          <a:effectLst/>
                          <a:latin typeface="+mn-lt"/>
                          <a:ea typeface="Calibri" panose="020F0502020204030204" pitchFamily="34" charset="0"/>
                          <a:cs typeface="Times New Roman" panose="02020603050405020304" pitchFamily="18" charset="0"/>
                        </a:rPr>
                        <a:t>1</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a:solidFill>
                            <a:srgbClr val="002060"/>
                          </a:solidFill>
                          <a:effectLst/>
                          <a:latin typeface="+mn-lt"/>
                          <a:ea typeface="Calibri" panose="020F0502020204030204" pitchFamily="34" charset="0"/>
                          <a:cs typeface="Times New Roman" panose="02020603050405020304" pitchFamily="18" charset="0"/>
                        </a:rPr>
                        <a:t>95</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a:solidFill>
                            <a:srgbClr val="002060"/>
                          </a:solidFill>
                          <a:effectLst/>
                          <a:latin typeface="+mn-lt"/>
                          <a:ea typeface="Calibri" panose="020F0502020204030204" pitchFamily="34" charset="0"/>
                          <a:cs typeface="Times New Roman" panose="02020603050405020304" pitchFamily="18" charset="0"/>
                        </a:rPr>
                        <a:t>1</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a:solidFill>
                            <a:srgbClr val="002060"/>
                          </a:solidFill>
                          <a:effectLst/>
                          <a:latin typeface="+mn-lt"/>
                          <a:ea typeface="Calibri" panose="020F0502020204030204" pitchFamily="34" charset="0"/>
                          <a:cs typeface="Times New Roman" panose="02020603050405020304" pitchFamily="18" charset="0"/>
                        </a:rPr>
                        <a:t>57</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a:solidFill>
                            <a:srgbClr val="002060"/>
                          </a:solidFill>
                          <a:effectLst/>
                          <a:latin typeface="+mn-lt"/>
                          <a:ea typeface="Calibri" panose="020F0502020204030204" pitchFamily="34" charset="0"/>
                          <a:cs typeface="Times New Roman" panose="02020603050405020304" pitchFamily="18" charset="0"/>
                        </a:rPr>
                        <a:t>1</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a:solidFill>
                            <a:srgbClr val="002060"/>
                          </a:solidFill>
                          <a:effectLst/>
                          <a:latin typeface="+mn-lt"/>
                          <a:ea typeface="Calibri" panose="020F0502020204030204" pitchFamily="34" charset="0"/>
                          <a:cs typeface="Times New Roman" panose="02020603050405020304" pitchFamily="18" charset="0"/>
                        </a:rPr>
                        <a:t>34</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a:solidFill>
                            <a:srgbClr val="002060"/>
                          </a:solidFill>
                          <a:effectLst/>
                          <a:latin typeface="+mn-lt"/>
                          <a:ea typeface="Calibri" panose="020F0502020204030204" pitchFamily="34" charset="0"/>
                          <a:cs typeface="Times New Roman" panose="02020603050405020304" pitchFamily="18" charset="0"/>
                        </a:rPr>
                        <a:t>1</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a:solidFill>
                            <a:srgbClr val="002060"/>
                          </a:solidFill>
                          <a:effectLst/>
                          <a:latin typeface="+mn-lt"/>
                          <a:ea typeface="Calibri" panose="020F0502020204030204" pitchFamily="34" charset="0"/>
                          <a:cs typeface="Times New Roman" panose="02020603050405020304" pitchFamily="18" charset="0"/>
                        </a:rPr>
                        <a:t>23</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5238937"/>
                  </a:ext>
                </a:extLst>
              </a:tr>
              <a:tr h="432411">
                <a:tc>
                  <a:txBody>
                    <a:bodyPr/>
                    <a:lstStyle/>
                    <a:p>
                      <a:pPr algn="ctr">
                        <a:lnSpc>
                          <a:spcPct val="150000"/>
                        </a:lnSpc>
                        <a:spcAft>
                          <a:spcPts val="0"/>
                        </a:spcAft>
                      </a:pPr>
                      <a:r>
                        <a:rPr lang="ky-KG" sz="2000" b="1">
                          <a:solidFill>
                            <a:srgbClr val="002060"/>
                          </a:solidFill>
                          <a:effectLst/>
                          <a:latin typeface="+mn-lt"/>
                          <a:ea typeface="Calibri" panose="020F0502020204030204" pitchFamily="34" charset="0"/>
                          <a:cs typeface="Times New Roman" panose="02020603050405020304" pitchFamily="18" charset="0"/>
                        </a:rPr>
                        <a:t>1</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dirty="0">
                          <a:solidFill>
                            <a:srgbClr val="002060"/>
                          </a:solidFill>
                          <a:effectLst/>
                          <a:latin typeface="+mn-lt"/>
                          <a:ea typeface="Calibri" panose="020F0502020204030204" pitchFamily="34" charset="0"/>
                          <a:cs typeface="Times New Roman" panose="02020603050405020304" pitchFamily="18" charset="0"/>
                        </a:rPr>
                        <a:t>228</a:t>
                      </a:r>
                      <a:endParaRPr lang="en-US" sz="2000" b="1"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dirty="0">
                          <a:solidFill>
                            <a:srgbClr val="002060"/>
                          </a:solidFill>
                          <a:effectLst/>
                          <a:latin typeface="+mn-lt"/>
                          <a:ea typeface="Calibri" panose="020F0502020204030204" pitchFamily="34" charset="0"/>
                          <a:cs typeface="Times New Roman" panose="02020603050405020304" pitchFamily="18" charset="0"/>
                        </a:rPr>
                        <a:t>1</a:t>
                      </a:r>
                      <a:endParaRPr lang="en-US" sz="2000" b="1"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a:solidFill>
                            <a:srgbClr val="002060"/>
                          </a:solidFill>
                          <a:effectLst/>
                          <a:latin typeface="+mn-lt"/>
                          <a:ea typeface="Calibri" panose="020F0502020204030204" pitchFamily="34" charset="0"/>
                          <a:cs typeface="Times New Roman" panose="02020603050405020304" pitchFamily="18" charset="0"/>
                        </a:rPr>
                        <a:t>93</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a:solidFill>
                            <a:srgbClr val="002060"/>
                          </a:solidFill>
                          <a:effectLst/>
                          <a:latin typeface="+mn-lt"/>
                          <a:ea typeface="Calibri" panose="020F0502020204030204" pitchFamily="34" charset="0"/>
                          <a:cs typeface="Times New Roman" panose="02020603050405020304" pitchFamily="18" charset="0"/>
                        </a:rPr>
                        <a:t>1</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a:solidFill>
                            <a:srgbClr val="002060"/>
                          </a:solidFill>
                          <a:effectLst/>
                          <a:latin typeface="+mn-lt"/>
                          <a:ea typeface="Calibri" panose="020F0502020204030204" pitchFamily="34" charset="0"/>
                          <a:cs typeface="Times New Roman" panose="02020603050405020304" pitchFamily="18" charset="0"/>
                        </a:rPr>
                        <a:t>52</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a:solidFill>
                            <a:srgbClr val="002060"/>
                          </a:solidFill>
                          <a:effectLst/>
                          <a:latin typeface="+mn-lt"/>
                          <a:ea typeface="Calibri" panose="020F0502020204030204" pitchFamily="34" charset="0"/>
                          <a:cs typeface="Times New Roman" panose="02020603050405020304" pitchFamily="18" charset="0"/>
                        </a:rPr>
                        <a:t>1</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a:solidFill>
                            <a:srgbClr val="002060"/>
                          </a:solidFill>
                          <a:effectLst/>
                          <a:latin typeface="+mn-lt"/>
                          <a:ea typeface="Calibri" panose="020F0502020204030204" pitchFamily="34" charset="0"/>
                          <a:cs typeface="Times New Roman" panose="02020603050405020304" pitchFamily="18" charset="0"/>
                        </a:rPr>
                        <a:t>33</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a:solidFill>
                            <a:srgbClr val="002060"/>
                          </a:solidFill>
                          <a:effectLst/>
                          <a:latin typeface="+mn-lt"/>
                          <a:ea typeface="Calibri" panose="020F0502020204030204" pitchFamily="34" charset="0"/>
                          <a:cs typeface="Times New Roman" panose="02020603050405020304" pitchFamily="18" charset="0"/>
                        </a:rPr>
                        <a:t>3</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a:solidFill>
                            <a:srgbClr val="002060"/>
                          </a:solidFill>
                          <a:effectLst/>
                          <a:latin typeface="+mn-lt"/>
                          <a:ea typeface="Calibri" panose="020F0502020204030204" pitchFamily="34" charset="0"/>
                          <a:cs typeface="Times New Roman" panose="02020603050405020304" pitchFamily="18" charset="0"/>
                        </a:rPr>
                        <a:t>22</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9147671"/>
                  </a:ext>
                </a:extLst>
              </a:tr>
              <a:tr h="432411">
                <a:tc>
                  <a:txBody>
                    <a:bodyPr/>
                    <a:lstStyle/>
                    <a:p>
                      <a:pPr algn="ctr">
                        <a:lnSpc>
                          <a:spcPct val="150000"/>
                        </a:lnSpc>
                        <a:spcAft>
                          <a:spcPts val="0"/>
                        </a:spcAft>
                      </a:pPr>
                      <a:r>
                        <a:rPr lang="ky-KG" sz="2000" b="1">
                          <a:solidFill>
                            <a:srgbClr val="002060"/>
                          </a:solidFill>
                          <a:effectLst/>
                          <a:latin typeface="+mn-lt"/>
                          <a:ea typeface="Calibri" panose="020F0502020204030204" pitchFamily="34" charset="0"/>
                          <a:cs typeface="Times New Roman" panose="02020603050405020304" pitchFamily="18" charset="0"/>
                        </a:rPr>
                        <a:t>1</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a:solidFill>
                            <a:srgbClr val="002060"/>
                          </a:solidFill>
                          <a:effectLst/>
                          <a:latin typeface="+mn-lt"/>
                          <a:ea typeface="Calibri" panose="020F0502020204030204" pitchFamily="34" charset="0"/>
                          <a:cs typeface="Times New Roman" panose="02020603050405020304" pitchFamily="18" charset="0"/>
                        </a:rPr>
                        <a:t>145</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dirty="0">
                          <a:solidFill>
                            <a:srgbClr val="002060"/>
                          </a:solidFill>
                          <a:effectLst/>
                          <a:latin typeface="+mn-lt"/>
                          <a:ea typeface="Calibri" panose="020F0502020204030204" pitchFamily="34" charset="0"/>
                          <a:cs typeface="Times New Roman" panose="02020603050405020304" pitchFamily="18" charset="0"/>
                        </a:rPr>
                        <a:t>1</a:t>
                      </a:r>
                      <a:endParaRPr lang="en-US" sz="2000" b="1"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dirty="0">
                          <a:solidFill>
                            <a:srgbClr val="002060"/>
                          </a:solidFill>
                          <a:effectLst/>
                          <a:latin typeface="+mn-lt"/>
                          <a:ea typeface="Calibri" panose="020F0502020204030204" pitchFamily="34" charset="0"/>
                          <a:cs typeface="Times New Roman" panose="02020603050405020304" pitchFamily="18" charset="0"/>
                        </a:rPr>
                        <a:t>82</a:t>
                      </a:r>
                      <a:endParaRPr lang="en-US" sz="2000" b="1"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a:solidFill>
                            <a:srgbClr val="002060"/>
                          </a:solidFill>
                          <a:effectLst/>
                          <a:latin typeface="+mn-lt"/>
                          <a:ea typeface="Calibri" panose="020F0502020204030204" pitchFamily="34" charset="0"/>
                          <a:cs typeface="Times New Roman" panose="02020603050405020304" pitchFamily="18" charset="0"/>
                        </a:rPr>
                        <a:t>1</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a:solidFill>
                            <a:srgbClr val="002060"/>
                          </a:solidFill>
                          <a:effectLst/>
                          <a:latin typeface="+mn-lt"/>
                          <a:ea typeface="Calibri" panose="020F0502020204030204" pitchFamily="34" charset="0"/>
                          <a:cs typeface="Times New Roman" panose="02020603050405020304" pitchFamily="18" charset="0"/>
                        </a:rPr>
                        <a:t>51</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a:solidFill>
                            <a:srgbClr val="002060"/>
                          </a:solidFill>
                          <a:effectLst/>
                          <a:latin typeface="+mn-lt"/>
                          <a:ea typeface="Calibri" panose="020F0502020204030204" pitchFamily="34" charset="0"/>
                          <a:cs typeface="Times New Roman" panose="02020603050405020304" pitchFamily="18" charset="0"/>
                        </a:rPr>
                        <a:t>1</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a:solidFill>
                            <a:srgbClr val="002060"/>
                          </a:solidFill>
                          <a:effectLst/>
                          <a:latin typeface="+mn-lt"/>
                          <a:ea typeface="Calibri" panose="020F0502020204030204" pitchFamily="34" charset="0"/>
                          <a:cs typeface="Times New Roman" panose="02020603050405020304" pitchFamily="18" charset="0"/>
                        </a:rPr>
                        <a:t>32</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a:solidFill>
                            <a:srgbClr val="002060"/>
                          </a:solidFill>
                          <a:effectLst/>
                          <a:latin typeface="+mn-lt"/>
                          <a:ea typeface="Calibri" panose="020F0502020204030204" pitchFamily="34" charset="0"/>
                          <a:cs typeface="Times New Roman" panose="02020603050405020304" pitchFamily="18" charset="0"/>
                        </a:rPr>
                        <a:t>6</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a:solidFill>
                            <a:srgbClr val="002060"/>
                          </a:solidFill>
                          <a:effectLst/>
                          <a:latin typeface="+mn-lt"/>
                          <a:ea typeface="Calibri" panose="020F0502020204030204" pitchFamily="34" charset="0"/>
                          <a:cs typeface="Times New Roman" panose="02020603050405020304" pitchFamily="18" charset="0"/>
                        </a:rPr>
                        <a:t>21</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5795349"/>
                  </a:ext>
                </a:extLst>
              </a:tr>
              <a:tr h="432411">
                <a:tc>
                  <a:txBody>
                    <a:bodyPr/>
                    <a:lstStyle/>
                    <a:p>
                      <a:pPr algn="ctr">
                        <a:lnSpc>
                          <a:spcPct val="150000"/>
                        </a:lnSpc>
                        <a:spcAft>
                          <a:spcPts val="0"/>
                        </a:spcAft>
                      </a:pPr>
                      <a:r>
                        <a:rPr lang="ky-KG" sz="2000" b="1">
                          <a:solidFill>
                            <a:srgbClr val="002060"/>
                          </a:solidFill>
                          <a:effectLst/>
                          <a:latin typeface="+mn-lt"/>
                          <a:ea typeface="Calibri" panose="020F0502020204030204" pitchFamily="34" charset="0"/>
                          <a:cs typeface="Times New Roman" panose="02020603050405020304" pitchFamily="18" charset="0"/>
                        </a:rPr>
                        <a:t>1</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a:solidFill>
                            <a:srgbClr val="002060"/>
                          </a:solidFill>
                          <a:effectLst/>
                          <a:latin typeface="+mn-lt"/>
                          <a:ea typeface="Calibri" panose="020F0502020204030204" pitchFamily="34" charset="0"/>
                          <a:cs typeface="Times New Roman" panose="02020603050405020304" pitchFamily="18" charset="0"/>
                        </a:rPr>
                        <a:t>143</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a:solidFill>
                            <a:srgbClr val="002060"/>
                          </a:solidFill>
                          <a:effectLst/>
                          <a:latin typeface="+mn-lt"/>
                          <a:ea typeface="Calibri" panose="020F0502020204030204" pitchFamily="34" charset="0"/>
                          <a:cs typeface="Times New Roman" panose="02020603050405020304" pitchFamily="18" charset="0"/>
                        </a:rPr>
                        <a:t>1</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dirty="0">
                          <a:solidFill>
                            <a:srgbClr val="002060"/>
                          </a:solidFill>
                          <a:effectLst/>
                          <a:latin typeface="+mn-lt"/>
                          <a:ea typeface="Calibri" panose="020F0502020204030204" pitchFamily="34" charset="0"/>
                          <a:cs typeface="Times New Roman" panose="02020603050405020304" pitchFamily="18" charset="0"/>
                        </a:rPr>
                        <a:t>80</a:t>
                      </a:r>
                      <a:endParaRPr lang="en-US" sz="2000" b="1"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a:solidFill>
                            <a:srgbClr val="002060"/>
                          </a:solidFill>
                          <a:effectLst/>
                          <a:latin typeface="+mn-lt"/>
                          <a:ea typeface="Calibri" panose="020F0502020204030204" pitchFamily="34" charset="0"/>
                          <a:cs typeface="Times New Roman" panose="02020603050405020304" pitchFamily="18" charset="0"/>
                        </a:rPr>
                        <a:t>1</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a:solidFill>
                            <a:srgbClr val="002060"/>
                          </a:solidFill>
                          <a:effectLst/>
                          <a:latin typeface="+mn-lt"/>
                          <a:ea typeface="Calibri" panose="020F0502020204030204" pitchFamily="34" charset="0"/>
                          <a:cs typeface="Times New Roman" panose="02020603050405020304" pitchFamily="18" charset="0"/>
                        </a:rPr>
                        <a:t>47</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a:solidFill>
                            <a:srgbClr val="002060"/>
                          </a:solidFill>
                          <a:effectLst/>
                          <a:latin typeface="+mn-lt"/>
                          <a:ea typeface="Calibri" panose="020F0502020204030204" pitchFamily="34" charset="0"/>
                          <a:cs typeface="Times New Roman" panose="02020603050405020304" pitchFamily="18" charset="0"/>
                        </a:rPr>
                        <a:t>2</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a:solidFill>
                            <a:srgbClr val="002060"/>
                          </a:solidFill>
                          <a:effectLst/>
                          <a:latin typeface="+mn-lt"/>
                          <a:ea typeface="Calibri" panose="020F0502020204030204" pitchFamily="34" charset="0"/>
                          <a:cs typeface="Times New Roman" panose="02020603050405020304" pitchFamily="18" charset="0"/>
                        </a:rPr>
                        <a:t>31</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a:solidFill>
                            <a:srgbClr val="002060"/>
                          </a:solidFill>
                          <a:effectLst/>
                          <a:latin typeface="+mn-lt"/>
                          <a:ea typeface="Calibri" panose="020F0502020204030204" pitchFamily="34" charset="0"/>
                          <a:cs typeface="Times New Roman" panose="02020603050405020304" pitchFamily="18" charset="0"/>
                        </a:rPr>
                        <a:t>3</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a:solidFill>
                            <a:srgbClr val="002060"/>
                          </a:solidFill>
                          <a:effectLst/>
                          <a:latin typeface="+mn-lt"/>
                          <a:ea typeface="Calibri" panose="020F0502020204030204" pitchFamily="34" charset="0"/>
                          <a:cs typeface="Times New Roman" panose="02020603050405020304" pitchFamily="18" charset="0"/>
                        </a:rPr>
                        <a:t>20</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1558207"/>
                  </a:ext>
                </a:extLst>
              </a:tr>
              <a:tr h="432411">
                <a:tc>
                  <a:txBody>
                    <a:bodyPr/>
                    <a:lstStyle/>
                    <a:p>
                      <a:pPr algn="ctr">
                        <a:lnSpc>
                          <a:spcPct val="150000"/>
                        </a:lnSpc>
                        <a:spcAft>
                          <a:spcPts val="0"/>
                        </a:spcAft>
                      </a:pPr>
                      <a:r>
                        <a:rPr lang="ky-KG" sz="2000" b="1">
                          <a:solidFill>
                            <a:srgbClr val="002060"/>
                          </a:solidFill>
                          <a:effectLst/>
                          <a:latin typeface="+mn-lt"/>
                          <a:ea typeface="Calibri" panose="020F0502020204030204" pitchFamily="34" charset="0"/>
                          <a:cs typeface="Times New Roman" panose="02020603050405020304" pitchFamily="18" charset="0"/>
                        </a:rPr>
                        <a:t>1</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a:solidFill>
                            <a:srgbClr val="002060"/>
                          </a:solidFill>
                          <a:effectLst/>
                          <a:latin typeface="+mn-lt"/>
                          <a:ea typeface="Calibri" panose="020F0502020204030204" pitchFamily="34" charset="0"/>
                          <a:cs typeface="Times New Roman" panose="02020603050405020304" pitchFamily="18" charset="0"/>
                        </a:rPr>
                        <a:t>125</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a:solidFill>
                            <a:srgbClr val="002060"/>
                          </a:solidFill>
                          <a:effectLst/>
                          <a:latin typeface="+mn-lt"/>
                          <a:ea typeface="Calibri" panose="020F0502020204030204" pitchFamily="34" charset="0"/>
                          <a:cs typeface="Times New Roman" panose="02020603050405020304" pitchFamily="18" charset="0"/>
                        </a:rPr>
                        <a:t>1</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a:solidFill>
                            <a:srgbClr val="002060"/>
                          </a:solidFill>
                          <a:effectLst/>
                          <a:latin typeface="+mn-lt"/>
                          <a:ea typeface="Calibri" panose="020F0502020204030204" pitchFamily="34" charset="0"/>
                          <a:cs typeface="Times New Roman" panose="02020603050405020304" pitchFamily="18" charset="0"/>
                        </a:rPr>
                        <a:t>74</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dirty="0">
                          <a:solidFill>
                            <a:srgbClr val="002060"/>
                          </a:solidFill>
                          <a:effectLst/>
                          <a:latin typeface="+mn-lt"/>
                          <a:ea typeface="Calibri" panose="020F0502020204030204" pitchFamily="34" charset="0"/>
                          <a:cs typeface="Times New Roman" panose="02020603050405020304" pitchFamily="18" charset="0"/>
                        </a:rPr>
                        <a:t>1</a:t>
                      </a:r>
                      <a:endParaRPr lang="en-US" sz="2000" b="1"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a:solidFill>
                            <a:srgbClr val="002060"/>
                          </a:solidFill>
                          <a:effectLst/>
                          <a:latin typeface="+mn-lt"/>
                          <a:ea typeface="Calibri" panose="020F0502020204030204" pitchFamily="34" charset="0"/>
                          <a:cs typeface="Times New Roman" panose="02020603050405020304" pitchFamily="18" charset="0"/>
                        </a:rPr>
                        <a:t>45</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a:solidFill>
                            <a:srgbClr val="002060"/>
                          </a:solidFill>
                          <a:effectLst/>
                          <a:latin typeface="+mn-lt"/>
                          <a:ea typeface="Calibri" panose="020F0502020204030204" pitchFamily="34" charset="0"/>
                          <a:cs typeface="Times New Roman" panose="02020603050405020304" pitchFamily="18" charset="0"/>
                        </a:rPr>
                        <a:t>4</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a:solidFill>
                            <a:srgbClr val="002060"/>
                          </a:solidFill>
                          <a:effectLst/>
                          <a:latin typeface="+mn-lt"/>
                          <a:ea typeface="Calibri" panose="020F0502020204030204" pitchFamily="34" charset="0"/>
                          <a:cs typeface="Times New Roman" panose="02020603050405020304" pitchFamily="18" charset="0"/>
                        </a:rPr>
                        <a:t>30</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a:solidFill>
                            <a:srgbClr val="002060"/>
                          </a:solidFill>
                          <a:effectLst/>
                          <a:latin typeface="+mn-lt"/>
                          <a:ea typeface="Calibri" panose="020F0502020204030204" pitchFamily="34" charset="0"/>
                          <a:cs typeface="Times New Roman" panose="02020603050405020304" pitchFamily="18" charset="0"/>
                        </a:rPr>
                        <a:t>4</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a:solidFill>
                            <a:srgbClr val="002060"/>
                          </a:solidFill>
                          <a:effectLst/>
                          <a:latin typeface="+mn-lt"/>
                          <a:ea typeface="Calibri" panose="020F0502020204030204" pitchFamily="34" charset="0"/>
                          <a:cs typeface="Times New Roman" panose="02020603050405020304" pitchFamily="18" charset="0"/>
                        </a:rPr>
                        <a:t>19</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3569101"/>
                  </a:ext>
                </a:extLst>
              </a:tr>
              <a:tr h="432411">
                <a:tc>
                  <a:txBody>
                    <a:bodyPr/>
                    <a:lstStyle/>
                    <a:p>
                      <a:pPr algn="ctr">
                        <a:lnSpc>
                          <a:spcPct val="150000"/>
                        </a:lnSpc>
                        <a:spcAft>
                          <a:spcPts val="0"/>
                        </a:spcAft>
                      </a:pPr>
                      <a:r>
                        <a:rPr lang="ky-KG" sz="2000" b="1">
                          <a:solidFill>
                            <a:srgbClr val="002060"/>
                          </a:solidFill>
                          <a:effectLst/>
                          <a:latin typeface="+mn-lt"/>
                          <a:ea typeface="Calibri" panose="020F0502020204030204" pitchFamily="34" charset="0"/>
                          <a:cs typeface="Times New Roman" panose="02020603050405020304" pitchFamily="18" charset="0"/>
                        </a:rPr>
                        <a:t>1</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a:solidFill>
                            <a:srgbClr val="002060"/>
                          </a:solidFill>
                          <a:effectLst/>
                          <a:latin typeface="+mn-lt"/>
                          <a:ea typeface="Calibri" panose="020F0502020204030204" pitchFamily="34" charset="0"/>
                          <a:cs typeface="Times New Roman" panose="02020603050405020304" pitchFamily="18" charset="0"/>
                        </a:rPr>
                        <a:t>122</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a:solidFill>
                            <a:srgbClr val="002060"/>
                          </a:solidFill>
                          <a:effectLst/>
                          <a:latin typeface="+mn-lt"/>
                          <a:ea typeface="Calibri" panose="020F0502020204030204" pitchFamily="34" charset="0"/>
                          <a:cs typeface="Times New Roman" panose="02020603050405020304" pitchFamily="18" charset="0"/>
                        </a:rPr>
                        <a:t>1</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a:solidFill>
                            <a:srgbClr val="002060"/>
                          </a:solidFill>
                          <a:effectLst/>
                          <a:latin typeface="+mn-lt"/>
                          <a:ea typeface="Calibri" panose="020F0502020204030204" pitchFamily="34" charset="0"/>
                          <a:cs typeface="Times New Roman" panose="02020603050405020304" pitchFamily="18" charset="0"/>
                        </a:rPr>
                        <a:t>72</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a:solidFill>
                            <a:srgbClr val="002060"/>
                          </a:solidFill>
                          <a:effectLst/>
                          <a:latin typeface="+mn-lt"/>
                          <a:ea typeface="Calibri" panose="020F0502020204030204" pitchFamily="34" charset="0"/>
                          <a:cs typeface="Times New Roman" panose="02020603050405020304" pitchFamily="18" charset="0"/>
                        </a:rPr>
                        <a:t>2</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dirty="0">
                          <a:solidFill>
                            <a:srgbClr val="002060"/>
                          </a:solidFill>
                          <a:effectLst/>
                          <a:latin typeface="+mn-lt"/>
                          <a:ea typeface="Calibri" panose="020F0502020204030204" pitchFamily="34" charset="0"/>
                          <a:cs typeface="Times New Roman" panose="02020603050405020304" pitchFamily="18" charset="0"/>
                        </a:rPr>
                        <a:t>43</a:t>
                      </a:r>
                      <a:endParaRPr lang="en-US" sz="2000" b="1"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a:solidFill>
                            <a:srgbClr val="002060"/>
                          </a:solidFill>
                          <a:effectLst/>
                          <a:latin typeface="+mn-lt"/>
                          <a:ea typeface="Calibri" panose="020F0502020204030204" pitchFamily="34" charset="0"/>
                          <a:cs typeface="Times New Roman" panose="02020603050405020304" pitchFamily="18" charset="0"/>
                        </a:rPr>
                        <a:t>3</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a:solidFill>
                            <a:srgbClr val="002060"/>
                          </a:solidFill>
                          <a:effectLst/>
                          <a:latin typeface="+mn-lt"/>
                          <a:ea typeface="Calibri" panose="020F0502020204030204" pitchFamily="34" charset="0"/>
                          <a:cs typeface="Times New Roman" panose="02020603050405020304" pitchFamily="18" charset="0"/>
                        </a:rPr>
                        <a:t>29</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a:solidFill>
                            <a:srgbClr val="002060"/>
                          </a:solidFill>
                          <a:effectLst/>
                          <a:latin typeface="+mn-lt"/>
                          <a:ea typeface="Calibri" panose="020F0502020204030204" pitchFamily="34" charset="0"/>
                          <a:cs typeface="Times New Roman" panose="02020603050405020304" pitchFamily="18" charset="0"/>
                        </a:rPr>
                        <a:t>2</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a:solidFill>
                            <a:srgbClr val="002060"/>
                          </a:solidFill>
                          <a:effectLst/>
                          <a:latin typeface="+mn-lt"/>
                          <a:ea typeface="Calibri" panose="020F0502020204030204" pitchFamily="34" charset="0"/>
                          <a:cs typeface="Times New Roman" panose="02020603050405020304" pitchFamily="18" charset="0"/>
                        </a:rPr>
                        <a:t>18</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0689992"/>
                  </a:ext>
                </a:extLst>
              </a:tr>
              <a:tr h="432411">
                <a:tc>
                  <a:txBody>
                    <a:bodyPr/>
                    <a:lstStyle/>
                    <a:p>
                      <a:pPr algn="ctr">
                        <a:lnSpc>
                          <a:spcPct val="150000"/>
                        </a:lnSpc>
                        <a:spcAft>
                          <a:spcPts val="0"/>
                        </a:spcAft>
                      </a:pPr>
                      <a:r>
                        <a:rPr lang="ky-KG" sz="2000" b="1">
                          <a:solidFill>
                            <a:srgbClr val="002060"/>
                          </a:solidFill>
                          <a:effectLst/>
                          <a:latin typeface="+mn-lt"/>
                          <a:ea typeface="Calibri" panose="020F0502020204030204" pitchFamily="34" charset="0"/>
                          <a:cs typeface="Times New Roman" panose="02020603050405020304" pitchFamily="18" charset="0"/>
                        </a:rPr>
                        <a:t>1</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a:solidFill>
                            <a:srgbClr val="002060"/>
                          </a:solidFill>
                          <a:effectLst/>
                          <a:latin typeface="+mn-lt"/>
                          <a:ea typeface="Calibri" panose="020F0502020204030204" pitchFamily="34" charset="0"/>
                          <a:cs typeface="Times New Roman" panose="02020603050405020304" pitchFamily="18" charset="0"/>
                        </a:rPr>
                        <a:t>112</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a:solidFill>
                            <a:srgbClr val="002060"/>
                          </a:solidFill>
                          <a:effectLst/>
                          <a:latin typeface="+mn-lt"/>
                          <a:ea typeface="Calibri" panose="020F0502020204030204" pitchFamily="34" charset="0"/>
                          <a:cs typeface="Times New Roman" panose="02020603050405020304" pitchFamily="18" charset="0"/>
                        </a:rPr>
                        <a:t>1</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a:solidFill>
                            <a:srgbClr val="002060"/>
                          </a:solidFill>
                          <a:effectLst/>
                          <a:latin typeface="+mn-lt"/>
                          <a:ea typeface="Calibri" panose="020F0502020204030204" pitchFamily="34" charset="0"/>
                          <a:cs typeface="Times New Roman" panose="02020603050405020304" pitchFamily="18" charset="0"/>
                        </a:rPr>
                        <a:t>69</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a:solidFill>
                            <a:srgbClr val="002060"/>
                          </a:solidFill>
                          <a:effectLst/>
                          <a:latin typeface="+mn-lt"/>
                          <a:ea typeface="Calibri" panose="020F0502020204030204" pitchFamily="34" charset="0"/>
                          <a:cs typeface="Times New Roman" panose="02020603050405020304" pitchFamily="18" charset="0"/>
                        </a:rPr>
                        <a:t>3</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dirty="0">
                          <a:solidFill>
                            <a:srgbClr val="002060"/>
                          </a:solidFill>
                          <a:effectLst/>
                          <a:latin typeface="+mn-lt"/>
                          <a:ea typeface="Calibri" panose="020F0502020204030204" pitchFamily="34" charset="0"/>
                          <a:cs typeface="Times New Roman" panose="02020603050405020304" pitchFamily="18" charset="0"/>
                        </a:rPr>
                        <a:t>41</a:t>
                      </a:r>
                      <a:endParaRPr lang="en-US" sz="2000" b="1"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dirty="0">
                          <a:solidFill>
                            <a:srgbClr val="002060"/>
                          </a:solidFill>
                          <a:effectLst/>
                          <a:latin typeface="+mn-lt"/>
                          <a:ea typeface="Calibri" panose="020F0502020204030204" pitchFamily="34" charset="0"/>
                          <a:cs typeface="Times New Roman" panose="02020603050405020304" pitchFamily="18" charset="0"/>
                        </a:rPr>
                        <a:t>2</a:t>
                      </a:r>
                      <a:endParaRPr lang="en-US" sz="2000" b="1"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a:solidFill>
                            <a:srgbClr val="002060"/>
                          </a:solidFill>
                          <a:effectLst/>
                          <a:latin typeface="+mn-lt"/>
                          <a:ea typeface="Calibri" panose="020F0502020204030204" pitchFamily="34" charset="0"/>
                          <a:cs typeface="Times New Roman" panose="02020603050405020304" pitchFamily="18" charset="0"/>
                        </a:rPr>
                        <a:t>28</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ru-RU" sz="2000" b="1">
                          <a:solidFill>
                            <a:srgbClr val="002060"/>
                          </a:solidFill>
                          <a:effectLst/>
                          <a:latin typeface="+mn-lt"/>
                          <a:ea typeface="Calibri" panose="020F0502020204030204" pitchFamily="34" charset="0"/>
                          <a:cs typeface="Times New Roman" panose="02020603050405020304" pitchFamily="18" charset="0"/>
                        </a:rPr>
                        <a:t>6</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a:solidFill>
                            <a:srgbClr val="002060"/>
                          </a:solidFill>
                          <a:effectLst/>
                          <a:latin typeface="+mn-lt"/>
                          <a:ea typeface="Calibri" panose="020F0502020204030204" pitchFamily="34" charset="0"/>
                          <a:cs typeface="Times New Roman" panose="02020603050405020304" pitchFamily="18" charset="0"/>
                        </a:rPr>
                        <a:t>17</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9358275"/>
                  </a:ext>
                </a:extLst>
              </a:tr>
              <a:tr h="432411">
                <a:tc>
                  <a:txBody>
                    <a:bodyPr/>
                    <a:lstStyle/>
                    <a:p>
                      <a:pPr algn="ctr">
                        <a:lnSpc>
                          <a:spcPct val="150000"/>
                        </a:lnSpc>
                        <a:spcAft>
                          <a:spcPts val="0"/>
                        </a:spcAft>
                      </a:pPr>
                      <a:r>
                        <a:rPr lang="ky-KG" sz="2000" b="1">
                          <a:solidFill>
                            <a:srgbClr val="002060"/>
                          </a:solidFill>
                          <a:effectLst/>
                          <a:latin typeface="+mn-lt"/>
                          <a:ea typeface="Calibri" panose="020F0502020204030204" pitchFamily="34" charset="0"/>
                          <a:cs typeface="Times New Roman" panose="02020603050405020304" pitchFamily="18" charset="0"/>
                        </a:rPr>
                        <a:t>1</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a:solidFill>
                            <a:srgbClr val="002060"/>
                          </a:solidFill>
                          <a:effectLst/>
                          <a:latin typeface="+mn-lt"/>
                          <a:ea typeface="Calibri" panose="020F0502020204030204" pitchFamily="34" charset="0"/>
                          <a:cs typeface="Times New Roman" panose="02020603050405020304" pitchFamily="18" charset="0"/>
                        </a:rPr>
                        <a:t>110</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a:solidFill>
                            <a:srgbClr val="002060"/>
                          </a:solidFill>
                          <a:effectLst/>
                          <a:latin typeface="+mn-lt"/>
                          <a:ea typeface="Calibri" panose="020F0502020204030204" pitchFamily="34" charset="0"/>
                          <a:cs typeface="Times New Roman" panose="02020603050405020304" pitchFamily="18" charset="0"/>
                        </a:rPr>
                        <a:t>1</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a:solidFill>
                            <a:srgbClr val="002060"/>
                          </a:solidFill>
                          <a:effectLst/>
                          <a:latin typeface="+mn-lt"/>
                          <a:ea typeface="Calibri" panose="020F0502020204030204" pitchFamily="34" charset="0"/>
                          <a:cs typeface="Times New Roman" panose="02020603050405020304" pitchFamily="18" charset="0"/>
                        </a:rPr>
                        <a:t>65</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a:solidFill>
                            <a:srgbClr val="002060"/>
                          </a:solidFill>
                          <a:effectLst/>
                          <a:latin typeface="+mn-lt"/>
                          <a:ea typeface="Calibri" panose="020F0502020204030204" pitchFamily="34" charset="0"/>
                          <a:cs typeface="Times New Roman" panose="02020603050405020304" pitchFamily="18" charset="0"/>
                        </a:rPr>
                        <a:t>1</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a:solidFill>
                            <a:srgbClr val="002060"/>
                          </a:solidFill>
                          <a:effectLst/>
                          <a:latin typeface="+mn-lt"/>
                          <a:ea typeface="Calibri" panose="020F0502020204030204" pitchFamily="34" charset="0"/>
                          <a:cs typeface="Times New Roman" panose="02020603050405020304" pitchFamily="18" charset="0"/>
                        </a:rPr>
                        <a:t>39</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dirty="0">
                          <a:solidFill>
                            <a:srgbClr val="002060"/>
                          </a:solidFill>
                          <a:effectLst/>
                          <a:latin typeface="+mn-lt"/>
                          <a:ea typeface="Calibri" panose="020F0502020204030204" pitchFamily="34" charset="0"/>
                          <a:cs typeface="Times New Roman" panose="02020603050405020304" pitchFamily="18" charset="0"/>
                        </a:rPr>
                        <a:t>3</a:t>
                      </a:r>
                      <a:endParaRPr lang="en-US" sz="2000" b="1"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dirty="0">
                          <a:solidFill>
                            <a:srgbClr val="002060"/>
                          </a:solidFill>
                          <a:effectLst/>
                          <a:latin typeface="+mn-lt"/>
                          <a:ea typeface="Calibri" panose="020F0502020204030204" pitchFamily="34" charset="0"/>
                          <a:cs typeface="Times New Roman" panose="02020603050405020304" pitchFamily="18" charset="0"/>
                        </a:rPr>
                        <a:t>27</a:t>
                      </a:r>
                      <a:endParaRPr lang="en-US" sz="2000" b="1"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ru-RU" sz="2000" b="1">
                          <a:solidFill>
                            <a:srgbClr val="002060"/>
                          </a:solidFill>
                          <a:effectLst/>
                          <a:latin typeface="+mn-lt"/>
                          <a:ea typeface="Calibri" panose="020F0502020204030204" pitchFamily="34" charset="0"/>
                          <a:cs typeface="Times New Roman" panose="02020603050405020304" pitchFamily="18" charset="0"/>
                        </a:rPr>
                        <a:t>10</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a:solidFill>
                            <a:srgbClr val="002060"/>
                          </a:solidFill>
                          <a:effectLst/>
                          <a:latin typeface="+mn-lt"/>
                          <a:ea typeface="Calibri" panose="020F0502020204030204" pitchFamily="34" charset="0"/>
                          <a:cs typeface="Times New Roman" panose="02020603050405020304" pitchFamily="18" charset="0"/>
                        </a:rPr>
                        <a:t>16</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4159995"/>
                  </a:ext>
                </a:extLst>
              </a:tr>
              <a:tr h="432411">
                <a:tc>
                  <a:txBody>
                    <a:bodyPr/>
                    <a:lstStyle/>
                    <a:p>
                      <a:pPr algn="ctr">
                        <a:lnSpc>
                          <a:spcPct val="150000"/>
                        </a:lnSpc>
                        <a:spcAft>
                          <a:spcPts val="0"/>
                        </a:spcAft>
                      </a:pPr>
                      <a:r>
                        <a:rPr lang="ky-KG" sz="2000" b="1">
                          <a:solidFill>
                            <a:srgbClr val="002060"/>
                          </a:solidFill>
                          <a:effectLst/>
                          <a:latin typeface="+mn-lt"/>
                          <a:ea typeface="Calibri" panose="020F0502020204030204" pitchFamily="34" charset="0"/>
                          <a:cs typeface="Times New Roman" panose="02020603050405020304" pitchFamily="18" charset="0"/>
                        </a:rPr>
                        <a:t>1</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a:solidFill>
                            <a:srgbClr val="002060"/>
                          </a:solidFill>
                          <a:effectLst/>
                          <a:latin typeface="+mn-lt"/>
                          <a:ea typeface="Calibri" panose="020F0502020204030204" pitchFamily="34" charset="0"/>
                          <a:cs typeface="Times New Roman" panose="02020603050405020304" pitchFamily="18" charset="0"/>
                        </a:rPr>
                        <a:t>106</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a:solidFill>
                            <a:srgbClr val="002060"/>
                          </a:solidFill>
                          <a:effectLst/>
                          <a:latin typeface="+mn-lt"/>
                          <a:ea typeface="Calibri" panose="020F0502020204030204" pitchFamily="34" charset="0"/>
                          <a:cs typeface="Times New Roman" panose="02020603050405020304" pitchFamily="18" charset="0"/>
                        </a:rPr>
                        <a:t>2</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a:solidFill>
                            <a:srgbClr val="002060"/>
                          </a:solidFill>
                          <a:effectLst/>
                          <a:latin typeface="+mn-lt"/>
                          <a:ea typeface="Calibri" panose="020F0502020204030204" pitchFamily="34" charset="0"/>
                          <a:cs typeface="Times New Roman" panose="02020603050405020304" pitchFamily="18" charset="0"/>
                        </a:rPr>
                        <a:t>62</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a:solidFill>
                            <a:srgbClr val="002060"/>
                          </a:solidFill>
                          <a:effectLst/>
                          <a:latin typeface="+mn-lt"/>
                          <a:ea typeface="Calibri" panose="020F0502020204030204" pitchFamily="34" charset="0"/>
                          <a:cs typeface="Times New Roman" panose="02020603050405020304" pitchFamily="18" charset="0"/>
                        </a:rPr>
                        <a:t>3</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a:solidFill>
                            <a:srgbClr val="002060"/>
                          </a:solidFill>
                          <a:effectLst/>
                          <a:latin typeface="+mn-lt"/>
                          <a:ea typeface="Calibri" panose="020F0502020204030204" pitchFamily="34" charset="0"/>
                          <a:cs typeface="Times New Roman" panose="02020603050405020304" pitchFamily="18" charset="0"/>
                        </a:rPr>
                        <a:t>37</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a:solidFill>
                            <a:srgbClr val="002060"/>
                          </a:solidFill>
                          <a:effectLst/>
                          <a:latin typeface="+mn-lt"/>
                          <a:ea typeface="Calibri" panose="020F0502020204030204" pitchFamily="34" charset="0"/>
                          <a:cs typeface="Times New Roman" panose="02020603050405020304" pitchFamily="18" charset="0"/>
                        </a:rPr>
                        <a:t>3</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dirty="0">
                          <a:solidFill>
                            <a:srgbClr val="002060"/>
                          </a:solidFill>
                          <a:effectLst/>
                          <a:latin typeface="+mn-lt"/>
                          <a:ea typeface="Calibri" panose="020F0502020204030204" pitchFamily="34" charset="0"/>
                          <a:cs typeface="Times New Roman" panose="02020603050405020304" pitchFamily="18" charset="0"/>
                        </a:rPr>
                        <a:t>26</a:t>
                      </a:r>
                      <a:endParaRPr lang="en-US" sz="2000" b="1"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ru-RU" sz="2000" b="1" dirty="0">
                          <a:solidFill>
                            <a:srgbClr val="002060"/>
                          </a:solidFill>
                          <a:effectLst/>
                          <a:latin typeface="+mn-lt"/>
                          <a:ea typeface="Calibri" panose="020F0502020204030204" pitchFamily="34" charset="0"/>
                          <a:cs typeface="Times New Roman" panose="02020603050405020304" pitchFamily="18" charset="0"/>
                        </a:rPr>
                        <a:t>5</a:t>
                      </a:r>
                      <a:endParaRPr lang="en-US" sz="2000" b="1"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a:solidFill>
                            <a:srgbClr val="002060"/>
                          </a:solidFill>
                          <a:effectLst/>
                          <a:latin typeface="+mn-lt"/>
                          <a:ea typeface="Calibri" panose="020F0502020204030204" pitchFamily="34" charset="0"/>
                          <a:cs typeface="Times New Roman" panose="02020603050405020304" pitchFamily="18" charset="0"/>
                        </a:rPr>
                        <a:t>15</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478268"/>
                  </a:ext>
                </a:extLst>
              </a:tr>
              <a:tr h="432411">
                <a:tc>
                  <a:txBody>
                    <a:bodyPr/>
                    <a:lstStyle/>
                    <a:p>
                      <a:pPr algn="ctr">
                        <a:lnSpc>
                          <a:spcPct val="150000"/>
                        </a:lnSpc>
                        <a:spcAft>
                          <a:spcPts val="0"/>
                        </a:spcAft>
                      </a:pPr>
                      <a:r>
                        <a:rPr lang="ky-KG" sz="2000" b="1">
                          <a:solidFill>
                            <a:srgbClr val="002060"/>
                          </a:solidFill>
                          <a:effectLst/>
                          <a:latin typeface="+mn-lt"/>
                          <a:ea typeface="Calibri" panose="020F0502020204030204" pitchFamily="34" charset="0"/>
                          <a:cs typeface="Times New Roman" panose="02020603050405020304" pitchFamily="18" charset="0"/>
                        </a:rPr>
                        <a:t>1</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a:solidFill>
                            <a:srgbClr val="002060"/>
                          </a:solidFill>
                          <a:effectLst/>
                          <a:latin typeface="+mn-lt"/>
                          <a:ea typeface="Calibri" panose="020F0502020204030204" pitchFamily="34" charset="0"/>
                          <a:cs typeface="Times New Roman" panose="02020603050405020304" pitchFamily="18" charset="0"/>
                        </a:rPr>
                        <a:t>105</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a:solidFill>
                            <a:srgbClr val="002060"/>
                          </a:solidFill>
                          <a:effectLst/>
                          <a:latin typeface="+mn-lt"/>
                          <a:ea typeface="Calibri" panose="020F0502020204030204" pitchFamily="34" charset="0"/>
                          <a:cs typeface="Times New Roman" panose="02020603050405020304" pitchFamily="18" charset="0"/>
                        </a:rPr>
                        <a:t>1</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a:solidFill>
                            <a:srgbClr val="002060"/>
                          </a:solidFill>
                          <a:effectLst/>
                          <a:latin typeface="+mn-lt"/>
                          <a:ea typeface="Calibri" panose="020F0502020204030204" pitchFamily="34" charset="0"/>
                          <a:cs typeface="Times New Roman" panose="02020603050405020304" pitchFamily="18" charset="0"/>
                        </a:rPr>
                        <a:t>59</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a:solidFill>
                            <a:srgbClr val="002060"/>
                          </a:solidFill>
                          <a:effectLst/>
                          <a:latin typeface="+mn-lt"/>
                          <a:ea typeface="Calibri" panose="020F0502020204030204" pitchFamily="34" charset="0"/>
                          <a:cs typeface="Times New Roman" panose="02020603050405020304" pitchFamily="18" charset="0"/>
                        </a:rPr>
                        <a:t>2</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a:solidFill>
                            <a:srgbClr val="002060"/>
                          </a:solidFill>
                          <a:effectLst/>
                          <a:latin typeface="+mn-lt"/>
                          <a:ea typeface="Calibri" panose="020F0502020204030204" pitchFamily="34" charset="0"/>
                          <a:cs typeface="Times New Roman" panose="02020603050405020304" pitchFamily="18" charset="0"/>
                        </a:rPr>
                        <a:t>35</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a:solidFill>
                            <a:srgbClr val="002060"/>
                          </a:solidFill>
                          <a:effectLst/>
                          <a:latin typeface="+mn-lt"/>
                          <a:ea typeface="Calibri" panose="020F0502020204030204" pitchFamily="34" charset="0"/>
                          <a:cs typeface="Times New Roman" panose="02020603050405020304" pitchFamily="18" charset="0"/>
                        </a:rPr>
                        <a:t>2</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a:solidFill>
                            <a:srgbClr val="002060"/>
                          </a:solidFill>
                          <a:effectLst/>
                          <a:latin typeface="+mn-lt"/>
                          <a:ea typeface="Calibri" panose="020F0502020204030204" pitchFamily="34" charset="0"/>
                          <a:cs typeface="Times New Roman" panose="02020603050405020304" pitchFamily="18" charset="0"/>
                        </a:rPr>
                        <a:t>24</a:t>
                      </a:r>
                      <a:endParaRPr lang="en-US" sz="2000" b="1">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ru-RU" sz="2000" b="1" dirty="0">
                          <a:solidFill>
                            <a:srgbClr val="002060"/>
                          </a:solidFill>
                          <a:effectLst/>
                          <a:latin typeface="+mn-lt"/>
                          <a:ea typeface="Calibri" panose="020F0502020204030204" pitchFamily="34" charset="0"/>
                          <a:cs typeface="Times New Roman" panose="02020603050405020304" pitchFamily="18" charset="0"/>
                        </a:rPr>
                        <a:t>7</a:t>
                      </a:r>
                      <a:endParaRPr lang="en-US" sz="2000" b="1"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000" b="1" dirty="0">
                          <a:solidFill>
                            <a:srgbClr val="002060"/>
                          </a:solidFill>
                          <a:effectLst/>
                          <a:latin typeface="+mn-lt"/>
                          <a:ea typeface="Calibri" panose="020F0502020204030204" pitchFamily="34" charset="0"/>
                          <a:cs typeface="Times New Roman" panose="02020603050405020304" pitchFamily="18" charset="0"/>
                        </a:rPr>
                        <a:t>14</a:t>
                      </a:r>
                      <a:endParaRPr lang="en-US" sz="2000" b="1"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9243026"/>
                  </a:ext>
                </a:extLst>
              </a:tr>
            </a:tbl>
          </a:graphicData>
        </a:graphic>
      </p:graphicFrame>
    </p:spTree>
    <p:extLst>
      <p:ext uri="{BB962C8B-B14F-4D97-AF65-F5344CB8AC3E}">
        <p14:creationId xmlns:p14="http://schemas.microsoft.com/office/powerpoint/2010/main" val="3204513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730477" y="294968"/>
            <a:ext cx="10048567" cy="963561"/>
          </a:xfrm>
        </p:spPr>
        <p:txBody>
          <a:bodyPr vert="vert270">
            <a:normAutofit/>
          </a:bodyPr>
          <a:lstStyle/>
          <a:p>
            <a:r>
              <a:rPr lang="en-US" sz="3000" b="1" dirty="0">
                <a:latin typeface="Arial" panose="020B0604020202020204" pitchFamily="34" charset="0"/>
                <a:cs typeface="Arial" panose="020B0604020202020204" pitchFamily="34" charset="0"/>
              </a:rPr>
              <a:t> </a:t>
            </a:r>
            <a:br>
              <a:rPr lang="en-US" sz="3000" b="1" dirty="0">
                <a:latin typeface="Arial" panose="020B0604020202020204" pitchFamily="34" charset="0"/>
                <a:cs typeface="Arial" panose="020B0604020202020204" pitchFamily="34" charset="0"/>
              </a:rPr>
            </a:br>
            <a:br>
              <a:rPr lang="en-US" sz="3000" b="1" dirty="0">
                <a:latin typeface="Arial" panose="020B0604020202020204" pitchFamily="34" charset="0"/>
                <a:cs typeface="Arial" panose="020B0604020202020204" pitchFamily="34" charset="0"/>
              </a:rPr>
            </a:br>
            <a:r>
              <a:rPr lang="en-US" sz="3000" b="1" dirty="0">
                <a:latin typeface="Arial" panose="020B0604020202020204" pitchFamily="34" charset="0"/>
                <a:cs typeface="Arial" panose="020B0604020202020204" pitchFamily="34" charset="0"/>
              </a:rPr>
              <a:t>     </a:t>
            </a:r>
            <a:endParaRPr lang="ru-RU" sz="3000" b="1" dirty="0">
              <a:latin typeface="Arial" panose="020B0604020202020204" pitchFamily="34" charset="0"/>
              <a:cs typeface="Arial" panose="020B0604020202020204" pitchFamily="34" charset="0"/>
            </a:endParaRPr>
          </a:p>
        </p:txBody>
      </p:sp>
      <p:graphicFrame>
        <p:nvGraphicFramePr>
          <p:cNvPr id="2" name="Таблица 1">
            <a:extLst>
              <a:ext uri="{FF2B5EF4-FFF2-40B4-BE49-F238E27FC236}">
                <a16:creationId xmlns:a16="http://schemas.microsoft.com/office/drawing/2014/main" id="{C9CF0DEE-6B51-428A-831F-7222FB09C22E}"/>
              </a:ext>
            </a:extLst>
          </p:cNvPr>
          <p:cNvGraphicFramePr>
            <a:graphicFrameLocks noGrp="1"/>
          </p:cNvGraphicFramePr>
          <p:nvPr>
            <p:extLst>
              <p:ext uri="{D42A27DB-BD31-4B8C-83A1-F6EECF244321}">
                <p14:modId xmlns:p14="http://schemas.microsoft.com/office/powerpoint/2010/main" val="3459251204"/>
              </p:ext>
            </p:extLst>
          </p:nvPr>
        </p:nvGraphicFramePr>
        <p:xfrm>
          <a:off x="1810264" y="1209368"/>
          <a:ext cx="9683644" cy="5444343"/>
        </p:xfrm>
        <a:graphic>
          <a:graphicData uri="http://schemas.openxmlformats.org/drawingml/2006/table">
            <a:tbl>
              <a:tblPr firstRow="1" firstCol="1" bandRow="1">
                <a:tableStyleId>{46F890A9-2807-4EBB-B81D-B2AA78EC7F39}</a:tableStyleId>
              </a:tblPr>
              <a:tblGrid>
                <a:gridCol w="1100414">
                  <a:extLst>
                    <a:ext uri="{9D8B030D-6E8A-4147-A177-3AD203B41FA5}">
                      <a16:colId xmlns:a16="http://schemas.microsoft.com/office/drawing/2014/main" val="4273469968"/>
                    </a:ext>
                  </a:extLst>
                </a:gridCol>
                <a:gridCol w="1320497">
                  <a:extLst>
                    <a:ext uri="{9D8B030D-6E8A-4147-A177-3AD203B41FA5}">
                      <a16:colId xmlns:a16="http://schemas.microsoft.com/office/drawing/2014/main" val="3053265781"/>
                    </a:ext>
                  </a:extLst>
                </a:gridCol>
                <a:gridCol w="1100414">
                  <a:extLst>
                    <a:ext uri="{9D8B030D-6E8A-4147-A177-3AD203B41FA5}">
                      <a16:colId xmlns:a16="http://schemas.microsoft.com/office/drawing/2014/main" val="4267021760"/>
                    </a:ext>
                  </a:extLst>
                </a:gridCol>
                <a:gridCol w="1320497">
                  <a:extLst>
                    <a:ext uri="{9D8B030D-6E8A-4147-A177-3AD203B41FA5}">
                      <a16:colId xmlns:a16="http://schemas.microsoft.com/office/drawing/2014/main" val="1606616204"/>
                    </a:ext>
                  </a:extLst>
                </a:gridCol>
                <a:gridCol w="1100414">
                  <a:extLst>
                    <a:ext uri="{9D8B030D-6E8A-4147-A177-3AD203B41FA5}">
                      <a16:colId xmlns:a16="http://schemas.microsoft.com/office/drawing/2014/main" val="3014065313"/>
                    </a:ext>
                  </a:extLst>
                </a:gridCol>
                <a:gridCol w="1320497">
                  <a:extLst>
                    <a:ext uri="{9D8B030D-6E8A-4147-A177-3AD203B41FA5}">
                      <a16:colId xmlns:a16="http://schemas.microsoft.com/office/drawing/2014/main" val="561465626"/>
                    </a:ext>
                  </a:extLst>
                </a:gridCol>
                <a:gridCol w="1100414">
                  <a:extLst>
                    <a:ext uri="{9D8B030D-6E8A-4147-A177-3AD203B41FA5}">
                      <a16:colId xmlns:a16="http://schemas.microsoft.com/office/drawing/2014/main" val="2824784887"/>
                    </a:ext>
                  </a:extLst>
                </a:gridCol>
                <a:gridCol w="1320497">
                  <a:extLst>
                    <a:ext uri="{9D8B030D-6E8A-4147-A177-3AD203B41FA5}">
                      <a16:colId xmlns:a16="http://schemas.microsoft.com/office/drawing/2014/main" val="2379504988"/>
                    </a:ext>
                  </a:extLst>
                </a:gridCol>
              </a:tblGrid>
              <a:tr h="934573">
                <a:tc>
                  <a:txBody>
                    <a:bodyPr/>
                    <a:lstStyle/>
                    <a:p>
                      <a:pPr algn="ctr">
                        <a:lnSpc>
                          <a:spcPct val="100000"/>
                        </a:lnSpc>
                        <a:spcAft>
                          <a:spcPts val="0"/>
                        </a:spcAft>
                      </a:pPr>
                      <a:r>
                        <a:rPr lang="ky-KG" sz="2200" b="1" dirty="0">
                          <a:effectLst/>
                        </a:rPr>
                        <a:t>Макала </a:t>
                      </a:r>
                      <a:endParaRPr lang="en-US" sz="2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ky-KG" sz="2200" b="1" dirty="0">
                          <a:effectLst/>
                        </a:rPr>
                        <a:t>Шилтеме саны</a:t>
                      </a:r>
                      <a:endParaRPr lang="en-US" sz="2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ky-KG" sz="2200" b="1" dirty="0">
                          <a:effectLst/>
                        </a:rPr>
                        <a:t>Макала </a:t>
                      </a:r>
                      <a:endParaRPr lang="en-US" sz="2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ky-KG" sz="2200" b="1" dirty="0">
                          <a:effectLst/>
                        </a:rPr>
                        <a:t>Шилтеме саны</a:t>
                      </a:r>
                      <a:endParaRPr lang="en-US" sz="2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ky-KG" sz="2200" b="1" dirty="0">
                          <a:effectLst/>
                        </a:rPr>
                        <a:t>Макала </a:t>
                      </a:r>
                      <a:endParaRPr lang="en-US" sz="2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ky-KG" sz="2200" b="1" dirty="0">
                          <a:effectLst/>
                        </a:rPr>
                        <a:t>Шилтеме саны</a:t>
                      </a:r>
                      <a:endParaRPr lang="en-US" sz="2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ky-KG" sz="2200" b="1" dirty="0">
                          <a:effectLst/>
                        </a:rPr>
                        <a:t>Макала </a:t>
                      </a:r>
                      <a:endParaRPr lang="en-US" sz="2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ky-KG" sz="2200" b="1" dirty="0">
                          <a:effectLst/>
                        </a:rPr>
                        <a:t>Шилтеме саны</a:t>
                      </a:r>
                      <a:endParaRPr lang="en-US" sz="2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5078289"/>
                  </a:ext>
                </a:extLst>
              </a:tr>
              <a:tr h="437484">
                <a:tc>
                  <a:txBody>
                    <a:bodyPr/>
                    <a:lstStyle/>
                    <a:p>
                      <a:pPr algn="ctr">
                        <a:lnSpc>
                          <a:spcPct val="150000"/>
                        </a:lnSpc>
                        <a:spcAft>
                          <a:spcPts val="0"/>
                        </a:spcAft>
                      </a:pPr>
                      <a:r>
                        <a:rPr lang="ky-KG" sz="2200" b="1" dirty="0">
                          <a:solidFill>
                            <a:srgbClr val="000000"/>
                          </a:solidFill>
                          <a:effectLst/>
                        </a:rPr>
                        <a:t>1</a:t>
                      </a:r>
                      <a:endParaRPr lang="en-US" sz="22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200" b="1" dirty="0">
                          <a:solidFill>
                            <a:srgbClr val="000000"/>
                          </a:solidFill>
                          <a:effectLst/>
                        </a:rPr>
                        <a:t>6</a:t>
                      </a:r>
                      <a:r>
                        <a:rPr lang="en-US" sz="2200" b="1" dirty="0">
                          <a:solidFill>
                            <a:srgbClr val="000000"/>
                          </a:solidFill>
                          <a:effectLst/>
                        </a:rPr>
                        <a:t>5</a:t>
                      </a:r>
                      <a:endParaRPr lang="en-US" sz="22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200" b="1" dirty="0">
                          <a:solidFill>
                            <a:srgbClr val="000000"/>
                          </a:solidFill>
                          <a:effectLst/>
                        </a:rPr>
                        <a:t>1</a:t>
                      </a:r>
                      <a:endParaRPr lang="en-US" sz="22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200" b="1" dirty="0">
                          <a:solidFill>
                            <a:srgbClr val="000000"/>
                          </a:solidFill>
                          <a:effectLst/>
                        </a:rPr>
                        <a:t>31</a:t>
                      </a:r>
                      <a:endParaRPr lang="en-US" sz="22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200" b="1" dirty="0">
                          <a:solidFill>
                            <a:srgbClr val="000000"/>
                          </a:solidFill>
                          <a:effectLst/>
                        </a:rPr>
                        <a:t>2</a:t>
                      </a:r>
                      <a:endParaRPr lang="en-US" sz="22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200" b="1" dirty="0">
                          <a:solidFill>
                            <a:srgbClr val="000000"/>
                          </a:solidFill>
                          <a:effectLst/>
                        </a:rPr>
                        <a:t>18</a:t>
                      </a:r>
                      <a:endParaRPr lang="en-US" sz="22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200" b="1" dirty="0">
                          <a:solidFill>
                            <a:srgbClr val="000000"/>
                          </a:solidFill>
                          <a:effectLst/>
                        </a:rPr>
                        <a:t>7</a:t>
                      </a:r>
                      <a:endParaRPr lang="en-US" sz="22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200" b="1" dirty="0">
                          <a:solidFill>
                            <a:srgbClr val="000000"/>
                          </a:solidFill>
                          <a:effectLst/>
                        </a:rPr>
                        <a:t>7</a:t>
                      </a:r>
                      <a:endParaRPr lang="en-US" sz="22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8923395"/>
                  </a:ext>
                </a:extLst>
              </a:tr>
              <a:tr h="437484">
                <a:tc>
                  <a:txBody>
                    <a:bodyPr/>
                    <a:lstStyle/>
                    <a:p>
                      <a:pPr algn="ctr">
                        <a:lnSpc>
                          <a:spcPct val="150000"/>
                        </a:lnSpc>
                        <a:spcAft>
                          <a:spcPts val="0"/>
                        </a:spcAft>
                      </a:pPr>
                      <a:r>
                        <a:rPr lang="ky-KG" sz="2200" b="1" dirty="0">
                          <a:solidFill>
                            <a:srgbClr val="000000"/>
                          </a:solidFill>
                          <a:effectLst/>
                        </a:rPr>
                        <a:t>1</a:t>
                      </a:r>
                      <a:endParaRPr lang="en-US" sz="22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200" b="1" dirty="0">
                          <a:solidFill>
                            <a:srgbClr val="000000"/>
                          </a:solidFill>
                          <a:effectLst/>
                        </a:rPr>
                        <a:t>57</a:t>
                      </a:r>
                      <a:endParaRPr lang="en-US" sz="22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200" b="1" dirty="0">
                          <a:solidFill>
                            <a:srgbClr val="000000"/>
                          </a:solidFill>
                          <a:effectLst/>
                        </a:rPr>
                        <a:t>1</a:t>
                      </a:r>
                      <a:endParaRPr lang="en-US" sz="22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200" b="1" dirty="0">
                          <a:solidFill>
                            <a:srgbClr val="000000"/>
                          </a:solidFill>
                          <a:effectLst/>
                        </a:rPr>
                        <a:t>29</a:t>
                      </a:r>
                      <a:endParaRPr lang="en-US" sz="22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200" b="1" dirty="0">
                          <a:solidFill>
                            <a:srgbClr val="000000"/>
                          </a:solidFill>
                          <a:effectLst/>
                        </a:rPr>
                        <a:t>2</a:t>
                      </a:r>
                      <a:endParaRPr lang="en-US" sz="22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200" b="1" dirty="0">
                          <a:solidFill>
                            <a:srgbClr val="000000"/>
                          </a:solidFill>
                          <a:effectLst/>
                        </a:rPr>
                        <a:t>17</a:t>
                      </a:r>
                      <a:endParaRPr lang="en-US" sz="22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200" b="1" dirty="0">
                          <a:solidFill>
                            <a:srgbClr val="000000"/>
                          </a:solidFill>
                          <a:effectLst/>
                        </a:rPr>
                        <a:t>7</a:t>
                      </a:r>
                      <a:endParaRPr lang="en-US" sz="22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200" b="1">
                          <a:solidFill>
                            <a:srgbClr val="000000"/>
                          </a:solidFill>
                          <a:effectLst/>
                        </a:rPr>
                        <a:t>6</a:t>
                      </a:r>
                      <a:endParaRPr lang="en-US" sz="22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1806101"/>
                  </a:ext>
                </a:extLst>
              </a:tr>
              <a:tr h="437484">
                <a:tc>
                  <a:txBody>
                    <a:bodyPr/>
                    <a:lstStyle/>
                    <a:p>
                      <a:pPr algn="ctr">
                        <a:lnSpc>
                          <a:spcPct val="150000"/>
                        </a:lnSpc>
                        <a:spcAft>
                          <a:spcPts val="0"/>
                        </a:spcAft>
                      </a:pPr>
                      <a:r>
                        <a:rPr lang="en-US" sz="2200" b="1">
                          <a:solidFill>
                            <a:srgbClr val="000000"/>
                          </a:solidFill>
                          <a:effectLst/>
                        </a:rPr>
                        <a:t>1</a:t>
                      </a:r>
                      <a:endParaRPr lang="en-US" sz="2200" b="1">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200" b="1" dirty="0">
                          <a:solidFill>
                            <a:srgbClr val="000000"/>
                          </a:solidFill>
                          <a:effectLst/>
                        </a:rPr>
                        <a:t>45</a:t>
                      </a:r>
                      <a:endParaRPr lang="en-US" sz="22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200" b="1">
                          <a:solidFill>
                            <a:srgbClr val="000000"/>
                          </a:solidFill>
                          <a:effectLst/>
                        </a:rPr>
                        <a:t>1</a:t>
                      </a:r>
                      <a:endParaRPr lang="en-US" sz="2200" b="1">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200" b="1" dirty="0">
                          <a:solidFill>
                            <a:srgbClr val="000000"/>
                          </a:solidFill>
                          <a:effectLst/>
                        </a:rPr>
                        <a:t>28</a:t>
                      </a:r>
                      <a:endParaRPr lang="en-US" sz="22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200" b="1" dirty="0">
                          <a:solidFill>
                            <a:srgbClr val="000000"/>
                          </a:solidFill>
                          <a:effectLst/>
                        </a:rPr>
                        <a:t>2</a:t>
                      </a:r>
                      <a:endParaRPr lang="en-US" sz="22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200" b="1" dirty="0">
                          <a:solidFill>
                            <a:srgbClr val="000000"/>
                          </a:solidFill>
                          <a:effectLst/>
                        </a:rPr>
                        <a:t>15</a:t>
                      </a:r>
                      <a:endParaRPr lang="en-US" sz="22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200" b="1" dirty="0">
                          <a:solidFill>
                            <a:srgbClr val="000000"/>
                          </a:solidFill>
                          <a:effectLst/>
                        </a:rPr>
                        <a:t>8</a:t>
                      </a:r>
                      <a:endParaRPr lang="en-US" sz="22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200" b="1" dirty="0">
                          <a:solidFill>
                            <a:srgbClr val="000000"/>
                          </a:solidFill>
                          <a:effectLst/>
                        </a:rPr>
                        <a:t>5</a:t>
                      </a:r>
                      <a:endParaRPr lang="en-US" sz="22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937989"/>
                  </a:ext>
                </a:extLst>
              </a:tr>
              <a:tr h="388020">
                <a:tc>
                  <a:txBody>
                    <a:bodyPr/>
                    <a:lstStyle/>
                    <a:p>
                      <a:pPr algn="ctr">
                        <a:lnSpc>
                          <a:spcPct val="150000"/>
                        </a:lnSpc>
                        <a:spcAft>
                          <a:spcPts val="0"/>
                        </a:spcAft>
                      </a:pPr>
                      <a:r>
                        <a:rPr lang="en-US" sz="2200" b="1" dirty="0">
                          <a:solidFill>
                            <a:srgbClr val="000000"/>
                          </a:solidFill>
                          <a:effectLst/>
                        </a:rPr>
                        <a:t>1</a:t>
                      </a:r>
                      <a:endParaRPr lang="en-US" sz="22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200" b="1" dirty="0">
                          <a:solidFill>
                            <a:srgbClr val="000000"/>
                          </a:solidFill>
                          <a:effectLst/>
                        </a:rPr>
                        <a:t>44</a:t>
                      </a:r>
                      <a:endParaRPr lang="en-US" sz="22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200" b="1" dirty="0">
                          <a:solidFill>
                            <a:srgbClr val="000000"/>
                          </a:solidFill>
                          <a:effectLst/>
                        </a:rPr>
                        <a:t>1</a:t>
                      </a:r>
                      <a:endParaRPr lang="en-US" sz="22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200" b="1" dirty="0">
                          <a:solidFill>
                            <a:srgbClr val="000000"/>
                          </a:solidFill>
                          <a:effectLst/>
                        </a:rPr>
                        <a:t>27</a:t>
                      </a:r>
                      <a:endParaRPr lang="en-US" sz="22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200" b="1" dirty="0">
                          <a:solidFill>
                            <a:srgbClr val="000000"/>
                          </a:solidFill>
                          <a:effectLst/>
                        </a:rPr>
                        <a:t>3</a:t>
                      </a:r>
                      <a:endParaRPr lang="en-US" sz="22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200" b="1" dirty="0">
                          <a:solidFill>
                            <a:srgbClr val="000000"/>
                          </a:solidFill>
                          <a:effectLst/>
                        </a:rPr>
                        <a:t>14</a:t>
                      </a:r>
                      <a:endParaRPr lang="en-US" sz="22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200" b="1" dirty="0">
                          <a:solidFill>
                            <a:srgbClr val="000000"/>
                          </a:solidFill>
                          <a:effectLst/>
                        </a:rPr>
                        <a:t>1</a:t>
                      </a:r>
                      <a:r>
                        <a:rPr lang="en-US" sz="2200" b="1" dirty="0">
                          <a:solidFill>
                            <a:srgbClr val="000000"/>
                          </a:solidFill>
                          <a:effectLst/>
                        </a:rPr>
                        <a:t>4</a:t>
                      </a:r>
                      <a:endParaRPr lang="en-US" sz="22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200" b="1">
                          <a:solidFill>
                            <a:srgbClr val="000000"/>
                          </a:solidFill>
                          <a:effectLst/>
                        </a:rPr>
                        <a:t>4</a:t>
                      </a:r>
                      <a:endParaRPr lang="en-US" sz="22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9831777"/>
                  </a:ext>
                </a:extLst>
              </a:tr>
              <a:tr h="437484">
                <a:tc>
                  <a:txBody>
                    <a:bodyPr/>
                    <a:lstStyle/>
                    <a:p>
                      <a:pPr algn="ctr">
                        <a:lnSpc>
                          <a:spcPct val="150000"/>
                        </a:lnSpc>
                        <a:spcAft>
                          <a:spcPts val="0"/>
                        </a:spcAft>
                      </a:pPr>
                      <a:r>
                        <a:rPr lang="ky-KG" sz="2200" b="1" dirty="0">
                          <a:solidFill>
                            <a:srgbClr val="000000"/>
                          </a:solidFill>
                          <a:effectLst/>
                        </a:rPr>
                        <a:t>1</a:t>
                      </a:r>
                      <a:endParaRPr lang="en-US" sz="22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200" b="1" dirty="0">
                          <a:solidFill>
                            <a:srgbClr val="000000"/>
                          </a:solidFill>
                          <a:effectLst/>
                        </a:rPr>
                        <a:t>40</a:t>
                      </a:r>
                      <a:endParaRPr lang="en-US" sz="22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200" b="1" dirty="0">
                          <a:solidFill>
                            <a:srgbClr val="000000"/>
                          </a:solidFill>
                          <a:effectLst/>
                        </a:rPr>
                        <a:t>2</a:t>
                      </a:r>
                      <a:endParaRPr lang="en-US" sz="22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200" b="1" dirty="0">
                          <a:solidFill>
                            <a:srgbClr val="000000"/>
                          </a:solidFill>
                          <a:effectLst/>
                        </a:rPr>
                        <a:t>25</a:t>
                      </a:r>
                      <a:endParaRPr lang="en-US" sz="22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200" b="1" dirty="0">
                          <a:solidFill>
                            <a:srgbClr val="000000"/>
                          </a:solidFill>
                          <a:effectLst/>
                        </a:rPr>
                        <a:t>1</a:t>
                      </a:r>
                      <a:endParaRPr lang="en-US" sz="22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200" b="1" dirty="0">
                          <a:solidFill>
                            <a:srgbClr val="000000"/>
                          </a:solidFill>
                          <a:effectLst/>
                        </a:rPr>
                        <a:t>13</a:t>
                      </a:r>
                      <a:endParaRPr lang="en-US" sz="22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200" b="1" dirty="0">
                          <a:solidFill>
                            <a:srgbClr val="000000"/>
                          </a:solidFill>
                          <a:effectLst/>
                        </a:rPr>
                        <a:t>16</a:t>
                      </a:r>
                      <a:endParaRPr lang="en-US" sz="22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200" b="1" dirty="0">
                          <a:solidFill>
                            <a:srgbClr val="000000"/>
                          </a:solidFill>
                          <a:effectLst/>
                        </a:rPr>
                        <a:t>3</a:t>
                      </a:r>
                      <a:endParaRPr lang="en-US" sz="22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6302117"/>
                  </a:ext>
                </a:extLst>
              </a:tr>
              <a:tr h="437484">
                <a:tc>
                  <a:txBody>
                    <a:bodyPr/>
                    <a:lstStyle/>
                    <a:p>
                      <a:pPr algn="ctr">
                        <a:lnSpc>
                          <a:spcPct val="150000"/>
                        </a:lnSpc>
                        <a:spcAft>
                          <a:spcPts val="0"/>
                        </a:spcAft>
                      </a:pPr>
                      <a:r>
                        <a:rPr lang="en-US" sz="2200" b="1" dirty="0">
                          <a:solidFill>
                            <a:srgbClr val="000000"/>
                          </a:solidFill>
                          <a:effectLst/>
                        </a:rPr>
                        <a:t>2</a:t>
                      </a:r>
                      <a:endParaRPr lang="en-US" sz="22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200" b="1" dirty="0">
                          <a:solidFill>
                            <a:srgbClr val="000000"/>
                          </a:solidFill>
                          <a:effectLst/>
                        </a:rPr>
                        <a:t>38</a:t>
                      </a:r>
                      <a:endParaRPr lang="en-US" sz="22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200" b="1" dirty="0">
                          <a:solidFill>
                            <a:srgbClr val="000000"/>
                          </a:solidFill>
                          <a:effectLst/>
                        </a:rPr>
                        <a:t>1</a:t>
                      </a:r>
                      <a:endParaRPr lang="en-US" sz="22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200" b="1" dirty="0">
                          <a:solidFill>
                            <a:srgbClr val="000000"/>
                          </a:solidFill>
                          <a:effectLst/>
                        </a:rPr>
                        <a:t>24</a:t>
                      </a:r>
                      <a:endParaRPr lang="en-US" sz="22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200" b="1" dirty="0">
                          <a:solidFill>
                            <a:srgbClr val="000000"/>
                          </a:solidFill>
                          <a:effectLst/>
                        </a:rPr>
                        <a:t>2</a:t>
                      </a:r>
                      <a:endParaRPr lang="en-US" sz="22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200" b="1" dirty="0">
                          <a:solidFill>
                            <a:srgbClr val="000000"/>
                          </a:solidFill>
                          <a:effectLst/>
                        </a:rPr>
                        <a:t>12</a:t>
                      </a:r>
                      <a:endParaRPr lang="en-US" sz="22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200" b="1" dirty="0">
                          <a:solidFill>
                            <a:srgbClr val="000000"/>
                          </a:solidFill>
                          <a:effectLst/>
                        </a:rPr>
                        <a:t>1</a:t>
                      </a:r>
                      <a:r>
                        <a:rPr lang="en-US" sz="2200" b="1" dirty="0">
                          <a:solidFill>
                            <a:srgbClr val="000000"/>
                          </a:solidFill>
                          <a:effectLst/>
                        </a:rPr>
                        <a:t>6</a:t>
                      </a:r>
                      <a:endParaRPr lang="en-US" sz="22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200" b="1" dirty="0">
                          <a:solidFill>
                            <a:srgbClr val="000000"/>
                          </a:solidFill>
                          <a:effectLst/>
                        </a:rPr>
                        <a:t>2</a:t>
                      </a:r>
                      <a:endParaRPr lang="en-US" sz="22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7762243"/>
                  </a:ext>
                </a:extLst>
              </a:tr>
              <a:tr h="437484">
                <a:tc>
                  <a:txBody>
                    <a:bodyPr/>
                    <a:lstStyle/>
                    <a:p>
                      <a:pPr algn="ctr">
                        <a:lnSpc>
                          <a:spcPct val="150000"/>
                        </a:lnSpc>
                        <a:spcAft>
                          <a:spcPts val="0"/>
                        </a:spcAft>
                      </a:pPr>
                      <a:r>
                        <a:rPr lang="en-US" sz="2200" b="1" dirty="0">
                          <a:solidFill>
                            <a:srgbClr val="000000"/>
                          </a:solidFill>
                          <a:effectLst/>
                        </a:rPr>
                        <a:t>1</a:t>
                      </a:r>
                      <a:endParaRPr lang="en-US" sz="22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200" b="1" dirty="0">
                          <a:solidFill>
                            <a:srgbClr val="000000"/>
                          </a:solidFill>
                          <a:effectLst/>
                        </a:rPr>
                        <a:t>37</a:t>
                      </a:r>
                      <a:endParaRPr lang="en-US" sz="22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200" b="1" dirty="0">
                          <a:solidFill>
                            <a:srgbClr val="000000"/>
                          </a:solidFill>
                          <a:effectLst/>
                        </a:rPr>
                        <a:t>3</a:t>
                      </a:r>
                      <a:endParaRPr lang="en-US" sz="22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200" b="1" dirty="0">
                          <a:solidFill>
                            <a:srgbClr val="000000"/>
                          </a:solidFill>
                          <a:effectLst/>
                        </a:rPr>
                        <a:t>23</a:t>
                      </a:r>
                      <a:endParaRPr lang="en-US" sz="22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200" b="1" dirty="0">
                          <a:solidFill>
                            <a:srgbClr val="000000"/>
                          </a:solidFill>
                          <a:effectLst/>
                        </a:rPr>
                        <a:t>3</a:t>
                      </a:r>
                      <a:endParaRPr lang="en-US" sz="22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200" b="1" dirty="0">
                          <a:solidFill>
                            <a:srgbClr val="000000"/>
                          </a:solidFill>
                          <a:effectLst/>
                        </a:rPr>
                        <a:t>11</a:t>
                      </a:r>
                      <a:endParaRPr lang="en-US" sz="22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200" b="1" dirty="0">
                          <a:solidFill>
                            <a:srgbClr val="000000"/>
                          </a:solidFill>
                          <a:effectLst/>
                        </a:rPr>
                        <a:t>3</a:t>
                      </a:r>
                      <a:r>
                        <a:rPr lang="en-US" sz="2200" b="1" dirty="0">
                          <a:solidFill>
                            <a:srgbClr val="000000"/>
                          </a:solidFill>
                          <a:effectLst/>
                        </a:rPr>
                        <a:t>4</a:t>
                      </a:r>
                      <a:endParaRPr lang="en-US" sz="22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200" b="1" dirty="0">
                          <a:solidFill>
                            <a:srgbClr val="000000"/>
                          </a:solidFill>
                          <a:effectLst/>
                        </a:rPr>
                        <a:t>1</a:t>
                      </a:r>
                      <a:endParaRPr lang="en-US" sz="22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6970267"/>
                  </a:ext>
                </a:extLst>
              </a:tr>
              <a:tr h="437484">
                <a:tc>
                  <a:txBody>
                    <a:bodyPr/>
                    <a:lstStyle/>
                    <a:p>
                      <a:pPr algn="ctr">
                        <a:lnSpc>
                          <a:spcPct val="150000"/>
                        </a:lnSpc>
                        <a:spcAft>
                          <a:spcPts val="0"/>
                        </a:spcAft>
                      </a:pPr>
                      <a:r>
                        <a:rPr lang="ky-KG" sz="2200" b="1" dirty="0">
                          <a:solidFill>
                            <a:srgbClr val="000000"/>
                          </a:solidFill>
                          <a:effectLst/>
                        </a:rPr>
                        <a:t>3</a:t>
                      </a:r>
                      <a:endParaRPr lang="en-US" sz="22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200" b="1" dirty="0">
                          <a:solidFill>
                            <a:srgbClr val="000000"/>
                          </a:solidFill>
                          <a:effectLst/>
                        </a:rPr>
                        <a:t>35</a:t>
                      </a:r>
                      <a:endParaRPr lang="en-US" sz="22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200" b="1">
                          <a:solidFill>
                            <a:srgbClr val="000000"/>
                          </a:solidFill>
                          <a:effectLst/>
                        </a:rPr>
                        <a:t>2</a:t>
                      </a:r>
                      <a:endParaRPr lang="en-US" sz="2200" b="1">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200" b="1" dirty="0">
                          <a:solidFill>
                            <a:srgbClr val="000000"/>
                          </a:solidFill>
                          <a:effectLst/>
                        </a:rPr>
                        <a:t>22</a:t>
                      </a:r>
                      <a:endParaRPr lang="en-US" sz="22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200" b="1" dirty="0">
                          <a:solidFill>
                            <a:srgbClr val="000000"/>
                          </a:solidFill>
                          <a:effectLst/>
                        </a:rPr>
                        <a:t>5</a:t>
                      </a:r>
                      <a:endParaRPr lang="en-US" sz="22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200" b="1" dirty="0">
                          <a:solidFill>
                            <a:srgbClr val="000000"/>
                          </a:solidFill>
                          <a:effectLst/>
                        </a:rPr>
                        <a:t>10</a:t>
                      </a:r>
                      <a:endParaRPr lang="en-US" sz="22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200" b="1" dirty="0">
                          <a:effectLst/>
                        </a:rPr>
                        <a:t> </a:t>
                      </a:r>
                      <a:endParaRPr lang="en-US" sz="22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200" b="1" dirty="0">
                          <a:effectLst/>
                        </a:rPr>
                        <a:t> </a:t>
                      </a:r>
                      <a:endParaRPr lang="en-US" sz="22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2040450"/>
                  </a:ext>
                </a:extLst>
              </a:tr>
              <a:tr h="437484">
                <a:tc>
                  <a:txBody>
                    <a:bodyPr/>
                    <a:lstStyle/>
                    <a:p>
                      <a:pPr algn="ctr">
                        <a:lnSpc>
                          <a:spcPct val="150000"/>
                        </a:lnSpc>
                        <a:spcAft>
                          <a:spcPts val="0"/>
                        </a:spcAft>
                      </a:pPr>
                      <a:r>
                        <a:rPr lang="ky-KG" sz="2200" b="1">
                          <a:solidFill>
                            <a:srgbClr val="000000"/>
                          </a:solidFill>
                          <a:effectLst/>
                        </a:rPr>
                        <a:t>2</a:t>
                      </a:r>
                      <a:endParaRPr lang="en-US" sz="2200" b="1">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200" b="1">
                          <a:solidFill>
                            <a:srgbClr val="000000"/>
                          </a:solidFill>
                          <a:effectLst/>
                        </a:rPr>
                        <a:t>33</a:t>
                      </a:r>
                      <a:endParaRPr lang="en-US" sz="2200" b="1">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200" b="1">
                          <a:solidFill>
                            <a:srgbClr val="000000"/>
                          </a:solidFill>
                          <a:effectLst/>
                        </a:rPr>
                        <a:t>2</a:t>
                      </a:r>
                      <a:endParaRPr lang="en-US" sz="2200" b="1">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200" b="1" dirty="0">
                          <a:solidFill>
                            <a:srgbClr val="000000"/>
                          </a:solidFill>
                          <a:effectLst/>
                        </a:rPr>
                        <a:t>21</a:t>
                      </a:r>
                      <a:endParaRPr lang="en-US" sz="22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200" b="1" dirty="0">
                          <a:solidFill>
                            <a:srgbClr val="000000"/>
                          </a:solidFill>
                          <a:effectLst/>
                        </a:rPr>
                        <a:t>6</a:t>
                      </a:r>
                      <a:endParaRPr lang="en-US" sz="22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200" b="1" dirty="0">
                          <a:solidFill>
                            <a:srgbClr val="000000"/>
                          </a:solidFill>
                          <a:effectLst/>
                        </a:rPr>
                        <a:t>9</a:t>
                      </a:r>
                      <a:endParaRPr lang="en-US" sz="22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200" b="1" dirty="0">
                          <a:effectLst/>
                        </a:rPr>
                        <a:t> </a:t>
                      </a:r>
                      <a:endParaRPr lang="en-US" sz="22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200" b="1" dirty="0">
                          <a:effectLst/>
                        </a:rPr>
                        <a:t> </a:t>
                      </a:r>
                      <a:endParaRPr lang="en-US" sz="22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8004322"/>
                  </a:ext>
                </a:extLst>
              </a:tr>
              <a:tr h="437484">
                <a:tc>
                  <a:txBody>
                    <a:bodyPr/>
                    <a:lstStyle/>
                    <a:p>
                      <a:pPr algn="ctr">
                        <a:lnSpc>
                          <a:spcPct val="150000"/>
                        </a:lnSpc>
                        <a:spcAft>
                          <a:spcPts val="0"/>
                        </a:spcAft>
                      </a:pPr>
                      <a:r>
                        <a:rPr lang="ky-KG" sz="2200" b="1">
                          <a:solidFill>
                            <a:srgbClr val="000000"/>
                          </a:solidFill>
                          <a:effectLst/>
                        </a:rPr>
                        <a:t>3</a:t>
                      </a:r>
                      <a:endParaRPr lang="en-US" sz="2200" b="1">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200" b="1" dirty="0">
                          <a:solidFill>
                            <a:srgbClr val="000000"/>
                          </a:solidFill>
                          <a:effectLst/>
                        </a:rPr>
                        <a:t>32</a:t>
                      </a:r>
                      <a:endParaRPr lang="en-US" sz="22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200" b="1">
                          <a:solidFill>
                            <a:srgbClr val="000000"/>
                          </a:solidFill>
                          <a:effectLst/>
                        </a:rPr>
                        <a:t>1</a:t>
                      </a:r>
                      <a:endParaRPr lang="en-US" sz="2200" b="1">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200" b="1" dirty="0">
                          <a:solidFill>
                            <a:srgbClr val="000000"/>
                          </a:solidFill>
                          <a:effectLst/>
                        </a:rPr>
                        <a:t>2</a:t>
                      </a:r>
                      <a:r>
                        <a:rPr lang="ky-KG" sz="2200" b="1" dirty="0">
                          <a:solidFill>
                            <a:srgbClr val="000000"/>
                          </a:solidFill>
                          <a:effectLst/>
                        </a:rPr>
                        <a:t>0</a:t>
                      </a:r>
                      <a:endParaRPr lang="en-US" sz="22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200" b="1" dirty="0">
                          <a:solidFill>
                            <a:srgbClr val="000000"/>
                          </a:solidFill>
                          <a:effectLst/>
                          <a:latin typeface="+mn-lt"/>
                          <a:ea typeface="Calibri" panose="020F0502020204030204" pitchFamily="34" charset="0"/>
                          <a:cs typeface="Times New Roman" panose="02020603050405020304" pitchFamily="18" charset="0"/>
                        </a:rPr>
                        <a:t>7</a:t>
                      </a:r>
                      <a:endParaRPr lang="en-US" sz="22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200" b="1" dirty="0">
                          <a:solidFill>
                            <a:srgbClr val="000000"/>
                          </a:solidFill>
                          <a:effectLst/>
                        </a:rPr>
                        <a:t>8</a:t>
                      </a:r>
                      <a:endParaRPr lang="en-US" sz="22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200" b="1" dirty="0">
                          <a:effectLst/>
                        </a:rPr>
                        <a:t> </a:t>
                      </a:r>
                      <a:endParaRPr lang="en-US" sz="22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ky-KG" sz="2200" b="1" dirty="0">
                          <a:effectLst/>
                        </a:rPr>
                        <a:t> </a:t>
                      </a:r>
                      <a:endParaRPr lang="en-US" sz="22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8345500"/>
                  </a:ext>
                </a:extLst>
              </a:tr>
            </a:tbl>
          </a:graphicData>
        </a:graphic>
      </p:graphicFrame>
      <p:sp>
        <p:nvSpPr>
          <p:cNvPr id="4" name="Прямоугольник 3">
            <a:extLst>
              <a:ext uri="{FF2B5EF4-FFF2-40B4-BE49-F238E27FC236}">
                <a16:creationId xmlns:a16="http://schemas.microsoft.com/office/drawing/2014/main" id="{9BC67C60-368F-482D-87A9-DF2DBCC84A83}"/>
              </a:ext>
            </a:extLst>
          </p:cNvPr>
          <p:cNvSpPr/>
          <p:nvPr/>
        </p:nvSpPr>
        <p:spPr>
          <a:xfrm>
            <a:off x="1877961" y="383458"/>
            <a:ext cx="9901083" cy="646331"/>
          </a:xfrm>
          <a:prstGeom prst="rect">
            <a:avLst/>
          </a:prstGeom>
        </p:spPr>
        <p:txBody>
          <a:bodyPr wrap="square">
            <a:spAutoFit/>
          </a:bodyPr>
          <a:lstStyle/>
          <a:p>
            <a:r>
              <a:rPr lang="ru-RU" sz="3600" b="1" dirty="0" err="1">
                <a:solidFill>
                  <a:srgbClr val="002060"/>
                </a:solidFill>
              </a:rPr>
              <a:t>Борбордук</a:t>
            </a:r>
            <a:r>
              <a:rPr lang="ru-RU" sz="3600" b="1" dirty="0">
                <a:solidFill>
                  <a:srgbClr val="002060"/>
                </a:solidFill>
              </a:rPr>
              <a:t> </a:t>
            </a:r>
            <a:r>
              <a:rPr lang="ru-RU" sz="3600" b="1" dirty="0" err="1">
                <a:solidFill>
                  <a:srgbClr val="002060"/>
                </a:solidFill>
              </a:rPr>
              <a:t>Азиядагы</a:t>
            </a:r>
            <a:r>
              <a:rPr lang="ru-RU" sz="3600" b="1" dirty="0">
                <a:solidFill>
                  <a:srgbClr val="002060"/>
                </a:solidFill>
              </a:rPr>
              <a:t> </a:t>
            </a:r>
            <a:r>
              <a:rPr lang="ru-RU" sz="3600" b="1" dirty="0" err="1">
                <a:solidFill>
                  <a:srgbClr val="002060"/>
                </a:solidFill>
              </a:rPr>
              <a:t>Америкалык</a:t>
            </a:r>
            <a:r>
              <a:rPr lang="ru-RU" sz="3600" b="1" dirty="0">
                <a:solidFill>
                  <a:srgbClr val="002060"/>
                </a:solidFill>
              </a:rPr>
              <a:t> университет </a:t>
            </a:r>
            <a:endParaRPr lang="en-US" sz="3600" b="1" dirty="0">
              <a:solidFill>
                <a:srgbClr val="002060"/>
              </a:solidFill>
            </a:endParaRPr>
          </a:p>
        </p:txBody>
      </p:sp>
      <p:pic>
        <p:nvPicPr>
          <p:cNvPr id="6" name="Picture 2">
            <a:extLst>
              <a:ext uri="{FF2B5EF4-FFF2-40B4-BE49-F238E27FC236}">
                <a16:creationId xmlns:a16="http://schemas.microsoft.com/office/drawing/2014/main" id="{94390663-EA7C-44BC-9E4B-DAF2925C25F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81026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1134313"/>
      </p:ext>
    </p:extLst>
  </p:cSld>
  <p:clrMapOvr>
    <a:masterClrMapping/>
  </p:clrMapOvr>
</p:sld>
</file>

<file path=ppt/theme/theme1.xml><?xml version="1.0" encoding="utf-8"?>
<a:theme xmlns:a="http://schemas.openxmlformats.org/drawingml/2006/main" name="Тема Office">
  <a:themeElements>
    <a:clrScheme name="Красный и оранжевый">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2601</TotalTime>
  <Words>1409</Words>
  <Application>Microsoft Office PowerPoint</Application>
  <PresentationFormat>Широкоэкранный</PresentationFormat>
  <Paragraphs>657</Paragraphs>
  <Slides>23</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23</vt:i4>
      </vt:variant>
    </vt:vector>
  </HeadingPairs>
  <TitlesOfParts>
    <vt:vector size="28" baseType="lpstr">
      <vt:lpstr>Arial</vt:lpstr>
      <vt:lpstr>Calibri</vt:lpstr>
      <vt:lpstr>Calibri Light</vt:lpstr>
      <vt:lpstr>Times New Roman</vt:lpstr>
      <vt:lpstr>Тема Office</vt:lpstr>
      <vt:lpstr>Рейтингдердин контекстинде ОшМУнун Scopus маалымат базасындагы абалы</vt:lpstr>
      <vt:lpstr>QS агенттиги университеттердин илимий-метрикалык көрсөткүчтөрүн Scopus маалымат базасына таянып алат</vt:lpstr>
      <vt:lpstr>Презентация PowerPoint</vt:lpstr>
      <vt:lpstr>Презентация PowerPoint</vt:lpstr>
      <vt:lpstr>Презентация PowerPoint</vt:lpstr>
      <vt:lpstr> QS CA рейтингдеги ОшМУнун көрсөткүчү </vt:lpstr>
      <vt:lpstr>Ош мамлекеттик университети</vt:lpstr>
      <vt:lpstr>Кыргыз-Түрк Манас университети</vt:lpstr>
      <vt:lpstr>        </vt:lpstr>
      <vt:lpstr>Тажик улуттук университети</vt:lpstr>
      <vt:lpstr>Кыргыз Республикасынын Жогорку окуу жайларынын 1-Улуттук рейтинги</vt:lpstr>
      <vt:lpstr>Презентация PowerPoint</vt:lpstr>
      <vt:lpstr>Негизги индикаторлор</vt:lpstr>
      <vt:lpstr>Презентация PowerPoint</vt:lpstr>
      <vt:lpstr>Презентация PowerPoint</vt:lpstr>
      <vt:lpstr>И.Ахунбаев ат.Кыргыз мамлекеттик  медициналык академиясы</vt:lpstr>
      <vt:lpstr>И.Раззаков атындагы Кыргыз мамлекеттик техникалык университети</vt:lpstr>
      <vt:lpstr>Презентация PowerPoint</vt:lpstr>
      <vt:lpstr>Презентация PowerPoint</vt:lpstr>
      <vt:lpstr>Презентация PowerPoint</vt:lpstr>
      <vt:lpstr>Презентация PowerPoint</vt:lpstr>
      <vt:lpstr>Презентация PowerPoint</vt:lpstr>
      <vt:lpstr>Көңүл бурганыңыздар  үчүн рахмат!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Анализ научного потенциала университета</dc:title>
  <dc:creator>Пользователь</dc:creator>
  <cp:lastModifiedBy>Айнура Кулназарова</cp:lastModifiedBy>
  <cp:revision>91</cp:revision>
  <dcterms:created xsi:type="dcterms:W3CDTF">2023-09-28T05:16:04Z</dcterms:created>
  <dcterms:modified xsi:type="dcterms:W3CDTF">2023-10-26T07:30:27Z</dcterms:modified>
</cp:coreProperties>
</file>