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86" r:id="rId4"/>
    <p:sldId id="301" r:id="rId5"/>
    <p:sldId id="285" r:id="rId6"/>
    <p:sldId id="302" r:id="rId7"/>
    <p:sldId id="303" r:id="rId8"/>
    <p:sldId id="304" r:id="rId9"/>
    <p:sldId id="305" r:id="rId10"/>
    <p:sldId id="307" r:id="rId11"/>
    <p:sldId id="308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8" r:id="rId20"/>
    <p:sldId id="319" r:id="rId21"/>
    <p:sldId id="320" r:id="rId22"/>
    <p:sldId id="321" r:id="rId23"/>
    <p:sldId id="322" r:id="rId24"/>
    <p:sldId id="323" r:id="rId25"/>
    <p:sldId id="324" r:id="rId26"/>
  </p:sldIdLst>
  <p:sldSz cx="9144000" cy="5143500" type="screen16x9"/>
  <p:notesSz cx="6858000" cy="9144000"/>
  <p:embeddedFontLst>
    <p:embeddedFont>
      <p:font typeface="Lexend Deca" panose="020B0604020202020204" charset="0"/>
      <p:regular r:id="rId28"/>
    </p:embeddedFont>
    <p:embeddedFont>
      <p:font typeface="Muli Regular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94494C-4951-4F8B-B6BB-7FF20BADED97}">
  <a:tblStyle styleId="{0B94494C-4951-4F8B-B6BB-7FF20BADED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660"/>
  </p:normalViewPr>
  <p:slideViewPr>
    <p:cSldViewPr snapToGrid="0">
      <p:cViewPr varScale="1">
        <p:scale>
          <a:sx n="93" d="100"/>
          <a:sy n="93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5285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07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65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61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69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3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087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7952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964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06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95000">
              <a:srgbClr val="8093CD"/>
            </a:gs>
            <a:gs pos="6000">
              <a:schemeClr val="bg1"/>
            </a:gs>
            <a:gs pos="0">
              <a:srgbClr val="A458FF"/>
            </a:gs>
            <a:gs pos="0">
              <a:schemeClr val="bg1">
                <a:lumMod val="85000"/>
              </a:schemeClr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 Regular"/>
              <a:buChar char="⬡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Regular"/>
              <a:buChar char="∙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Regular"/>
              <a:buChar char="∙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●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○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■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●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○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■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1" y="1156761"/>
            <a:ext cx="7271656" cy="203840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y-KG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 программасынын негизги </a:t>
            </a:r>
            <a:br>
              <a:rPr lang="ky-KG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түшүнүктөрү жана кызматтары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2995" y="1147211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2">
                    <a:lumMod val="10000"/>
                  </a:schemeClr>
                </a:solidFill>
              </a:rPr>
              <a:t>10</a:t>
            </a:fld>
            <a:endParaRPr lang="en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76168" y="1103558"/>
            <a:ext cx="6508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0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1) 1С компаниясы канчанчы жылы негизделген?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13362" y="1982912"/>
            <a:ext cx="1869897" cy="29595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sz="1600" dirty="0" smtClean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pPr algn="ctr"/>
            <a:r>
              <a:rPr lang="ky-KG" sz="16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а</a:t>
            </a:r>
            <a:r>
              <a:rPr lang="ky-KG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1994–жылы;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2639360" y="1982911"/>
            <a:ext cx="1869897" cy="29595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sz="1600" dirty="0" smtClean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pPr algn="ctr"/>
            <a:r>
              <a:rPr lang="ky-KG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б</a:t>
            </a:r>
            <a:r>
              <a:rPr lang="ky-KG" sz="16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1991–жылы</a:t>
            </a:r>
            <a:r>
              <a:rPr lang="ky-KG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;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4965359" y="1982911"/>
            <a:ext cx="1836134" cy="29595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sz="1600" dirty="0" smtClean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pPr algn="ctr"/>
            <a:r>
              <a:rPr lang="ky-KG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в</a:t>
            </a:r>
            <a:r>
              <a:rPr lang="ky-KG" sz="16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1995–жылы</a:t>
            </a:r>
            <a:r>
              <a:rPr lang="ky-KG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;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ик 12">
            <a:hlinkClick r:id="rId2" action="ppaction://hlinksldjump"/>
          </p:cNvPr>
          <p:cNvSpPr/>
          <p:nvPr/>
        </p:nvSpPr>
        <p:spPr>
          <a:xfrm>
            <a:off x="7021654" y="1982912"/>
            <a:ext cx="1869897" cy="29595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sz="1600" dirty="0" smtClean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pPr algn="ctr"/>
            <a:r>
              <a:rPr lang="ky-KG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г</a:t>
            </a:r>
            <a:r>
              <a:rPr lang="ky-KG" sz="16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1997–жылы.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47567" y="162650"/>
            <a:ext cx="4591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FFFF"/>
              </a:buClr>
              <a:buSzPts val="3600"/>
            </a:pPr>
            <a:r>
              <a:rPr lang="ky-KG" sz="2400" b="1" dirty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Билимди текшерүүчү үчүн тест</a:t>
            </a:r>
            <a:endParaRPr lang="ru-RU" sz="2400" b="1" dirty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</p:txBody>
      </p:sp>
      <p:sp>
        <p:nvSpPr>
          <p:cNvPr id="15" name="Стрелка вправо 14">
            <a:hlinkClick r:id="rId4" action="ppaction://hlinksldjump"/>
          </p:cNvPr>
          <p:cNvSpPr/>
          <p:nvPr/>
        </p:nvSpPr>
        <p:spPr>
          <a:xfrm>
            <a:off x="6873411" y="4202130"/>
            <a:ext cx="1607173" cy="41096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1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816" y="349813"/>
            <a:ext cx="6014400" cy="857400"/>
          </a:xfrm>
        </p:spPr>
        <p:txBody>
          <a:bodyPr/>
          <a:lstStyle/>
          <a:p>
            <a:pPr algn="ctr"/>
            <a:r>
              <a:rPr lang="ky-KG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Жооп туура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6" name="Улыбающееся лицо 5"/>
          <p:cNvSpPr/>
          <p:nvPr/>
        </p:nvSpPr>
        <p:spPr>
          <a:xfrm>
            <a:off x="3051425" y="1541124"/>
            <a:ext cx="3267182" cy="2825393"/>
          </a:xfrm>
          <a:prstGeom prst="smileyFac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2" action="ppaction://hlinksldjump"/>
          </p:cNvPr>
          <p:cNvSpPr/>
          <p:nvPr/>
        </p:nvSpPr>
        <p:spPr>
          <a:xfrm>
            <a:off x="7520683" y="4510355"/>
            <a:ext cx="959901" cy="239496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816" y="349813"/>
            <a:ext cx="6014400" cy="857400"/>
          </a:xfrm>
        </p:spPr>
        <p:txBody>
          <a:bodyPr/>
          <a:lstStyle/>
          <a:p>
            <a:pPr algn="ctr"/>
            <a:r>
              <a:rPr lang="ky-KG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Жооп туура эмес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2">
                    <a:lumMod val="10000"/>
                  </a:schemeClr>
                </a:solidFill>
              </a:rPr>
              <a:t>12</a:t>
            </a:fld>
            <a:endParaRPr lang="en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3051425" y="1541124"/>
            <a:ext cx="3267182" cy="2825393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243281" y="4366517"/>
            <a:ext cx="1078786" cy="308225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2">
                    <a:lumMod val="10000"/>
                  </a:schemeClr>
                </a:solidFill>
              </a:rPr>
              <a:t>13</a:t>
            </a:fld>
            <a:endParaRPr lang="en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76168" y="943811"/>
            <a:ext cx="6508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000" dirty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2</a:t>
            </a:r>
            <a:r>
              <a:rPr lang="ky-KG" sz="20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1С программасы кандай элементтерден турат?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13362" y="1982912"/>
            <a:ext cx="3549720" cy="295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sz="1600" dirty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а</a:t>
            </a:r>
            <a:r>
              <a:rPr lang="ky-KG" sz="1600" dirty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</a:t>
            </a:r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1С платформалардан</a:t>
            </a:r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  <a:hlinkClick r:id="rId2" action="ppaction://hlinksldjump"/>
              </a:rPr>
              <a:t>;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312263" y="2973372"/>
            <a:ext cx="3550819" cy="295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y-KG" sz="1600" dirty="0" smtClean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б) 1С конфигурациялардан;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4203783" y="1982912"/>
            <a:ext cx="4118283" cy="295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sz="1600" dirty="0" smtClean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r>
              <a:rPr lang="ky-KG" sz="1600" dirty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в</a:t>
            </a:r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программалардан;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4203783" y="2973372"/>
            <a:ext cx="4118284" cy="295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sz="1600" dirty="0" smtClean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r>
              <a:rPr lang="ky-KG" sz="1600" dirty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г</a:t>
            </a:r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1С платформа жана 1С конфигурациядан.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7253555" y="4274049"/>
            <a:ext cx="1227029" cy="277403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9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816" y="349813"/>
            <a:ext cx="6014400" cy="857400"/>
          </a:xfrm>
        </p:spPr>
        <p:txBody>
          <a:bodyPr/>
          <a:lstStyle/>
          <a:p>
            <a:pPr algn="ctr"/>
            <a:r>
              <a:rPr lang="ky-KG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Жооп туура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2">
                    <a:lumMod val="10000"/>
                  </a:schemeClr>
                </a:solidFill>
              </a:rPr>
              <a:t>14</a:t>
            </a:fld>
            <a:endParaRPr lang="en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3051425" y="1541124"/>
            <a:ext cx="3267182" cy="2825393"/>
          </a:xfrm>
          <a:prstGeom prst="smileyFac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530957" y="4458984"/>
            <a:ext cx="1160980" cy="29086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816" y="349813"/>
            <a:ext cx="6014400" cy="857400"/>
          </a:xfrm>
        </p:spPr>
        <p:txBody>
          <a:bodyPr/>
          <a:lstStyle/>
          <a:p>
            <a:pPr algn="ctr"/>
            <a:r>
              <a:rPr lang="ky-KG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Жооп туура эмес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3051425" y="1541124"/>
            <a:ext cx="3267182" cy="2825393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397393" y="4500081"/>
            <a:ext cx="1325367" cy="249770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3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2">
                    <a:lumMod val="10000"/>
                  </a:schemeClr>
                </a:solidFill>
              </a:rPr>
              <a:t>16</a:t>
            </a:fld>
            <a:endParaRPr lang="en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76168" y="943811"/>
            <a:ext cx="6508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0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3)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Платформасыз эмне иштебейт</a:t>
            </a: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13362" y="1982912"/>
            <a:ext cx="3549720" cy="295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sz="1600" dirty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а</a:t>
            </a:r>
            <a:r>
              <a:rPr lang="ky-KG" sz="1600" dirty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</a:t>
            </a:r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1С;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312263" y="2973372"/>
            <a:ext cx="3550819" cy="295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y-KG" sz="1600" dirty="0" smtClean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б) конфигурация;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4203783" y="1982912"/>
            <a:ext cx="4118283" cy="295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sz="1600" dirty="0" smtClean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r>
              <a:rPr lang="ky-KG" sz="1600" dirty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в</a:t>
            </a:r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программалар;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13" name="Прямоугольник 12">
            <a:hlinkClick r:id="rId2" action="ppaction://hlinksldjump"/>
          </p:cNvPr>
          <p:cNvSpPr/>
          <p:nvPr/>
        </p:nvSpPr>
        <p:spPr>
          <a:xfrm>
            <a:off x="4203783" y="2973372"/>
            <a:ext cx="4118284" cy="295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sz="1600" dirty="0" smtClean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r>
              <a:rPr lang="ky-KG" sz="1600" dirty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г</a:t>
            </a:r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1С платформа жана 1С конфигурация.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191910" y="4335694"/>
            <a:ext cx="1288674" cy="4141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816" y="349813"/>
            <a:ext cx="6014400" cy="857400"/>
          </a:xfrm>
        </p:spPr>
        <p:txBody>
          <a:bodyPr/>
          <a:lstStyle/>
          <a:p>
            <a:pPr algn="ctr"/>
            <a:r>
              <a:rPr lang="ky-KG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Жооп туура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2">
                    <a:lumMod val="10000"/>
                  </a:schemeClr>
                </a:solidFill>
              </a:rPr>
              <a:t>17</a:t>
            </a:fld>
            <a:endParaRPr lang="en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3051425" y="1541124"/>
            <a:ext cx="3267182" cy="2825393"/>
          </a:xfrm>
          <a:prstGeom prst="smileyFac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530957" y="4458984"/>
            <a:ext cx="1160980" cy="29086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5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816" y="349813"/>
            <a:ext cx="6014400" cy="857400"/>
          </a:xfrm>
        </p:spPr>
        <p:txBody>
          <a:bodyPr/>
          <a:lstStyle/>
          <a:p>
            <a:pPr algn="ctr"/>
            <a:r>
              <a:rPr lang="ky-KG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Жооп туура эмес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3051425" y="1541124"/>
            <a:ext cx="3267182" cy="2825393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397393" y="4500081"/>
            <a:ext cx="1325367" cy="249770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2">
                    <a:lumMod val="10000"/>
                  </a:schemeClr>
                </a:solidFill>
              </a:rPr>
              <a:t>19</a:t>
            </a:fld>
            <a:endParaRPr lang="en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76168" y="943811"/>
            <a:ext cx="6508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000" dirty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4</a:t>
            </a:r>
            <a:r>
              <a:rPr lang="ky-KG" sz="20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1С кайсы өлкөнүн </a:t>
            </a: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фирмасы?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13362" y="1982912"/>
            <a:ext cx="3549720" cy="295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sz="1600" dirty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а</a:t>
            </a:r>
            <a:r>
              <a:rPr lang="ky-KG" sz="1600" dirty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</a:t>
            </a:r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Казакстан;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312263" y="2973372"/>
            <a:ext cx="3550819" cy="295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y-KG" sz="1600" dirty="0" smtClean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б) Кыргызстан;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4203783" y="1982912"/>
            <a:ext cx="4118284" cy="295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sz="1600" dirty="0" smtClean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r>
              <a:rPr lang="ky-KG" sz="1600" dirty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в</a:t>
            </a:r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Россия;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13" name="Прямоугольник 12">
            <a:hlinkClick r:id="rId2" action="ppaction://hlinksldjump"/>
          </p:cNvPr>
          <p:cNvSpPr/>
          <p:nvPr/>
        </p:nvSpPr>
        <p:spPr>
          <a:xfrm>
            <a:off x="4203783" y="2973372"/>
            <a:ext cx="4118284" cy="295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sz="1600" dirty="0" smtClean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r>
              <a:rPr lang="ky-KG" sz="1600" dirty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г</a:t>
            </a:r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Москва.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191910" y="4335694"/>
            <a:ext cx="1288674" cy="4141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1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35429" y="431515"/>
            <a:ext cx="8479971" cy="6318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buSzPts val="3600"/>
            </a:pPr>
            <a:r>
              <a:rPr lang="ky-KG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Сабактын планы: </a:t>
            </a:r>
            <a:endParaRPr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35429" y="1752349"/>
            <a:ext cx="2615996" cy="15591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1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1С программасынын мааниси жана келип чыгуу </a:t>
            </a:r>
            <a:r>
              <a:rPr lang="ky-KG" sz="1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тарыхы;</a:t>
            </a:r>
            <a:endParaRPr lang="ru-RU" sz="1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663416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2">
                    <a:lumMod val="10000"/>
                  </a:schemeClr>
                </a:solidFill>
              </a:rPr>
              <a:t>2</a:t>
            </a:fld>
            <a:endParaRPr>
              <a:solidFill>
                <a:schemeClr val="tx2">
                  <a:lumMod val="10000"/>
                </a:schemeClr>
              </a:solidFill>
            </a:endParaRPr>
          </a:p>
        </p:txBody>
      </p:sp>
      <p:sp useBgFill="1">
        <p:nvSpPr>
          <p:cNvPr id="17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84989" y="1752349"/>
            <a:ext cx="2640458" cy="15591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1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1С программасынын кызматтары боюнча </a:t>
            </a:r>
            <a:r>
              <a:rPr lang="ky-KG" sz="1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маалыматтар;</a:t>
            </a:r>
            <a:endParaRPr lang="ru-RU" sz="1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 useBgFill="1">
        <p:nvSpPr>
          <p:cNvPr id="19" name="Google Shape;73;p14"/>
          <p:cNvSpPr txBox="1">
            <a:spLocks noGrp="1"/>
          </p:cNvSpPr>
          <p:nvPr>
            <p:ph type="body" idx="1"/>
          </p:nvPr>
        </p:nvSpPr>
        <p:spPr>
          <a:xfrm>
            <a:off x="5932241" y="1752349"/>
            <a:ext cx="2749560" cy="15591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1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1С </a:t>
            </a:r>
            <a:r>
              <a:rPr lang="ky-KG" sz="1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программасынын азыркы мезгилдеги орду.</a:t>
            </a:r>
            <a:endParaRPr lang="ru-RU" sz="1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 build="p" animBg="1"/>
      <p:bldP spid="17" grpId="0" build="p" animBg="1"/>
      <p:bldP spid="1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816" y="349813"/>
            <a:ext cx="6014400" cy="857400"/>
          </a:xfrm>
        </p:spPr>
        <p:txBody>
          <a:bodyPr/>
          <a:lstStyle/>
          <a:p>
            <a:pPr algn="ctr"/>
            <a:r>
              <a:rPr lang="ky-KG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Жооп туура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2">
                    <a:lumMod val="10000"/>
                  </a:schemeClr>
                </a:solidFill>
              </a:rPr>
              <a:t>20</a:t>
            </a:fld>
            <a:endParaRPr lang="en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3051425" y="1541124"/>
            <a:ext cx="3267182" cy="2825393"/>
          </a:xfrm>
          <a:prstGeom prst="smileyFac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530957" y="4458984"/>
            <a:ext cx="1160980" cy="29086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816" y="349813"/>
            <a:ext cx="6014400" cy="857400"/>
          </a:xfrm>
        </p:spPr>
        <p:txBody>
          <a:bodyPr/>
          <a:lstStyle/>
          <a:p>
            <a:pPr algn="ctr"/>
            <a:r>
              <a:rPr lang="ky-KG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Жооп туура эмес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3051425" y="1541124"/>
            <a:ext cx="3267182" cy="2825393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397393" y="4500081"/>
            <a:ext cx="1325367" cy="249770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2">
                    <a:lumMod val="10000"/>
                  </a:schemeClr>
                </a:solidFill>
              </a:rPr>
              <a:t>22</a:t>
            </a:fld>
            <a:endParaRPr lang="en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2878" y="748262"/>
            <a:ext cx="650867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y-KG" sz="20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5)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1С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колдонуучулары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үчүн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даяр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программаларды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конфигурацияларды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жазуучу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эмне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аталат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13362" y="1982912"/>
            <a:ext cx="3549720" cy="295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sz="1600" dirty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а</a:t>
            </a:r>
            <a:r>
              <a:rPr lang="ky-KG" sz="1600" dirty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</a:t>
            </a:r>
            <a:r>
              <a:rPr lang="ky-KG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1С п</a:t>
            </a:r>
            <a:r>
              <a:rPr lang="ky-KG" sz="16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латформа </a:t>
            </a:r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;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312263" y="2973372"/>
            <a:ext cx="3550819" cy="295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y-KG" sz="1600" dirty="0" smtClean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б) 1С;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4203783" y="1982912"/>
            <a:ext cx="4118284" cy="295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sz="1600" dirty="0" smtClean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r>
              <a:rPr lang="ky-KG" sz="1600" dirty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в</a:t>
            </a:r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1С конфигурация;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4203783" y="2973372"/>
            <a:ext cx="4118284" cy="295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sz="1600" dirty="0" smtClean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r>
              <a:rPr lang="ky-KG" sz="1600" dirty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г</a:t>
            </a:r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программа.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191910" y="4335694"/>
            <a:ext cx="1288674" cy="4141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816" y="349813"/>
            <a:ext cx="6014400" cy="857400"/>
          </a:xfrm>
        </p:spPr>
        <p:txBody>
          <a:bodyPr/>
          <a:lstStyle/>
          <a:p>
            <a:pPr algn="ctr"/>
            <a:r>
              <a:rPr lang="ky-KG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Жооп туура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2">
                    <a:lumMod val="10000"/>
                  </a:schemeClr>
                </a:solidFill>
              </a:rPr>
              <a:t>23</a:t>
            </a:fld>
            <a:endParaRPr lang="en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3051425" y="1541124"/>
            <a:ext cx="3267182" cy="2825393"/>
          </a:xfrm>
          <a:prstGeom prst="smileyFac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530957" y="4458984"/>
            <a:ext cx="1160980" cy="29086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816" y="349813"/>
            <a:ext cx="6014400" cy="857400"/>
          </a:xfrm>
        </p:spPr>
        <p:txBody>
          <a:bodyPr/>
          <a:lstStyle/>
          <a:p>
            <a:pPr algn="ctr"/>
            <a:r>
              <a:rPr lang="ky-KG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Жооп туура эмес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3051425" y="1541124"/>
            <a:ext cx="3267182" cy="2825393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397393" y="4500081"/>
            <a:ext cx="1325367" cy="249770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2">
                    <a:lumMod val="10000"/>
                  </a:schemeClr>
                </a:solidFill>
              </a:rPr>
              <a:t>25</a:t>
            </a:fld>
            <a:endParaRPr lang="en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2878" y="748262"/>
            <a:ext cx="650867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y-KG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6)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1С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колдонуучулары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үчүн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даяр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программаларды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конфигурацияларды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жазуучу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эмне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аталат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13362" y="1982912"/>
            <a:ext cx="3549720" cy="295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sz="1600" dirty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а</a:t>
            </a:r>
            <a:r>
              <a:rPr lang="ky-KG" sz="1600" dirty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</a:t>
            </a:r>
            <a:r>
              <a:rPr lang="ky-KG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1С п</a:t>
            </a:r>
            <a:r>
              <a:rPr lang="ky-KG" sz="16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латформа </a:t>
            </a:r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;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312263" y="2973372"/>
            <a:ext cx="3550819" cy="295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y-KG" sz="1600" dirty="0" smtClean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б) 1С;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4203783" y="1982912"/>
            <a:ext cx="4118284" cy="295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sz="1600" dirty="0" smtClean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r>
              <a:rPr lang="ky-KG" sz="1600" dirty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в</a:t>
            </a:r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1С конфигурация;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4203783" y="2973372"/>
            <a:ext cx="4118284" cy="295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sz="1600" dirty="0" smtClean="0">
              <a:solidFill>
                <a:srgbClr val="F3F3F3">
                  <a:lumMod val="10000"/>
                </a:srgb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  <a:p>
            <a:r>
              <a:rPr lang="ky-KG" sz="1600" dirty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г</a:t>
            </a:r>
            <a:r>
              <a:rPr lang="ky-KG" sz="1600" dirty="0" smtClean="0">
                <a:solidFill>
                  <a:srgbClr val="F3F3F3">
                    <a:lumMod val="10000"/>
                  </a:srgb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) программа.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191910" y="4335694"/>
            <a:ext cx="1288674" cy="4141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19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SzPts val="3600"/>
            </a:pPr>
            <a:r>
              <a:rPr lang="ky-KG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Сабактын максаты: </a:t>
            </a:r>
            <a:endParaRPr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2">
                    <a:lumMod val="10000"/>
                  </a:schemeClr>
                </a:solidFill>
              </a:rPr>
              <a:t>3</a:t>
            </a:fld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644" y="1583753"/>
            <a:ext cx="7781940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y-KG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1С программасы боюнча маалымат алат жана анын негизги </a:t>
            </a:r>
            <a:r>
              <a:rPr lang="ky-KG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түшүнүктөрүн жана кызматтарын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үйрөнөт.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9959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78575" y="125231"/>
            <a:ext cx="8479971" cy="48802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SzPts val="3600"/>
            </a:pPr>
            <a:r>
              <a:rPr lang="ky-KG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 түзүүнүн эрежеси</a:t>
            </a:r>
            <a:endParaRPr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2">
                    <a:lumMod val="10000"/>
                  </a:schemeClr>
                </a:solidFill>
              </a:rPr>
              <a:t>4</a:t>
            </a:fld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2337" y="737984"/>
            <a:ext cx="8018247" cy="4765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ky-KG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1-жолчодо </a:t>
            </a:r>
            <a:r>
              <a:rPr lang="ky-KG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синквейндин темасы боюнча бир зат атооч сөз жазылат;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ky-KG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2-жолчодо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темага мүнөздөмө берилүүчү эки сын атооч сөз жазылат</a:t>
            </a:r>
            <a:r>
              <a:rPr lang="ky-KG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ky-KG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3-жолчодо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теманын жасаган иш-аракетин түшүндүрүүчү үч этиш сөзү жазылат; </a:t>
            </a:r>
            <a:endParaRPr lang="ky-KG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ky-KG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4-жолчодо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теманы ачуучу, аны түшүндүргөн фраза жазылат</a:t>
            </a:r>
            <a:r>
              <a:rPr lang="ky-KG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ky-KG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5-жолчодо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жыйынтык катары теманын маанисин түшүндүргөн бир зат атооч сөз жазылат. </a:t>
            </a:r>
            <a:endParaRPr lang="ky-KG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ky-KG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4005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4471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buSzPts val="3600"/>
            </a:pPr>
            <a:r>
              <a:rPr lang="ky-KG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Глоссарий:</a:t>
            </a:r>
            <a:endParaRPr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2">
                    <a:lumMod val="10000"/>
                  </a:schemeClr>
                </a:solidFill>
              </a:rPr>
              <a:t>5</a:t>
            </a:fld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Google Shape;73;p14"/>
          <p:cNvSpPr txBox="1">
            <a:spLocks noGrp="1"/>
          </p:cNvSpPr>
          <p:nvPr>
            <p:ph type="body" idx="1"/>
          </p:nvPr>
        </p:nvSpPr>
        <p:spPr>
          <a:xfrm>
            <a:off x="4643919" y="1222966"/>
            <a:ext cx="3606229" cy="14287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ky-KG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1С </a:t>
            </a:r>
            <a:r>
              <a:rPr lang="ky-KG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платформа </a:t>
            </a:r>
            <a:r>
              <a:rPr lang="ky-KG" sz="1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</a:p>
          <a:p>
            <a:pPr marL="101600" lvl="0" indent="0" algn="just">
              <a:spcAft>
                <a:spcPts val="800"/>
              </a:spcAft>
              <a:buNone/>
            </a:pPr>
            <a:r>
              <a:rPr lang="ky-KG" sz="1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1С </a:t>
            </a:r>
            <a:r>
              <a:rPr lang="ky-KG" sz="1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колдонуучулары үчүн даяр </a:t>
            </a:r>
            <a:r>
              <a:rPr lang="ky-KG" sz="1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конфигурацияларды жазуучу негиз. </a:t>
            </a:r>
            <a:endParaRPr lang="ru-RU" sz="1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Google Shape;73;p14"/>
          <p:cNvSpPr txBox="1">
            <a:spLocks noGrp="1"/>
          </p:cNvSpPr>
          <p:nvPr>
            <p:ph type="body" idx="1"/>
          </p:nvPr>
        </p:nvSpPr>
        <p:spPr>
          <a:xfrm>
            <a:off x="2414427" y="2934577"/>
            <a:ext cx="4274049" cy="14287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Aft>
                <a:spcPts val="800"/>
              </a:spcAft>
            </a:pPr>
            <a:r>
              <a:rPr lang="ky-KG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1С конфигурация </a:t>
            </a:r>
            <a:r>
              <a:rPr lang="ky-KG" sz="1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колдонуучулар өздөрүнүн жумуштарын аткаруучу (документтер менен иштөө, эсептерди жүргүзүү ж.б.) программалык чөйрө. </a:t>
            </a:r>
            <a:endParaRPr lang="ru-RU" sz="1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4076" y="1187327"/>
            <a:ext cx="3680796" cy="150002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ky-KG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1С программасы </a:t>
            </a:r>
            <a:r>
              <a:rPr lang="ky-KG" sz="1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ишканаларды </a:t>
            </a:r>
            <a:r>
              <a:rPr lang="ky-KG" sz="1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ишмердүүлүгүн автоматаштыруучу </a:t>
            </a:r>
            <a:r>
              <a:rPr lang="ky-KG" sz="1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</a:t>
            </a:r>
            <a:r>
              <a:rPr lang="ky-KG" sz="1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0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5" grpId="0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78575" y="125231"/>
            <a:ext cx="8479971" cy="48802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SzPts val="3600"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 компаниясынын негиздөөчүлөрү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2">
                    <a:lumMod val="10000"/>
                  </a:schemeClr>
                </a:solidFill>
              </a:rPr>
              <a:t>6</a:t>
            </a:fld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127" y="832544"/>
            <a:ext cx="8650841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Tx/>
            </a:pPr>
            <a:r>
              <a:rPr lang="ky-KG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	</a:t>
            </a:r>
            <a:r>
              <a:rPr lang="ky-KG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Бул 1С компаниясы россиялык компания. 1991–жылы </a:t>
            </a:r>
            <a:r>
              <a:rPr lang="ky-KG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негизделип, биринчи кезекте </a:t>
            </a:r>
            <a:r>
              <a:rPr lang="ky-KG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ишканалардын ишмердүүлүк чөйрөсүн автоматташтыруу үчүн “</a:t>
            </a:r>
            <a:r>
              <a:rPr lang="ky-KG" sz="2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1С: Предприятие</a:t>
            </a:r>
            <a:r>
              <a:rPr lang="ky-KG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” </a:t>
            </a:r>
            <a:r>
              <a:rPr lang="ky-KG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программалык продуктусун </a:t>
            </a:r>
            <a:r>
              <a:rPr lang="ky-KG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иштеп чыккан. 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 система толук комплекс болуп каралып, өндүрүштүк, финансылык, бухгалтердик жана башка ишмердүүлүктөрдү түзүүгө жана автоматташтырууга арналган. </a:t>
            </a:r>
            <a:r>
              <a:rPr lang="ky-KG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1С компаниясынын </a:t>
            </a:r>
            <a:r>
              <a:rPr lang="ky-KG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негиздөөчүлөрү жана ээси болуп бир туугандар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Борис</a:t>
            </a:r>
            <a:r>
              <a:rPr lang="ky-KG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 </a:t>
            </a:r>
            <a:r>
              <a:rPr lang="ky-KG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жана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Сергей Нуралиев</a:t>
            </a:r>
            <a:r>
              <a:rPr lang="ky-KG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дер эсептелинет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.</a:t>
            </a:r>
          </a:p>
          <a:p>
            <a:pPr lvl="0" algn="just">
              <a:lnSpc>
                <a:spcPct val="150000"/>
              </a:lnSpc>
              <a:buClrTx/>
            </a:pPr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22559190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78575" y="125231"/>
            <a:ext cx="8479971" cy="48802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SzPts val="3600"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 компаниясынын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кызматтары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2">
                    <a:lumMod val="10000"/>
                  </a:schemeClr>
                </a:solidFill>
              </a:rPr>
              <a:t>7</a:t>
            </a:fld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579" y="743006"/>
            <a:ext cx="8650841" cy="1514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Tx/>
            </a:pPr>
            <a:r>
              <a:rPr lang="ky-KG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	</a:t>
            </a:r>
            <a:r>
              <a:rPr lang="ru-RU" sz="2000" b="1" cap="all" dirty="0">
                <a:solidFill>
                  <a:srgbClr val="C2AD8D">
                    <a:lumMod val="50000"/>
                  </a:srgb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Ишкананын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к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аалагандай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бизнес–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процесстерин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автоматташтыруучу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ар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кандай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компьютердик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оюндарды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сатуучу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программалык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комплекс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болуп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эсептелинет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9268" y="2270658"/>
            <a:ext cx="4025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buClr>
                <a:schemeClr val="lt1"/>
              </a:buClr>
              <a:buSzPts val="3600"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1С </a:t>
            </a:r>
            <a:r>
              <a:rPr lang="ru-RU" sz="24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аталышынын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мааниси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75" y="2545994"/>
            <a:ext cx="857635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buClrTx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Компаниянын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аталышынын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мааниси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боюнча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бир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канча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ойлор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айтылып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жүрөт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: 1-сорт, 1-стандарт, 1 секунда (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керектүү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маалыматты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алуу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үчүн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коротулган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убакыт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).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Андан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сырткары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«с»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тамгасы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клавиатурада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орусча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да,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англисче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да дал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келген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жалгыз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тамга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болгондуктан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компаниянын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аталышын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«1С»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аталгандыгы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жөнүндө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да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айтылып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жүрөт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0295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78575" y="125231"/>
            <a:ext cx="8479971" cy="48802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SzPts val="3600"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ky-KG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тин негизги элементтери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2">
                    <a:lumMod val="10000"/>
                  </a:schemeClr>
                </a:solidFill>
              </a:rPr>
              <a:t>8</a:t>
            </a:fld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977" y="788726"/>
            <a:ext cx="87313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buClrTx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1С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эки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негизги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элементтерден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турат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: 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1С платформа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1С конфигурация.</a:t>
            </a:r>
          </a:p>
          <a:p>
            <a:pPr lvl="0" algn="ctr" fontAlgn="base">
              <a:lnSpc>
                <a:spcPct val="150000"/>
              </a:lnSpc>
              <a:buClrTx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1С конфигурация + 1С платформа  = 1С программа </a:t>
            </a:r>
          </a:p>
          <a:p>
            <a:pPr lvl="0" algn="just" fontAlgn="base">
              <a:lnSpc>
                <a:spcPct val="150000"/>
              </a:lnSpc>
              <a:buClrTx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1С платформа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бул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1С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колдонуучулары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үчүн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даяр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программаларды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конфигурацияларды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жазуучу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негиз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(основа). </a:t>
            </a:r>
          </a:p>
          <a:p>
            <a:pPr lvl="0" algn="just" fontAlgn="base">
              <a:lnSpc>
                <a:spcPct val="150000"/>
              </a:lnSpc>
              <a:buClrTx/>
            </a:pP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Платформасыз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бир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да конфигурация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иштебейт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. </a:t>
            </a:r>
          </a:p>
          <a:p>
            <a:pPr lvl="0" algn="just" fontAlgn="base">
              <a:lnSpc>
                <a:spcPct val="150000"/>
              </a:lnSpc>
              <a:buClrTx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1С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конфигурация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–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колдонуучулар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өздөрүнүн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жумуштарын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аткаруучу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документтер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менен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иштөө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эсептерди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жүргүзүү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ж.б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.)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программалык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чөйрө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968065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78575" y="125231"/>
            <a:ext cx="8479971" cy="48802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SzPts val="3600"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ky-KG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тин </a:t>
            </a:r>
            <a:r>
              <a:rPr lang="ky-KG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версиялары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2">
                    <a:lumMod val="10000"/>
                  </a:schemeClr>
                </a:solidFill>
              </a:rPr>
              <a:t>9</a:t>
            </a:fld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4256" y="613253"/>
            <a:ext cx="812429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ky-KG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 версиясы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колдонуучу 1С программасынын функциялары жана мүмкүнчүлүктөрү менен өз алдынча таанышуу максатында даярдалган;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ky-KG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Окуп-үйрөнүү версиясы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бекер таркатылат. Каалагандай иштетүүгө болот бирок, бир нече чектөөлөр коюлган;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ky-KG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Базалык версиясы </a:t>
            </a: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бир гана информациялык база менен иштөөгө болот;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ky-KG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 версиясы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чексиз информациялык базалар менен иштөөгө болот. Бир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нече колдонуучу үчүн серверде (түрдүү орундарда, шаарларда программа менен иштөө үчүн) орнотулушу мүмкүн.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ky-KG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Корп версиясы</a:t>
            </a:r>
            <a:r>
              <a:rPr lang="ky-KG" sz="1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1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ky-KG" sz="16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өтө чоң фунцияга ээ. </a:t>
            </a:r>
            <a:endParaRPr lang="ru-RU" sz="1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4655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523</Words>
  <Application>Microsoft Office PowerPoint</Application>
  <PresentationFormat>Экран (16:9)</PresentationFormat>
  <Paragraphs>125</Paragraphs>
  <Slides>25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Wingdings</vt:lpstr>
      <vt:lpstr>Lexend Deca</vt:lpstr>
      <vt:lpstr>Muli Regular</vt:lpstr>
      <vt:lpstr>Calibri</vt:lpstr>
      <vt:lpstr>Times New Roman</vt:lpstr>
      <vt:lpstr>Verdana</vt:lpstr>
      <vt:lpstr>Aliena template</vt:lpstr>
      <vt:lpstr>1С программасынын негизги  түшүнүктөрү жана кызматтары</vt:lpstr>
      <vt:lpstr>Сабактын планы: </vt:lpstr>
      <vt:lpstr>Сабактын максаты: </vt:lpstr>
      <vt:lpstr>Синквейн түзүүнүн эрежеси</vt:lpstr>
      <vt:lpstr>Глоссарий:</vt:lpstr>
      <vt:lpstr>1С компаниясынын негиздөөчүлөрү</vt:lpstr>
      <vt:lpstr>1С компаниясынын кызматтары</vt:lpstr>
      <vt:lpstr>1С’ тин негизги элементтери</vt:lpstr>
      <vt:lpstr>1С’ тин версиялары</vt:lpstr>
      <vt:lpstr>Презентация PowerPoint</vt:lpstr>
      <vt:lpstr>Жооп туура</vt:lpstr>
      <vt:lpstr>Жооп туура эмес</vt:lpstr>
      <vt:lpstr>Презентация PowerPoint</vt:lpstr>
      <vt:lpstr>Жооп туура</vt:lpstr>
      <vt:lpstr>Жооп туура эмес</vt:lpstr>
      <vt:lpstr>Презентация PowerPoint</vt:lpstr>
      <vt:lpstr>Жооп туура</vt:lpstr>
      <vt:lpstr>Жооп туура эмес</vt:lpstr>
      <vt:lpstr>Презентация PowerPoint</vt:lpstr>
      <vt:lpstr>Жооп туура</vt:lpstr>
      <vt:lpstr>Жооп туура эмес</vt:lpstr>
      <vt:lpstr>Презентация PowerPoint</vt:lpstr>
      <vt:lpstr>Жооп туура</vt:lpstr>
      <vt:lpstr>Жооп туура эмес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Берилгендерди фильтрлөөчү операторлор</dc:title>
  <dc:creator>TechLine</dc:creator>
  <cp:lastModifiedBy>Nazik</cp:lastModifiedBy>
  <cp:revision>90</cp:revision>
  <dcterms:modified xsi:type="dcterms:W3CDTF">2021-12-24T17:10:16Z</dcterms:modified>
</cp:coreProperties>
</file>