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86" r:id="rId4"/>
    <p:sldId id="285" r:id="rId5"/>
    <p:sldId id="260" r:id="rId6"/>
  </p:sldIdLst>
  <p:sldSz cx="9144000" cy="5143500" type="screen16x9"/>
  <p:notesSz cx="6858000" cy="9144000"/>
  <p:embeddedFontLst>
    <p:embeddedFont>
      <p:font typeface="Lexend Deca" panose="020B0604020202020204" charset="0"/>
      <p:regular r:id="rId8"/>
    </p:embeddedFont>
    <p:embeddedFont>
      <p:font typeface="Ink Free" panose="03080402000500000000" pitchFamily="66" charset="0"/>
      <p:regular r:id="rId9"/>
    </p:embeddedFont>
    <p:embeddedFont>
      <p:font typeface="SimSun-ExtB" panose="02010609060101010101" pitchFamily="49" charset="-122"/>
      <p:regular r:id="rId10"/>
    </p:embeddedFont>
    <p:embeddedFont>
      <p:font typeface="Tahoma" panose="020B0604030504040204" pitchFamily="34" charset="0"/>
      <p:regular r:id="rId11"/>
      <p:bold r:id="rId12"/>
    </p:embeddedFont>
    <p:embeddedFont>
      <p:font typeface="Muli Regular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BB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B94494C-4951-4F8B-B6BB-7FF20BADED97}">
  <a:tblStyle styleId="{0B94494C-4951-4F8B-B6BB-7FF20BADED9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2252852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1077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2650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2619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434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6812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5"/>
            <a:ext cx="9143957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85800" y="1991825"/>
            <a:ext cx="45390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685800" y="1659550"/>
            <a:ext cx="42639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685800" y="2916254"/>
            <a:ext cx="4263900" cy="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580550" y="205975"/>
            <a:ext cx="6014400" cy="857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580550" y="1352550"/>
            <a:ext cx="2841000" cy="3155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⬡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2"/>
          </p:nvPr>
        </p:nvSpPr>
        <p:spPr>
          <a:xfrm>
            <a:off x="3753943" y="1352550"/>
            <a:ext cx="2841000" cy="3155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⬡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 flip="none" rotWithShape="1">
          <a:gsLst>
            <a:gs pos="10000">
              <a:schemeClr val="bg1"/>
            </a:gs>
            <a:gs pos="0">
              <a:srgbClr val="A458FF"/>
            </a:gs>
            <a:gs pos="39000">
              <a:srgbClr val="3544FF"/>
            </a:gs>
            <a:gs pos="100000">
              <a:srgbClr val="0A2F9E"/>
            </a:gs>
          </a:gsLst>
          <a:lin ang="8100019" scaled="0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80550" y="205975"/>
            <a:ext cx="6014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sz="3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sz="3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sz="3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sz="3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sz="3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sz="3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sz="3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sz="3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sz="3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80550" y="1352550"/>
            <a:ext cx="6014400" cy="31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Muli Regular"/>
              <a:buChar char="⬡"/>
              <a:defRPr sz="2400">
                <a:solidFill>
                  <a:schemeClr val="lt1"/>
                </a:solidFill>
                <a:latin typeface="Muli Regular"/>
                <a:ea typeface="Muli Regular"/>
                <a:cs typeface="Muli Regular"/>
                <a:sym typeface="Muli Regular"/>
              </a:defRPr>
            </a:lvl1pPr>
            <a:lvl2pPr marL="914400" lvl="1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Muli Regular"/>
              <a:buChar char="∙"/>
              <a:defRPr sz="2400">
                <a:solidFill>
                  <a:schemeClr val="lt1"/>
                </a:solidFill>
                <a:latin typeface="Muli Regular"/>
                <a:ea typeface="Muli Regular"/>
                <a:cs typeface="Muli Regular"/>
                <a:sym typeface="Muli Regular"/>
              </a:defRPr>
            </a:lvl2pPr>
            <a:lvl3pPr marL="1371600" lvl="2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Muli Regular"/>
              <a:buChar char="∙"/>
              <a:defRPr sz="2400">
                <a:solidFill>
                  <a:schemeClr val="lt1"/>
                </a:solidFill>
                <a:latin typeface="Muli Regular"/>
                <a:ea typeface="Muli Regular"/>
                <a:cs typeface="Muli Regular"/>
                <a:sym typeface="Muli Regular"/>
              </a:defRPr>
            </a:lvl3pPr>
            <a:lvl4pPr marL="1828800" lvl="3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uli Regular"/>
              <a:buChar char="●"/>
              <a:defRPr sz="2400">
                <a:solidFill>
                  <a:schemeClr val="lt1"/>
                </a:solidFill>
                <a:latin typeface="Muli Regular"/>
                <a:ea typeface="Muli Regular"/>
                <a:cs typeface="Muli Regular"/>
                <a:sym typeface="Muli Regular"/>
              </a:defRPr>
            </a:lvl4pPr>
            <a:lvl5pPr marL="2286000" lvl="4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uli Regular"/>
              <a:buChar char="○"/>
              <a:defRPr sz="2400">
                <a:solidFill>
                  <a:schemeClr val="lt1"/>
                </a:solidFill>
                <a:latin typeface="Muli Regular"/>
                <a:ea typeface="Muli Regular"/>
                <a:cs typeface="Muli Regular"/>
                <a:sym typeface="Muli Regular"/>
              </a:defRPr>
            </a:lvl5pPr>
            <a:lvl6pPr marL="2743200" lvl="5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uli Regular"/>
              <a:buChar char="■"/>
              <a:defRPr sz="2400">
                <a:solidFill>
                  <a:schemeClr val="lt1"/>
                </a:solidFill>
                <a:latin typeface="Muli Regular"/>
                <a:ea typeface="Muli Regular"/>
                <a:cs typeface="Muli Regular"/>
                <a:sym typeface="Muli Regular"/>
              </a:defRPr>
            </a:lvl6pPr>
            <a:lvl7pPr marL="3200400" lvl="6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uli Regular"/>
              <a:buChar char="●"/>
              <a:defRPr sz="2400">
                <a:solidFill>
                  <a:schemeClr val="lt1"/>
                </a:solidFill>
                <a:latin typeface="Muli Regular"/>
                <a:ea typeface="Muli Regular"/>
                <a:cs typeface="Muli Regular"/>
                <a:sym typeface="Muli Regular"/>
              </a:defRPr>
            </a:lvl7pPr>
            <a:lvl8pPr marL="3657600" lvl="7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uli Regular"/>
              <a:buChar char="○"/>
              <a:defRPr sz="2400">
                <a:solidFill>
                  <a:schemeClr val="lt1"/>
                </a:solidFill>
                <a:latin typeface="Muli Regular"/>
                <a:ea typeface="Muli Regular"/>
                <a:cs typeface="Muli Regular"/>
                <a:sym typeface="Muli Regular"/>
              </a:defRPr>
            </a:lvl8pPr>
            <a:lvl9pPr marL="4114800" lvl="8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uli Regular"/>
              <a:buChar char="■"/>
              <a:defRPr sz="2400">
                <a:solidFill>
                  <a:schemeClr val="lt1"/>
                </a:solidFill>
                <a:latin typeface="Muli Regular"/>
                <a:ea typeface="Muli Regular"/>
                <a:cs typeface="Muli Regular"/>
                <a:sym typeface="Muli Regular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lvl="1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>
            <a:spLocks noGrp="1"/>
          </p:cNvSpPr>
          <p:nvPr>
            <p:ph type="ctrTitle"/>
          </p:nvPr>
        </p:nvSpPr>
        <p:spPr>
          <a:xfrm>
            <a:off x="348338" y="1156761"/>
            <a:ext cx="5501948" cy="2038408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defTabSz="179388" rtl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</a:tabLst>
            </a:pPr>
            <a:r>
              <a:rPr lang="ky-KG" sz="3200" dirty="0" smtClean="0">
                <a:solidFill>
                  <a:schemeClr val="tx2">
                    <a:lumMod val="10000"/>
                  </a:schemeClr>
                </a:solidFill>
                <a:ea typeface="SimSun-ExtB" panose="02010609060101010101" pitchFamily="49" charset="-122"/>
              </a:rPr>
              <a:t>Берилгендерди фильтрлөөчү операторлор</a:t>
            </a:r>
            <a:endParaRPr sz="3200" dirty="0">
              <a:solidFill>
                <a:schemeClr val="tx2">
                  <a:lumMod val="10000"/>
                </a:schemeClr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94475" y="1050906"/>
            <a:ext cx="1782850" cy="203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20814" y="378324"/>
            <a:ext cx="662500" cy="726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93770" y="884611"/>
            <a:ext cx="482075" cy="52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21692" y="4034576"/>
            <a:ext cx="586165" cy="68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404399" y="3624439"/>
            <a:ext cx="321850" cy="44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64593" y="3757882"/>
            <a:ext cx="321850" cy="44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435429" y="205975"/>
            <a:ext cx="8479971" cy="857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lvl="0" algn="ctr"/>
            <a:r>
              <a:rPr lang="ky-KG" kern="1200" dirty="0">
                <a:solidFill>
                  <a:schemeClr val="tx2">
                    <a:lumMod val="10000"/>
                  </a:schemeClr>
                </a:solidFill>
                <a:latin typeface="Tahoma" panose="020B0604030504040204" pitchFamily="34" charset="0"/>
                <a:ea typeface="SimSun-ExtB" panose="02010609060101010101" pitchFamily="49" charset="-122"/>
                <a:cs typeface="Tahoma" panose="020B0604030504040204" pitchFamily="34" charset="0"/>
              </a:rPr>
              <a:t>Сабактын планы: </a:t>
            </a:r>
            <a:endParaRPr dirty="0">
              <a:solidFill>
                <a:schemeClr val="tx2">
                  <a:lumMod val="10000"/>
                </a:schemeClr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2"/>
          </p:nvPr>
        </p:nvSpPr>
        <p:spPr>
          <a:xfrm>
            <a:off x="5913934" y="1316935"/>
            <a:ext cx="2696666" cy="253660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ru-RU" b="1" dirty="0" err="1">
                <a:solidFill>
                  <a:schemeClr val="bg1"/>
                </a:solidFill>
                <a:ea typeface="SimSun-ExtB" panose="02010609060101010101" pitchFamily="49" charset="-122"/>
              </a:rPr>
              <a:t>Берилгендерди</a:t>
            </a:r>
            <a:r>
              <a:rPr lang="ru-RU" b="1" dirty="0">
                <a:solidFill>
                  <a:schemeClr val="bg1"/>
                </a:solidFill>
                <a:ea typeface="SimSun-ExtB" panose="02010609060101010101" pitchFamily="49" charset="-122"/>
              </a:rPr>
              <a:t> </a:t>
            </a:r>
            <a:r>
              <a:rPr lang="ru-RU" b="1" dirty="0" err="1">
                <a:solidFill>
                  <a:schemeClr val="bg1"/>
                </a:solidFill>
                <a:ea typeface="SimSun-ExtB" panose="02010609060101010101" pitchFamily="49" charset="-122"/>
              </a:rPr>
              <a:t>фильтирлөөдө</a:t>
            </a:r>
            <a:r>
              <a:rPr lang="ru-RU" b="1" dirty="0">
                <a:solidFill>
                  <a:schemeClr val="bg1"/>
                </a:solidFill>
                <a:ea typeface="SimSun-ExtB" panose="02010609060101010101" pitchFamily="49" charset="-122"/>
              </a:rPr>
              <a:t> </a:t>
            </a:r>
            <a:r>
              <a:rPr lang="ru-RU" b="1" dirty="0" smtClean="0">
                <a:solidFill>
                  <a:schemeClr val="bg1"/>
                </a:solidFill>
                <a:ea typeface="SimSun-ExtB" panose="02010609060101010101" pitchFamily="49" charset="-122"/>
              </a:rPr>
              <a:t> </a:t>
            </a:r>
            <a:r>
              <a:rPr lang="ru-RU" b="1" dirty="0">
                <a:solidFill>
                  <a:schemeClr val="bg1"/>
                </a:solidFill>
                <a:ea typeface="SimSun-ExtB" panose="02010609060101010101" pitchFamily="49" charset="-122"/>
              </a:rPr>
              <a:t>LIKE </a:t>
            </a:r>
            <a:r>
              <a:rPr lang="ru-RU" b="1" dirty="0" err="1" smtClean="0">
                <a:solidFill>
                  <a:schemeClr val="bg1"/>
                </a:solidFill>
                <a:ea typeface="SimSun-ExtB" panose="02010609060101010101" pitchFamily="49" charset="-122"/>
              </a:rPr>
              <a:t>операторунун</a:t>
            </a:r>
            <a:r>
              <a:rPr lang="ru-RU" b="1" dirty="0" smtClean="0">
                <a:solidFill>
                  <a:schemeClr val="bg1"/>
                </a:solidFill>
                <a:ea typeface="SimSun-ExtB" panose="02010609060101010101" pitchFamily="49" charset="-122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ea typeface="SimSun-ExtB" panose="02010609060101010101" pitchFamily="49" charset="-122"/>
              </a:rPr>
              <a:t>колдонулушу</a:t>
            </a:r>
            <a:r>
              <a:rPr lang="ru-RU" b="1" dirty="0" smtClean="0">
                <a:solidFill>
                  <a:schemeClr val="bg1"/>
                </a:solidFill>
                <a:ea typeface="SimSun-ExtB" panose="02010609060101010101" pitchFamily="49" charset="-122"/>
              </a:rPr>
              <a:t>.</a:t>
            </a:r>
            <a:endParaRPr lang="ru-RU" b="1" dirty="0">
              <a:solidFill>
                <a:schemeClr val="bg1"/>
              </a:solidFill>
              <a:ea typeface="SimSun-ExtB" panose="02010609060101010101" pitchFamily="49" charset="-122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580550" y="1352549"/>
            <a:ext cx="2423907" cy="250099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171450" lvl="0" indent="-171450">
              <a:lnSpc>
                <a:spcPct val="150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ru-RU" sz="1200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  <a:ea typeface="SimSun-ExtB" panose="02010609060101010101" pitchFamily="49" charset="-122"/>
              </a:rPr>
              <a:t>Берилгендерди</a:t>
            </a:r>
            <a:r>
              <a:rPr lang="ru-RU" b="1" dirty="0" smtClean="0">
                <a:solidFill>
                  <a:schemeClr val="bg1"/>
                </a:solidFill>
                <a:ea typeface="SimSun-ExtB" panose="02010609060101010101" pitchFamily="49" charset="-122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ea typeface="SimSun-ExtB" panose="02010609060101010101" pitchFamily="49" charset="-122"/>
              </a:rPr>
              <a:t>фильтирлөөдө</a:t>
            </a:r>
            <a:r>
              <a:rPr lang="ru-RU" b="1" dirty="0" smtClean="0">
                <a:solidFill>
                  <a:schemeClr val="bg1"/>
                </a:solidFill>
                <a:ea typeface="SimSun-ExtB" panose="02010609060101010101" pitchFamily="49" charset="-122"/>
              </a:rPr>
              <a:t>   IN </a:t>
            </a:r>
            <a:r>
              <a:rPr lang="ru-RU" b="1" dirty="0" err="1" smtClean="0">
                <a:solidFill>
                  <a:schemeClr val="bg1"/>
                </a:solidFill>
                <a:ea typeface="SimSun-ExtB" panose="02010609060101010101" pitchFamily="49" charset="-122"/>
              </a:rPr>
              <a:t>операторунун</a:t>
            </a:r>
            <a:r>
              <a:rPr lang="ru-RU" b="1" dirty="0" smtClean="0">
                <a:solidFill>
                  <a:schemeClr val="bg1"/>
                </a:solidFill>
                <a:ea typeface="SimSun-ExtB" panose="02010609060101010101" pitchFamily="49" charset="-122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ea typeface="SimSun-ExtB" panose="02010609060101010101" pitchFamily="49" charset="-122"/>
              </a:rPr>
              <a:t>колдонулушу</a:t>
            </a:r>
            <a:r>
              <a:rPr lang="ru-RU" b="1" dirty="0" smtClean="0">
                <a:solidFill>
                  <a:schemeClr val="bg1"/>
                </a:solidFill>
                <a:ea typeface="SimSun-ExtB" panose="02010609060101010101" pitchFamily="49" charset="-122"/>
              </a:rPr>
              <a:t>;</a:t>
            </a:r>
            <a:endParaRPr b="1" dirty="0">
              <a:solidFill>
                <a:schemeClr val="bg1"/>
              </a:solidFill>
              <a:latin typeface="Ink Free" panose="03080402000500000000" pitchFamily="66" charset="0"/>
              <a:ea typeface="SimSun-ExtB" panose="02010609060101010101" pitchFamily="49" charset="-122"/>
            </a:endParaRPr>
          </a:p>
        </p:txBody>
      </p:sp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2" name="Текст 1"/>
          <p:cNvSpPr>
            <a:spLocks noGrp="1"/>
          </p:cNvSpPr>
          <p:nvPr>
            <p:ph type="body" idx="2"/>
          </p:nvPr>
        </p:nvSpPr>
        <p:spPr>
          <a:xfrm>
            <a:off x="3080658" y="1341191"/>
            <a:ext cx="2612572" cy="2359952"/>
          </a:xfrm>
        </p:spPr>
        <p:txBody>
          <a:bodyPr/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1" dirty="0" err="1">
                <a:solidFill>
                  <a:schemeClr val="bg1"/>
                </a:solidFill>
                <a:ea typeface="SimSun-ExtB" panose="02010609060101010101" pitchFamily="49" charset="-122"/>
              </a:rPr>
              <a:t>Берилгендерди</a:t>
            </a:r>
            <a:r>
              <a:rPr lang="ru-RU" b="1" dirty="0">
                <a:solidFill>
                  <a:schemeClr val="bg1"/>
                </a:solidFill>
                <a:ea typeface="SimSun-ExtB" panose="02010609060101010101" pitchFamily="49" charset="-122"/>
              </a:rPr>
              <a:t> </a:t>
            </a:r>
            <a:r>
              <a:rPr lang="ru-RU" b="1" dirty="0" err="1">
                <a:solidFill>
                  <a:schemeClr val="bg1"/>
                </a:solidFill>
                <a:ea typeface="SimSun-ExtB" panose="02010609060101010101" pitchFamily="49" charset="-122"/>
              </a:rPr>
              <a:t>фильтирлөөдө</a:t>
            </a:r>
            <a:r>
              <a:rPr lang="ru-RU" b="1" dirty="0">
                <a:solidFill>
                  <a:schemeClr val="bg1"/>
                </a:solidFill>
                <a:ea typeface="SimSun-ExtB" panose="02010609060101010101" pitchFamily="49" charset="-122"/>
              </a:rPr>
              <a:t>  BETWEEN </a:t>
            </a:r>
            <a:r>
              <a:rPr lang="ru-RU" b="1" dirty="0" err="1">
                <a:solidFill>
                  <a:schemeClr val="bg1"/>
                </a:solidFill>
                <a:ea typeface="SimSun-ExtB" panose="02010609060101010101" pitchFamily="49" charset="-122"/>
              </a:rPr>
              <a:t>операторунун</a:t>
            </a:r>
            <a:r>
              <a:rPr lang="ru-RU" b="1" dirty="0">
                <a:solidFill>
                  <a:schemeClr val="bg1"/>
                </a:solidFill>
                <a:ea typeface="SimSun-ExtB" panose="02010609060101010101" pitchFamily="49" charset="-122"/>
              </a:rPr>
              <a:t> </a:t>
            </a:r>
            <a:r>
              <a:rPr lang="ru-RU" b="1" dirty="0" err="1">
                <a:solidFill>
                  <a:schemeClr val="bg1"/>
                </a:solidFill>
                <a:ea typeface="SimSun-ExtB" panose="02010609060101010101" pitchFamily="49" charset="-122"/>
              </a:rPr>
              <a:t>колдонулушу</a:t>
            </a:r>
            <a:r>
              <a:rPr lang="ru-RU" b="1" dirty="0">
                <a:solidFill>
                  <a:schemeClr val="bg1"/>
                </a:solidFill>
                <a:ea typeface="SimSun-ExtB" panose="02010609060101010101" pitchFamily="49" charset="-122"/>
              </a:rPr>
              <a:t>;</a:t>
            </a:r>
          </a:p>
          <a:p>
            <a:pPr marL="10160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435429" y="205975"/>
            <a:ext cx="8479971" cy="857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lvl="0" algn="ctr"/>
            <a:r>
              <a:rPr lang="ky-KG" kern="1200" dirty="0" smtClean="0">
                <a:solidFill>
                  <a:schemeClr val="tx2">
                    <a:lumMod val="10000"/>
                  </a:schemeClr>
                </a:solidFill>
                <a:latin typeface="Tahoma" panose="020B0604030504040204" pitchFamily="34" charset="0"/>
                <a:ea typeface="SimSun-ExtB" panose="02010609060101010101" pitchFamily="49" charset="-122"/>
                <a:cs typeface="Tahoma" panose="020B0604030504040204" pitchFamily="34" charset="0"/>
              </a:rPr>
              <a:t>Сабактын максаты: </a:t>
            </a:r>
            <a:endParaRPr dirty="0">
              <a:solidFill>
                <a:schemeClr val="tx2">
                  <a:lumMod val="10000"/>
                </a:schemeClr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580550" y="1352549"/>
            <a:ext cx="7572850" cy="241390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101600" indent="0" algn="ctr">
              <a:lnSpc>
                <a:spcPct val="150000"/>
              </a:lnSpc>
              <a:buNone/>
            </a:pPr>
            <a:r>
              <a:rPr lang="ky-KG" sz="2400" b="1" dirty="0" smtClean="0"/>
              <a:t>Студенттер фильтрлөөчү </a:t>
            </a:r>
            <a:r>
              <a:rPr lang="ky-KG" sz="2400" b="1" dirty="0"/>
              <a:t>о</a:t>
            </a:r>
            <a:r>
              <a:rPr lang="ru-RU" sz="2400" b="1" dirty="0" err="1"/>
              <a:t>ператорлорду</a:t>
            </a:r>
            <a:r>
              <a:rPr lang="ky-KG" sz="2400" b="1" dirty="0" smtClean="0"/>
              <a:t> </a:t>
            </a:r>
            <a:r>
              <a:rPr lang="ky-KG" sz="2400" b="1" dirty="0" smtClean="0"/>
              <a:t>берилгендер базасынан берилгендерди тандап алуу үчүн </a:t>
            </a:r>
            <a:r>
              <a:rPr lang="ru-RU" sz="2400" b="1" dirty="0" err="1" smtClean="0"/>
              <a:t>колдонушат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жана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жасаган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жумушун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демонстрациялайт</a:t>
            </a:r>
            <a:endParaRPr lang="ru-RU" sz="2400" dirty="0"/>
          </a:p>
        </p:txBody>
      </p:sp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179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435429" y="205975"/>
            <a:ext cx="8479971" cy="447168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lvl="0" algn="ctr"/>
            <a:r>
              <a:rPr lang="ky-KG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Глоссарий:</a:t>
            </a:r>
            <a:endParaRPr dirty="0">
              <a:solidFill>
                <a:schemeClr val="tx1"/>
              </a:solidFill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1398819" y="762000"/>
            <a:ext cx="2574472" cy="166143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1113" indent="-11113">
              <a:spcBef>
                <a:spcPts val="0"/>
              </a:spcBef>
            </a:pPr>
            <a:r>
              <a:rPr lang="en-US" sz="1400" dirty="0"/>
              <a:t>BETWEEN</a:t>
            </a:r>
            <a:r>
              <a:rPr lang="ky-KG" sz="1400" dirty="0"/>
              <a:t> </a:t>
            </a:r>
            <a:r>
              <a:rPr lang="en-US" sz="1400" dirty="0"/>
              <a:t>–</a:t>
            </a:r>
            <a:r>
              <a:rPr lang="ky-KG" sz="1400" dirty="0"/>
              <a:t> </a:t>
            </a:r>
            <a:r>
              <a:rPr lang="ky-KG" sz="1400" dirty="0" smtClean="0"/>
              <a:t> </a:t>
            </a:r>
            <a:r>
              <a:rPr lang="ru-RU" sz="1400" dirty="0" err="1" smtClean="0"/>
              <a:t>баштапкы</a:t>
            </a:r>
            <a:r>
              <a:rPr lang="ru-RU" sz="1400" dirty="0" smtClean="0"/>
              <a:t> </a:t>
            </a:r>
            <a:r>
              <a:rPr lang="ru-RU" sz="1400" dirty="0" err="1"/>
              <a:t>жана</a:t>
            </a:r>
            <a:r>
              <a:rPr lang="ru-RU" sz="1400" dirty="0"/>
              <a:t> </a:t>
            </a:r>
            <a:r>
              <a:rPr lang="ru-RU" sz="1400" dirty="0" err="1"/>
              <a:t>акыркы</a:t>
            </a:r>
            <a:r>
              <a:rPr lang="ru-RU" sz="1400" dirty="0"/>
              <a:t> </a:t>
            </a:r>
            <a:r>
              <a:rPr lang="ru-RU" sz="1400" dirty="0" err="1"/>
              <a:t>маанилердин</a:t>
            </a:r>
            <a:r>
              <a:rPr lang="ru-RU" sz="1400" dirty="0"/>
              <a:t> </a:t>
            </a:r>
            <a:r>
              <a:rPr lang="ru-RU" sz="1400" dirty="0" err="1"/>
              <a:t>жардамында</a:t>
            </a:r>
            <a:r>
              <a:rPr lang="ru-RU" sz="1400" dirty="0"/>
              <a:t> </a:t>
            </a:r>
            <a:r>
              <a:rPr lang="ru-RU" sz="1400" dirty="0" smtClean="0"/>
              <a:t> </a:t>
            </a:r>
            <a:r>
              <a:rPr lang="ru-RU" sz="1400" dirty="0" err="1" smtClean="0"/>
              <a:t>маанилердин</a:t>
            </a:r>
            <a:r>
              <a:rPr lang="ru-RU" sz="1400" dirty="0"/>
              <a:t>  </a:t>
            </a:r>
            <a:r>
              <a:rPr lang="ru-RU" sz="1400" dirty="0" err="1"/>
              <a:t>диапазонун</a:t>
            </a:r>
            <a:r>
              <a:rPr lang="ru-RU" sz="1400" dirty="0"/>
              <a:t> </a:t>
            </a:r>
            <a:r>
              <a:rPr lang="ru-RU" sz="1400" dirty="0" err="1"/>
              <a:t>аныктоочу</a:t>
            </a:r>
            <a:r>
              <a:rPr lang="ru-RU" sz="1400" dirty="0"/>
              <a:t> оператор</a:t>
            </a:r>
          </a:p>
          <a:p>
            <a:pPr marL="0" lvl="0" indent="0">
              <a:lnSpc>
                <a:spcPct val="150000"/>
              </a:lnSpc>
              <a:buClr>
                <a:schemeClr val="dk1"/>
              </a:buClr>
              <a:buSzPts val="1100"/>
              <a:buNone/>
            </a:pPr>
            <a:endParaRPr sz="1600" b="1" dirty="0">
              <a:solidFill>
                <a:srgbClr val="C00000"/>
              </a:solidFill>
              <a:latin typeface="Ink Free" panose="03080402000500000000" pitchFamily="66" charset="0"/>
              <a:ea typeface="SimSun-ExtB" panose="02010609060101010101" pitchFamily="49" charset="-122"/>
            </a:endParaRPr>
          </a:p>
        </p:txBody>
      </p:sp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9" name="Google Shape;73;p14"/>
          <p:cNvSpPr txBox="1">
            <a:spLocks noGrp="1"/>
          </p:cNvSpPr>
          <p:nvPr>
            <p:ph type="body" idx="1"/>
          </p:nvPr>
        </p:nvSpPr>
        <p:spPr>
          <a:xfrm>
            <a:off x="4501254" y="762000"/>
            <a:ext cx="2231571" cy="1664147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chemeClr val="bg1"/>
                </a:solidFill>
                <a:ea typeface="SimSun-ExtB" panose="02010609060101010101" pitchFamily="49" charset="-122"/>
              </a:rPr>
              <a:t>IN</a:t>
            </a:r>
            <a:r>
              <a:rPr lang="ky-KG" sz="1400" dirty="0" smtClean="0">
                <a:solidFill>
                  <a:schemeClr val="bg1"/>
                </a:solidFill>
                <a:ea typeface="SimSun-ExtB" panose="02010609060101010101" pitchFamily="49" charset="-122"/>
              </a:rPr>
              <a:t> -</a:t>
            </a:r>
            <a:r>
              <a:rPr lang="ru-RU" sz="1400" dirty="0" err="1" smtClean="0">
                <a:solidFill>
                  <a:schemeClr val="bg1"/>
                </a:solidFill>
                <a:ea typeface="SimSun-ExtB" panose="02010609060101010101" pitchFamily="49" charset="-122"/>
              </a:rPr>
              <a:t>мамычада</a:t>
            </a:r>
            <a:r>
              <a:rPr lang="ru-RU" sz="1400" dirty="0" smtClean="0">
                <a:solidFill>
                  <a:schemeClr val="bg1"/>
                </a:solidFill>
                <a:ea typeface="SimSun-ExtB" panose="02010609060101010101" pitchFamily="49" charset="-122"/>
              </a:rPr>
              <a:t> </a:t>
            </a:r>
            <a:r>
              <a:rPr lang="ru-RU" sz="1400" dirty="0">
                <a:solidFill>
                  <a:schemeClr val="bg1"/>
                </a:solidFill>
                <a:ea typeface="SimSun-ExtB" panose="02010609060101010101" pitchFamily="49" charset="-122"/>
              </a:rPr>
              <a:t>бар </a:t>
            </a:r>
            <a:r>
              <a:rPr lang="ru-RU" sz="1400" dirty="0" err="1">
                <a:solidFill>
                  <a:schemeClr val="bg1"/>
                </a:solidFill>
                <a:ea typeface="SimSun-ExtB" panose="02010609060101010101" pitchFamily="49" charset="-122"/>
              </a:rPr>
              <a:t>болгон</a:t>
            </a:r>
            <a:r>
              <a:rPr lang="ru-RU" sz="1400" dirty="0">
                <a:solidFill>
                  <a:schemeClr val="bg1"/>
                </a:solidFill>
                <a:ea typeface="SimSun-ExtB" panose="02010609060101010101" pitchFamily="49" charset="-122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SimSun-ExtB" panose="02010609060101010101" pitchFamily="49" charset="-122"/>
              </a:rPr>
              <a:t>маанилердин</a:t>
            </a:r>
            <a:r>
              <a:rPr lang="ru-RU" sz="1400" dirty="0">
                <a:solidFill>
                  <a:schemeClr val="bg1"/>
                </a:solidFill>
                <a:ea typeface="SimSun-ExtB" panose="02010609060101010101" pitchFamily="49" charset="-122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SimSun-ExtB" panose="02010609060101010101" pitchFamily="49" charset="-122"/>
              </a:rPr>
              <a:t>наборун</a:t>
            </a:r>
            <a:r>
              <a:rPr lang="ru-RU" sz="1400" dirty="0">
                <a:solidFill>
                  <a:schemeClr val="bg1"/>
                </a:solidFill>
                <a:ea typeface="SimSun-ExtB" panose="02010609060101010101" pitchFamily="49" charset="-122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SimSun-ExtB" panose="02010609060101010101" pitchFamily="49" charset="-122"/>
              </a:rPr>
              <a:t>көрсөтүүчү</a:t>
            </a:r>
            <a:r>
              <a:rPr lang="ru-RU" sz="1400" dirty="0">
                <a:solidFill>
                  <a:schemeClr val="bg1"/>
                </a:solidFill>
                <a:ea typeface="SimSun-ExtB" panose="02010609060101010101" pitchFamily="49" charset="-122"/>
              </a:rPr>
              <a:t> оператор</a:t>
            </a:r>
          </a:p>
          <a:p>
            <a:pPr marL="0" lvl="0" indent="0">
              <a:buFont typeface="Muli Regular"/>
              <a:buNone/>
            </a:pPr>
            <a:endParaRPr sz="1400" b="1" dirty="0">
              <a:solidFill>
                <a:schemeClr val="bg1"/>
              </a:solidFill>
              <a:ea typeface="SimSun-ExtB" panose="02010609060101010101" pitchFamily="49" charset="-122"/>
            </a:endParaRPr>
          </a:p>
        </p:txBody>
      </p:sp>
      <p:sp>
        <p:nvSpPr>
          <p:cNvPr id="11" name="Google Shape;73;p14"/>
          <p:cNvSpPr txBox="1">
            <a:spLocks noGrp="1"/>
          </p:cNvSpPr>
          <p:nvPr>
            <p:ph type="body" idx="1"/>
          </p:nvPr>
        </p:nvSpPr>
        <p:spPr>
          <a:xfrm>
            <a:off x="269422" y="2757769"/>
            <a:ext cx="2231571" cy="1269946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1400" dirty="0"/>
              <a:t>NOT IN -</a:t>
            </a:r>
            <a:r>
              <a:rPr lang="ru-RU" sz="1400" dirty="0" err="1"/>
              <a:t>көрсөтүлгөн</a:t>
            </a:r>
            <a:r>
              <a:rPr lang="ru-RU" sz="1400" dirty="0"/>
              <a:t> </a:t>
            </a:r>
            <a:r>
              <a:rPr lang="ru-RU" sz="1400" dirty="0" err="1"/>
              <a:t>мааниден</a:t>
            </a:r>
            <a:r>
              <a:rPr lang="ru-RU" sz="1400" dirty="0"/>
              <a:t> башка </a:t>
            </a:r>
            <a:r>
              <a:rPr lang="ru-RU" sz="1400" dirty="0" err="1"/>
              <a:t>маанилерди</a:t>
            </a:r>
            <a:r>
              <a:rPr lang="ru-RU" sz="1400" dirty="0"/>
              <a:t> </a:t>
            </a:r>
            <a:r>
              <a:rPr lang="ru-RU" sz="1400" dirty="0" err="1"/>
              <a:t>чыгарып</a:t>
            </a:r>
            <a:r>
              <a:rPr lang="ru-RU" sz="1400" dirty="0"/>
              <a:t> </a:t>
            </a:r>
            <a:r>
              <a:rPr lang="ru-RU" sz="1400" dirty="0" err="1"/>
              <a:t>берүүчү</a:t>
            </a:r>
            <a:r>
              <a:rPr lang="ru-RU" sz="1400" dirty="0"/>
              <a:t> оператор</a:t>
            </a:r>
            <a:endParaRPr sz="1400" dirty="0">
              <a:solidFill>
                <a:schemeClr val="bg1"/>
              </a:solidFill>
              <a:ea typeface="SimSun-ExtB" panose="02010609060101010101" pitchFamily="49" charset="-122"/>
            </a:endParaRPr>
          </a:p>
        </p:txBody>
      </p:sp>
      <p:sp>
        <p:nvSpPr>
          <p:cNvPr id="12" name="Google Shape;73;p14"/>
          <p:cNvSpPr txBox="1">
            <a:spLocks noGrp="1"/>
          </p:cNvSpPr>
          <p:nvPr>
            <p:ph type="body" idx="1"/>
          </p:nvPr>
        </p:nvSpPr>
        <p:spPr>
          <a:xfrm>
            <a:off x="3008545" y="2862940"/>
            <a:ext cx="2231571" cy="1164774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1400" dirty="0">
                <a:solidFill>
                  <a:schemeClr val="bg1"/>
                </a:solidFill>
                <a:ea typeface="SimSun-ExtB" panose="02010609060101010101" pitchFamily="49" charset="-122"/>
              </a:rPr>
              <a:t>LIKE </a:t>
            </a:r>
            <a:r>
              <a:rPr lang="ru-RU" sz="1400" dirty="0" smtClean="0">
                <a:solidFill>
                  <a:schemeClr val="bg1"/>
                </a:solidFill>
                <a:ea typeface="SimSun-ExtB" panose="02010609060101010101" pitchFamily="49" charset="-122"/>
              </a:rPr>
              <a:t> - </a:t>
            </a:r>
            <a:r>
              <a:rPr lang="ru-RU" sz="1400" dirty="0" err="1" smtClean="0">
                <a:solidFill>
                  <a:schemeClr val="bg1"/>
                </a:solidFill>
                <a:ea typeface="SimSun-ExtB" panose="02010609060101010101" pitchFamily="49" charset="-122"/>
              </a:rPr>
              <a:t>жолчонун</a:t>
            </a:r>
            <a:r>
              <a:rPr lang="ru-RU" sz="1400" dirty="0" smtClean="0">
                <a:solidFill>
                  <a:schemeClr val="bg1"/>
                </a:solidFill>
                <a:ea typeface="SimSun-ExtB" panose="02010609060101010101" pitchFamily="49" charset="-122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SimSun-ExtB" panose="02010609060101010101" pitchFamily="49" charset="-122"/>
              </a:rPr>
              <a:t>шаблонун</a:t>
            </a:r>
            <a:r>
              <a:rPr lang="ru-RU" sz="1400" dirty="0">
                <a:solidFill>
                  <a:schemeClr val="bg1"/>
                </a:solidFill>
                <a:ea typeface="SimSun-ExtB" panose="02010609060101010101" pitchFamily="49" charset="-122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SimSun-ExtB" panose="02010609060101010101" pitchFamily="49" charset="-122"/>
              </a:rPr>
              <a:t>кабыл</a:t>
            </a:r>
            <a:r>
              <a:rPr lang="ru-RU" sz="1400" dirty="0">
                <a:solidFill>
                  <a:schemeClr val="bg1"/>
                </a:solidFill>
                <a:ea typeface="SimSun-ExtB" panose="02010609060101010101" pitchFamily="49" charset="-122"/>
              </a:rPr>
              <a:t> </a:t>
            </a:r>
            <a:r>
              <a:rPr lang="ru-RU" sz="1400" dirty="0" err="1">
                <a:solidFill>
                  <a:schemeClr val="bg1"/>
                </a:solidFill>
                <a:ea typeface="SimSun-ExtB" panose="02010609060101010101" pitchFamily="49" charset="-122"/>
              </a:rPr>
              <a:t>алуучу</a:t>
            </a:r>
            <a:r>
              <a:rPr lang="ru-RU" sz="1400" dirty="0">
                <a:solidFill>
                  <a:schemeClr val="bg1"/>
                </a:solidFill>
                <a:ea typeface="SimSun-ExtB" panose="02010609060101010101" pitchFamily="49" charset="-122"/>
              </a:rPr>
              <a:t> оператор</a:t>
            </a:r>
          </a:p>
          <a:p>
            <a:pPr marL="0" lvl="0" indent="0">
              <a:buFont typeface="Muli Regular"/>
              <a:buNone/>
            </a:pPr>
            <a:endParaRPr sz="1400" b="1" dirty="0">
              <a:solidFill>
                <a:schemeClr val="bg1"/>
              </a:solidFill>
              <a:ea typeface="SimSun-ExtB" panose="02010609060101010101" pitchFamily="49" charset="-122"/>
            </a:endParaRPr>
          </a:p>
        </p:txBody>
      </p:sp>
      <p:sp>
        <p:nvSpPr>
          <p:cNvPr id="13" name="Google Shape;73;p14"/>
          <p:cNvSpPr txBox="1">
            <a:spLocks noGrp="1"/>
          </p:cNvSpPr>
          <p:nvPr>
            <p:ph type="body" idx="1"/>
          </p:nvPr>
        </p:nvSpPr>
        <p:spPr>
          <a:xfrm>
            <a:off x="5900069" y="2862940"/>
            <a:ext cx="2231571" cy="116477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1400" dirty="0" smtClean="0"/>
              <a:t>REGEXP- </a:t>
            </a:r>
            <a:r>
              <a:rPr lang="ru-RU" sz="1400" dirty="0"/>
              <a:t> </a:t>
            </a:r>
            <a:r>
              <a:rPr lang="ru-RU" sz="1400" dirty="0" err="1" smtClean="0"/>
              <a:t>регулярдуу</a:t>
            </a:r>
            <a:r>
              <a:rPr lang="ru-RU" sz="1400" dirty="0" smtClean="0"/>
              <a:t> </a:t>
            </a:r>
            <a:r>
              <a:rPr lang="ru-RU" sz="1400" dirty="0" err="1"/>
              <a:t>туюнтманы</a:t>
            </a:r>
            <a:r>
              <a:rPr lang="ru-RU" sz="1400" dirty="0"/>
              <a:t> </a:t>
            </a:r>
            <a:r>
              <a:rPr lang="ru-RU" sz="1400" dirty="0" err="1"/>
              <a:t>түзүүчү</a:t>
            </a:r>
            <a:r>
              <a:rPr lang="ru-RU" sz="1400" dirty="0"/>
              <a:t> оператор</a:t>
            </a:r>
          </a:p>
          <a:p>
            <a:pPr marL="0" lvl="0" indent="0">
              <a:buFont typeface="Muli Regular"/>
              <a:buNone/>
            </a:pPr>
            <a:endParaRPr sz="1400" b="1" dirty="0">
              <a:solidFill>
                <a:schemeClr val="bg1"/>
              </a:solidFill>
              <a:ea typeface="SimSun-ExtB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906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>
            <a:spLocks noGrp="1"/>
          </p:cNvSpPr>
          <p:nvPr>
            <p:ph type="ctrTitle"/>
          </p:nvPr>
        </p:nvSpPr>
        <p:spPr>
          <a:xfrm>
            <a:off x="685799" y="413657"/>
            <a:ext cx="8022771" cy="490763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algn="ctr">
              <a:buSzPts val="3200"/>
            </a:pPr>
            <a:r>
              <a:rPr lang="ky-KG" sz="3200" kern="1200" dirty="0">
                <a:solidFill>
                  <a:schemeClr val="tx2">
                    <a:lumMod val="10000"/>
                  </a:schemeClr>
                </a:solidFill>
                <a:latin typeface="Tahoma" panose="020B0604030504040204" pitchFamily="34" charset="0"/>
                <a:ea typeface="SimSun-ExtB" panose="02010609060101010101" pitchFamily="49" charset="-122"/>
                <a:cs typeface="Tahoma" panose="020B0604030504040204" pitchFamily="34" charset="0"/>
              </a:rPr>
              <a:t>Өз алдынча иштин </a:t>
            </a:r>
            <a:r>
              <a:rPr lang="ky-KG" sz="3200" kern="1200" dirty="0" smtClean="0">
                <a:solidFill>
                  <a:schemeClr val="tx2">
                    <a:lumMod val="10000"/>
                  </a:schemeClr>
                </a:solidFill>
                <a:latin typeface="Tahoma" panose="020B0604030504040204" pitchFamily="34" charset="0"/>
                <a:ea typeface="SimSun-ExtB" panose="02010609060101010101" pitchFamily="49" charset="-122"/>
                <a:cs typeface="Tahoma" panose="020B0604030504040204" pitchFamily="34" charset="0"/>
              </a:rPr>
              <a:t>темасы:</a:t>
            </a:r>
            <a:endParaRPr sz="3200" kern="1200" dirty="0">
              <a:solidFill>
                <a:schemeClr val="tx2">
                  <a:lumMod val="10000"/>
                </a:schemeClr>
              </a:solidFill>
              <a:latin typeface="Tahoma" panose="020B0604030504040204" pitchFamily="34" charset="0"/>
              <a:ea typeface="SimSun-ExtB" panose="02010609060101010101" pitchFamily="49" charset="-122"/>
              <a:cs typeface="Tahoma" panose="020B0604030504040204" pitchFamily="34" charset="0"/>
            </a:endParaRPr>
          </a:p>
        </p:txBody>
      </p:sp>
      <p:sp>
        <p:nvSpPr>
          <p:cNvPr id="95" name="Google Shape;95;p17"/>
          <p:cNvSpPr txBox="1">
            <a:spLocks noGrp="1"/>
          </p:cNvSpPr>
          <p:nvPr>
            <p:ph type="subTitle" idx="1"/>
          </p:nvPr>
        </p:nvSpPr>
        <p:spPr>
          <a:xfrm>
            <a:off x="685800" y="1338944"/>
            <a:ext cx="4636134" cy="110768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REGEXP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жана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IS </a:t>
            </a:r>
            <a:r>
              <a:rPr lang="ru-RU" sz="1600" b="1" dirty="0" smtClean="0">
                <a:solidFill>
                  <a:schemeClr val="bg1"/>
                </a:solidFill>
              </a:rPr>
              <a:t>NULL  </a:t>
            </a:r>
            <a:r>
              <a:rPr lang="ru-RU" sz="1600" b="1" dirty="0" err="1" smtClean="0">
                <a:solidFill>
                  <a:schemeClr val="bg1"/>
                </a:solidFill>
              </a:rPr>
              <a:t>операторлорундагы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атайын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символдорду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колдонуп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берилгендерди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фильтирлөө</a:t>
            </a:r>
            <a:endParaRPr sz="1600" b="1" dirty="0">
              <a:solidFill>
                <a:schemeClr val="bg1"/>
              </a:solidFill>
            </a:endParaRPr>
          </a:p>
        </p:txBody>
      </p:sp>
      <p:pic>
        <p:nvPicPr>
          <p:cNvPr id="96" name="Google Shape;9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2705" y="2045304"/>
            <a:ext cx="2219340" cy="115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0680" y="2449022"/>
            <a:ext cx="145275" cy="42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36726" y="1237502"/>
            <a:ext cx="1032700" cy="120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</p:bldLst>
  </p:timing>
</p:sld>
</file>

<file path=ppt/theme/theme1.xml><?xml version="1.0" encoding="utf-8"?>
<a:theme xmlns:a="http://schemas.openxmlformats.org/drawingml/2006/main" name="Aliena template">
  <a:themeElements>
    <a:clrScheme name="Custom 347">
      <a:dk1>
        <a:srgbClr val="050060"/>
      </a:dk1>
      <a:lt1>
        <a:srgbClr val="FFFFFF"/>
      </a:lt1>
      <a:dk2>
        <a:srgbClr val="585963"/>
      </a:dk2>
      <a:lt2>
        <a:srgbClr val="F3F3F3"/>
      </a:lt2>
      <a:accent1>
        <a:srgbClr val="0A2F9E"/>
      </a:accent1>
      <a:accent2>
        <a:srgbClr val="3544FF"/>
      </a:accent2>
      <a:accent3>
        <a:srgbClr val="24D6FF"/>
      </a:accent3>
      <a:accent4>
        <a:srgbClr val="00FFFF"/>
      </a:accent4>
      <a:accent5>
        <a:srgbClr val="A458FF"/>
      </a:accent5>
      <a:accent6>
        <a:srgbClr val="D392FF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92</Words>
  <Application>Microsoft Office PowerPoint</Application>
  <PresentationFormat>Экран (16:9)</PresentationFormat>
  <Paragraphs>18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Lexend Deca</vt:lpstr>
      <vt:lpstr>Ink Free</vt:lpstr>
      <vt:lpstr>SimSun-ExtB</vt:lpstr>
      <vt:lpstr>Wingdings</vt:lpstr>
      <vt:lpstr>Arial</vt:lpstr>
      <vt:lpstr>Tahoma</vt:lpstr>
      <vt:lpstr>Muli Regular</vt:lpstr>
      <vt:lpstr>Aliena template</vt:lpstr>
      <vt:lpstr>Берилгендерди фильтрлөөчү операторлор</vt:lpstr>
      <vt:lpstr>Сабактын планы: </vt:lpstr>
      <vt:lpstr>Сабактын максаты: </vt:lpstr>
      <vt:lpstr>Глоссарий:</vt:lpstr>
      <vt:lpstr>Өз алдынча иштин темасы: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Берилгендерди фильтрлөөчү операторлор</dc:title>
  <dc:creator>TechLine</dc:creator>
  <cp:lastModifiedBy>Пользователь Windows</cp:lastModifiedBy>
  <cp:revision>13</cp:revision>
  <dcterms:modified xsi:type="dcterms:W3CDTF">2020-02-28T05:35:37Z</dcterms:modified>
</cp:coreProperties>
</file>