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86" r:id="rId4"/>
    <p:sldId id="285" r:id="rId5"/>
    <p:sldId id="260" r:id="rId6"/>
    <p:sldId id="288" r:id="rId7"/>
    <p:sldId id="287" r:id="rId8"/>
    <p:sldId id="289" r:id="rId9"/>
    <p:sldId id="292" r:id="rId10"/>
    <p:sldId id="290" r:id="rId11"/>
    <p:sldId id="291" r:id="rId12"/>
    <p:sldId id="29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 Regular" panose="020B0604020202020204" charset="0"/>
      <p:regular r:id="rId19"/>
      <p:bold r:id="rId20"/>
      <p:italic r:id="rId21"/>
      <p:boldItalic r:id="rId22"/>
    </p:embeddedFont>
    <p:embeddedFont>
      <p:font typeface="Lexend Deca" panose="020B0604020202020204" charset="0"/>
      <p:regular r:id="rId23"/>
    </p:embeddedFont>
    <p:embeddedFont>
      <p:font typeface="Ink Free" panose="03080402000500000000" pitchFamily="66" charset="0"/>
      <p:regular r:id="rId24"/>
    </p:embeddedFont>
    <p:embeddedFont>
      <p:font typeface="SimSun-ExtB" panose="02010609060101010101" pitchFamily="49" charset="-122"/>
      <p:regular r:id="rId25"/>
    </p:embeddedFont>
    <p:embeddedFont>
      <p:font typeface="Arial Unicode MS" panose="020B0604020202020204" pitchFamily="34" charset="-128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17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98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1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30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14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03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2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" y="1156761"/>
            <a:ext cx="7271656" cy="20384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buSzPts val="3600"/>
            </a:pPr>
            <a:r>
              <a:rPr lang="ru-RU" sz="3200" i="1" dirty="0" smtClean="0">
                <a:solidFill>
                  <a:schemeClr val="bg1"/>
                </a:solidFill>
              </a:rPr>
              <a:t>ORDER </a:t>
            </a:r>
            <a:r>
              <a:rPr lang="ru-RU" sz="3200" i="1" dirty="0">
                <a:solidFill>
                  <a:schemeClr val="bg1"/>
                </a:solidFill>
              </a:rPr>
              <a:t>BY</a:t>
            </a:r>
            <a:r>
              <a:rPr lang="ky-KG" sz="3200" i="1" dirty="0">
                <a:solidFill>
                  <a:schemeClr val="bg1"/>
                </a:solidFill>
              </a:rPr>
              <a:t> </a:t>
            </a:r>
            <a:r>
              <a:rPr lang="ky-KG" sz="3200" i="1" dirty="0" smtClean="0">
                <a:solidFill>
                  <a:schemeClr val="bg1"/>
                </a:solidFill>
              </a:rPr>
              <a:t>операторунун </a:t>
            </a:r>
            <a:r>
              <a:rPr lang="ky-KG" sz="3200" i="1" dirty="0">
                <a:solidFill>
                  <a:schemeClr val="bg1"/>
                </a:solidFill>
              </a:rPr>
              <a:t>жардамында </a:t>
            </a:r>
            <a:r>
              <a:rPr lang="ky-KG" sz="3200" i="1" dirty="0" smtClean="0">
                <a:solidFill>
                  <a:schemeClr val="bg1"/>
                </a:solidFill>
              </a:rPr>
              <a:t>берилгендерди </a:t>
            </a:r>
            <a:r>
              <a:rPr lang="ky-KG" sz="3200" i="1" dirty="0">
                <a:solidFill>
                  <a:schemeClr val="bg1"/>
                </a:solidFill>
              </a:rPr>
              <a:t>с</a:t>
            </a:r>
            <a:r>
              <a:rPr lang="ru-RU" sz="3200" i="1" dirty="0" err="1">
                <a:solidFill>
                  <a:schemeClr val="bg1"/>
                </a:solidFill>
              </a:rPr>
              <a:t>ортировка</a:t>
            </a:r>
            <a:r>
              <a:rPr lang="ky-KG" sz="3200" i="1" dirty="0" smtClean="0">
                <a:solidFill>
                  <a:schemeClr val="bg1"/>
                </a:solidFill>
              </a:rPr>
              <a:t>лоо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995" y="11472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22207" y="68005"/>
            <a:ext cx="8022771" cy="8253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 smtClean="0">
                <a:solidFill>
                  <a:schemeClr val="bg1"/>
                </a:solidFill>
              </a:rPr>
              <a:t>Берилгендерди бир </a:t>
            </a:r>
            <a:r>
              <a:rPr lang="ky-KG" sz="2800" i="1" dirty="0">
                <a:solidFill>
                  <a:schemeClr val="bg1"/>
                </a:solidFill>
              </a:rPr>
              <a:t>нече мамычалар боюнча сортировкалоо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00437" y="893349"/>
            <a:ext cx="8044541" cy="12250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 algn="just">
              <a:lnSpc>
                <a:spcPct val="150000"/>
              </a:lnSpc>
            </a:pP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Берилгендерди бир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 убакта бир нече мамычалар боюнча сортировкалоодо </a:t>
            </a:r>
            <a:r>
              <a:rPr lang="ky-KG" b="1" dirty="0">
                <a:solidFill>
                  <a:schemeClr val="bg1"/>
                </a:solidFill>
                <a:latin typeface="Lexend Deca"/>
                <a:ea typeface="Lexend Deca"/>
                <a:cs typeface="Lexend Deca"/>
              </a:rPr>
              <a:t>ORDER BY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операторунан кийин ар бир мамычаны үтүр аркылуу ажыратып чыгуу керек.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00FFFF"/>
              </a:buClr>
            </a:pPr>
            <a:r>
              <a:rPr lang="ky-KG" b="1" dirty="0" smtClean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</a:t>
            </a:r>
            <a:r>
              <a:rPr lang="ky-KG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dirty="0">
                <a:solidFill>
                  <a:srgbClr val="00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Товарды өндүрүүчү компаниялар жана товардын аты боюнча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берилгендерди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сортировкалоо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 кылынсын. Ал үчүн төмөнкүдөй команда аткарылат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lvl="0" indent="0" algn="just">
              <a:lnSpc>
                <a:spcPct val="200000"/>
              </a:lnSpc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7581" y="3359649"/>
            <a:ext cx="7599205" cy="1649022"/>
            <a:chOff x="685799" y="1959766"/>
            <a:chExt cx="7805058" cy="188621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85799" y="2147221"/>
              <a:ext cx="293914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SELECT </a:t>
              </a:r>
              <a:r>
                <a:rPr lang="en-US" dirty="0" err="1"/>
                <a:t>ProductName</a:t>
              </a:r>
              <a:r>
                <a:rPr lang="en-US" dirty="0"/>
                <a:t>, Price, Manufacturer</a:t>
              </a:r>
              <a:endParaRPr lang="ru-RU" dirty="0"/>
            </a:p>
            <a:p>
              <a:r>
                <a:rPr lang="en-US" dirty="0"/>
                <a:t>FROM Products</a:t>
              </a:r>
              <a:endParaRPr lang="ru-RU" dirty="0"/>
            </a:p>
            <a:p>
              <a:r>
                <a:rPr lang="ru-RU" dirty="0"/>
                <a:t>ORDER BY </a:t>
              </a:r>
              <a:r>
                <a:rPr lang="ru-RU" dirty="0" err="1"/>
                <a:t>Manufacturer</a:t>
              </a:r>
              <a:r>
                <a:rPr lang="ru-RU" dirty="0"/>
                <a:t>, </a:t>
              </a:r>
              <a:r>
                <a:rPr lang="ru-RU" dirty="0" err="1"/>
                <a:t>ProductName</a:t>
              </a:r>
              <a:r>
                <a:rPr lang="ru-RU" dirty="0"/>
                <a:t>;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5589" y="1959766"/>
              <a:ext cx="3715268" cy="188621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4106" y="2658483"/>
              <a:ext cx="688908" cy="18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3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534152" y="172203"/>
            <a:ext cx="8093528" cy="7421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эле убакта өсүү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кемүү тартибинде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берилгендерди сортировкалоого болот.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5092" y="2455646"/>
            <a:ext cx="8700408" cy="2215244"/>
            <a:chOff x="239485" y="2656114"/>
            <a:chExt cx="8251372" cy="18766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39485" y="2875094"/>
              <a:ext cx="3257872" cy="1438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</a:t>
              </a:r>
              <a:r>
                <a:rPr lang="en-US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ProductName</a:t>
              </a: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Price, Manufacturer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 Products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ORDER BY Manufacturer ASC, </a:t>
              </a:r>
              <a:r>
                <a:rPr lang="en-US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ProductName</a:t>
              </a: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DESC;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9746" y="2656114"/>
              <a:ext cx="4201111" cy="1876687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>
              <a:off x="3635829" y="3472543"/>
              <a:ext cx="653917" cy="12191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34151" y="591050"/>
            <a:ext cx="8270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FFFF"/>
              </a:buClr>
              <a:buSzPts val="1800"/>
            </a:pPr>
            <a:r>
              <a:rPr lang="ky-KG" sz="1800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6</a:t>
            </a:r>
            <a:r>
              <a:rPr lang="en-US" sz="1800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-</a:t>
            </a:r>
            <a:r>
              <a:rPr lang="ky-KG" sz="1800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мисал</a:t>
            </a:r>
            <a:r>
              <a:rPr lang="ky-KG" sz="1800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.</a:t>
            </a:r>
            <a:r>
              <a:rPr lang="ky-KG" sz="1800" dirty="0">
                <a:solidFill>
                  <a:srgbClr val="00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Manufacturer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 мамычасы боюнча берилгендер өсүү тартибинде, ал эми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ProductName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мамычасы боюнча кемүү тартибинде 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 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берилгендерди сортировкалоо талап кылынсын. Ал үчүн төмөнкүдөй команда аткарылат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936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1884" y="187999"/>
            <a:ext cx="8022771" cy="5314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/>
              <a:t>Текшерүүчү суроолор</a:t>
            </a:r>
            <a:r>
              <a:rPr lang="ru-RU" sz="2800" i="1" dirty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085" y="719487"/>
            <a:ext cx="8327570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ORDER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оператору </a:t>
            </a: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кандай кызмат аткарат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Баштапкы 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абалды берилгендер кайсы тартипте сортировкаланат?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 операторунун </a:t>
            </a: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жардамында берилгендер кандай тартипте сортировкаланат?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операторунун кызматы кандай</a:t>
            </a:r>
            <a:r>
              <a:rPr lang="ky-KG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ky-KG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 нече мамычалар боюнча сортировкалоо кандай жүргүзүлөт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планы: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2895601" y="3202461"/>
            <a:ext cx="3461656" cy="1547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 algn="ctr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ky-KG" dirty="0" smtClean="0">
                <a:solidFill>
                  <a:schemeClr val="tx1"/>
                </a:solidFill>
              </a:rPr>
              <a:t>Берилгендерди бир </a:t>
            </a:r>
            <a:r>
              <a:rPr lang="ky-KG" dirty="0">
                <a:solidFill>
                  <a:schemeClr val="tx1"/>
                </a:solidFill>
              </a:rPr>
              <a:t>нече мамычалар боюнча сортировкалоо.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247382" y="1299359"/>
            <a:ext cx="2304164" cy="19031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ctr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1200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ORDER BY </a:t>
            </a:r>
            <a:r>
              <a:rPr lang="ru-RU" dirty="0" err="1">
                <a:solidFill>
                  <a:schemeClr val="tx1"/>
                </a:solidFill>
              </a:rPr>
              <a:t>операторунун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колдонушу</a:t>
            </a:r>
            <a:r>
              <a:rPr lang="ru-RU" b="1" dirty="0" smtClean="0">
                <a:solidFill>
                  <a:schemeClr val="tx1"/>
                </a:solidFill>
                <a:ea typeface="SimSun-ExtB" panose="02010609060101010101" pitchFamily="49" charset="-122"/>
              </a:rPr>
              <a:t>;</a:t>
            </a:r>
            <a:endParaRPr b="1" dirty="0">
              <a:solidFill>
                <a:schemeClr val="tx1"/>
              </a:solidFill>
              <a:latin typeface="Ink Free" panose="03080402000500000000" pitchFamily="66" charset="0"/>
              <a:ea typeface="SimSun-ExtB" panose="02010609060101010101" pitchFamily="49" charset="-122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987143" y="1324604"/>
            <a:ext cx="2767791" cy="1772123"/>
          </a:xfrm>
        </p:spPr>
        <p:txBody>
          <a:bodyPr/>
          <a:lstStyle/>
          <a:p>
            <a:pPr marL="171450" indent="-171450" algn="ctr">
              <a:lnSpc>
                <a:spcPct val="15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ky-KG" dirty="0">
                <a:solidFill>
                  <a:schemeClr val="tx1"/>
                </a:solidFill>
              </a:rPr>
              <a:t>Берилгендерди </a:t>
            </a:r>
            <a:r>
              <a:rPr lang="ky-KG" dirty="0" smtClean="0">
                <a:solidFill>
                  <a:schemeClr val="tx1"/>
                </a:solidFill>
              </a:rPr>
              <a:t>кемүү тартиби боюнча </a:t>
            </a:r>
            <a:r>
              <a:rPr lang="ky-KG" dirty="0">
                <a:solidFill>
                  <a:schemeClr val="tx1"/>
                </a:solidFill>
              </a:rPr>
              <a:t>сортировкалоо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10160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81" y="1323620"/>
            <a:ext cx="2773920" cy="17740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  <p:bldP spid="73" grpId="0" build="p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Сабактын максаты: 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50" y="1352549"/>
            <a:ext cx="7572850" cy="17934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lnSpc>
                <a:spcPct val="150000"/>
              </a:lnSpc>
              <a:buNone/>
            </a:pPr>
            <a:r>
              <a:rPr lang="ky-KG" sz="2400" b="1" dirty="0">
                <a:solidFill>
                  <a:schemeClr val="tx1"/>
                </a:solidFill>
              </a:rPr>
              <a:t>С</a:t>
            </a:r>
            <a:r>
              <a:rPr lang="ky-KG" sz="2400" b="1" dirty="0" smtClean="0">
                <a:solidFill>
                  <a:schemeClr val="tx1"/>
                </a:solidFill>
              </a:rPr>
              <a:t>туденттер </a:t>
            </a:r>
            <a:r>
              <a:rPr lang="ky-KG" sz="2400" b="1" dirty="0">
                <a:solidFill>
                  <a:schemeClr val="tx1"/>
                </a:solidFill>
              </a:rPr>
              <a:t>берилгендерди сортировкалоо үчүн </a:t>
            </a:r>
            <a:r>
              <a:rPr lang="ru-RU" sz="2400" b="1" dirty="0">
                <a:solidFill>
                  <a:schemeClr val="tx1"/>
                </a:solidFill>
              </a:rPr>
              <a:t>ORDER BY</a:t>
            </a:r>
            <a:r>
              <a:rPr lang="ky-KG" sz="2400" b="1" dirty="0">
                <a:solidFill>
                  <a:schemeClr val="tx1"/>
                </a:solidFill>
              </a:rPr>
              <a:t> операторун </a:t>
            </a:r>
            <a:r>
              <a:rPr lang="ky-KG" sz="2400" b="1" dirty="0" smtClean="0">
                <a:solidFill>
                  <a:schemeClr val="tx1"/>
                </a:solidFill>
              </a:rPr>
              <a:t>колдонуу билет.</a:t>
            </a:r>
            <a:endParaRPr lang="ru-RU" sz="2400" dirty="0">
              <a:solidFill>
                <a:schemeClr val="tx1"/>
              </a:solidFill>
            </a:endParaRPr>
          </a:p>
          <a:p>
            <a:pPr marL="101600" indent="0" algn="ctr">
              <a:lnSpc>
                <a:spcPct val="150000"/>
              </a:lnSpc>
              <a:buNone/>
            </a:pPr>
            <a:endParaRPr lang="ru-RU" sz="2400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i="1" dirty="0">
                <a:solidFill>
                  <a:schemeClr val="bg1"/>
                </a:solidFill>
              </a:rPr>
              <a:t>Глоссарий:</a:t>
            </a:r>
            <a:endParaRPr i="1" dirty="0">
              <a:solidFill>
                <a:schemeClr val="bg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66750" y="762000"/>
            <a:ext cx="3306541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113" indent="-11113">
              <a:lnSpc>
                <a:spcPct val="150000"/>
              </a:lnSpc>
              <a:spcBef>
                <a:spcPts val="0"/>
              </a:spcBef>
            </a:pPr>
            <a:r>
              <a:rPr lang="ru-RU" sz="1800" b="1" dirty="0"/>
              <a:t>ORDER </a:t>
            </a:r>
            <a:r>
              <a:rPr lang="ru-RU" sz="1800" b="1" dirty="0" smtClean="0"/>
              <a:t>BY</a:t>
            </a:r>
            <a:r>
              <a:rPr lang="ru-RU" sz="1800" dirty="0"/>
              <a:t> –</a:t>
            </a:r>
            <a:r>
              <a:rPr lang="ru-RU" sz="1800" b="1" dirty="0" smtClean="0"/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берилгендерди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сортировкалоочу</a:t>
            </a:r>
            <a:r>
              <a:rPr lang="ru-RU" sz="1800" dirty="0" smtClean="0">
                <a:solidFill>
                  <a:schemeClr val="tx1"/>
                </a:solidFill>
              </a:rPr>
              <a:t> оператор </a:t>
            </a:r>
            <a:endParaRPr b="1" dirty="0">
              <a:solidFill>
                <a:schemeClr val="tx1"/>
              </a:solidFill>
              <a:latin typeface="Ink Free" panose="03080402000500000000" pitchFamily="66" charset="0"/>
              <a:ea typeface="SimSun-ExtB" panose="02010609060101010101" pitchFamily="49" charset="-122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" name="Google Shape;73;p14"/>
          <p:cNvSpPr txBox="1">
            <a:spLocks noGrp="1"/>
          </p:cNvSpPr>
          <p:nvPr>
            <p:ph type="body" idx="1"/>
          </p:nvPr>
        </p:nvSpPr>
        <p:spPr>
          <a:xfrm>
            <a:off x="4501254" y="762000"/>
            <a:ext cx="3709296" cy="16614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indent="-73025">
              <a:lnSpc>
                <a:spcPct val="150000"/>
              </a:lnSpc>
            </a:pPr>
            <a:r>
              <a:rPr lang="ru-RU" sz="1400" dirty="0" smtClean="0"/>
              <a:t> </a:t>
            </a:r>
            <a:r>
              <a:rPr lang="ru-RU" sz="1800" dirty="0"/>
              <a:t>ASC </a:t>
            </a:r>
            <a:r>
              <a:rPr lang="ru-RU" sz="1800" dirty="0" smtClean="0"/>
              <a:t>– </a:t>
            </a:r>
            <a:r>
              <a:rPr lang="ru-RU" sz="1800" dirty="0" err="1" smtClean="0">
                <a:solidFill>
                  <a:schemeClr val="tx1"/>
                </a:solidFill>
              </a:rPr>
              <a:t>берилгендерди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өсүү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тартиби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боюнча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сортировкалоочу</a:t>
            </a:r>
            <a:r>
              <a:rPr lang="ru-RU" sz="1800" dirty="0" smtClean="0">
                <a:solidFill>
                  <a:schemeClr val="tx1"/>
                </a:solidFill>
              </a:rPr>
              <a:t> оператор</a:t>
            </a:r>
            <a:endParaRPr sz="1800" b="1" dirty="0">
              <a:solidFill>
                <a:schemeClr val="tx1"/>
              </a:solidFill>
              <a:ea typeface="SimSun-ExtB" panose="02010609060101010101" pitchFamily="49" charset="-122"/>
            </a:endParaRPr>
          </a:p>
        </p:txBody>
      </p:sp>
      <p:sp>
        <p:nvSpPr>
          <p:cNvPr id="12" name="Google Shape;73;p14"/>
          <p:cNvSpPr txBox="1">
            <a:spLocks noGrp="1"/>
          </p:cNvSpPr>
          <p:nvPr>
            <p:ph type="body" idx="1"/>
          </p:nvPr>
        </p:nvSpPr>
        <p:spPr>
          <a:xfrm>
            <a:off x="2490106" y="3086100"/>
            <a:ext cx="4196443" cy="149406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800" dirty="0" smtClean="0"/>
              <a:t>DESC – </a:t>
            </a:r>
            <a:r>
              <a:rPr lang="ru-RU" sz="1800" dirty="0" err="1">
                <a:solidFill>
                  <a:schemeClr val="tx1"/>
                </a:solidFill>
              </a:rPr>
              <a:t>берилгендерди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кемүү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тартиби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боюнча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сортировкалоочу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оператор</a:t>
            </a:r>
            <a:endParaRPr lang="ru-RU" sz="1800" b="1" dirty="0">
              <a:solidFill>
                <a:schemeClr val="tx1"/>
              </a:solidFill>
              <a:ea typeface="SimSun-ExtB" panose="02010609060101010101" pitchFamily="49" charset="-122"/>
            </a:endParaRPr>
          </a:p>
          <a:p>
            <a:endParaRPr sz="1800" b="1" dirty="0">
              <a:solidFill>
                <a:schemeClr val="bg1"/>
              </a:solidFill>
              <a:ea typeface="SimSun-ExtB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 animBg="1"/>
      <p:bldP spid="9" grpId="0" uiExpand="1" build="p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34428" y="176651"/>
            <a:ext cx="8022771" cy="4907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</a:rPr>
              <a:t>ORDER BY оператору</a:t>
            </a: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61328" y="667414"/>
            <a:ext cx="8221344" cy="12229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Lexend Deca"/>
                <a:ea typeface="Lexend Deca"/>
                <a:cs typeface="Lexend Deca"/>
                <a:sym typeface="Arial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Lexend Deca"/>
                <a:ea typeface="Lexend Deca"/>
                <a:cs typeface="Lexend Deca"/>
                <a:sym typeface="Arial"/>
              </a:rPr>
              <a:t>ORDER </a:t>
            </a:r>
            <a:r>
              <a:rPr lang="ru-RU" b="1" dirty="0">
                <a:solidFill>
                  <a:schemeClr val="bg1"/>
                </a:solidFill>
                <a:latin typeface="Lexend Deca"/>
                <a:ea typeface="Lexend Deca"/>
                <a:cs typeface="Lexend Deca"/>
                <a:sym typeface="Arial"/>
              </a:rPr>
              <a:t>BY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оператор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у бир же бир нече мамычалар боюнча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берилгендерди сортировкалайт. Бул сортировкалоо баштапкы абалда өсүү тартиби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боюнча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аткарылат.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lvl="0" indent="0" algn="ctr">
              <a:lnSpc>
                <a:spcPct val="150000"/>
              </a:lnSpc>
            </a:pPr>
            <a:endParaRPr sz="16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3798" y="3079043"/>
            <a:ext cx="8153401" cy="1686160"/>
            <a:chOff x="304799" y="2120907"/>
            <a:chExt cx="8153401" cy="168616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667" y="2120907"/>
              <a:ext cx="4534533" cy="168616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04799" y="2480884"/>
              <a:ext cx="2939144" cy="655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SELECT * FROM </a:t>
              </a:r>
              <a:r>
                <a:rPr lang="ru-RU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Products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ORDER BY </a:t>
              </a:r>
              <a:r>
                <a:rPr lang="ru-RU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Price</a:t>
              </a: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8088" y="2781091"/>
              <a:ext cx="688908" cy="182896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503798" y="1814915"/>
            <a:ext cx="82213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FFFF"/>
              </a:buClr>
              <a:buSzPts val="1800"/>
            </a:pPr>
            <a:r>
              <a:rPr lang="en-US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</a:t>
            </a:r>
            <a:r>
              <a:rPr lang="ky-KG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</a:t>
            </a:r>
            <a:r>
              <a:rPr lang="ky-KG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y-KG" sz="1800" b="1" dirty="0">
                <a:solidFill>
                  <a:srgbClr val="FFFFFF"/>
                </a:solidFill>
                <a:latin typeface="Lexend Deca"/>
                <a:ea typeface="Lexend Deca"/>
                <a:cs typeface="Lexend Deca"/>
              </a:rPr>
              <a:t>Products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таблицасындагы берилгендерди </a:t>
            </a:r>
            <a:r>
              <a:rPr lang="ky-KG" sz="1800" b="1" dirty="0">
                <a:solidFill>
                  <a:srgbClr val="FFFFFF"/>
                </a:solidFill>
                <a:latin typeface="Lexend Deca"/>
                <a:ea typeface="Lexend Deca"/>
                <a:cs typeface="Lexend Deca"/>
              </a:rPr>
              <a:t>Price 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мамычасы боюнча өсүү тартибинде сортировкалоо </a:t>
            </a:r>
            <a:r>
              <a:rPr lang="ky-KG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 кылынсын. Ал үчүн төмөндөгүдөй команда аткарылат</a:t>
            </a:r>
            <a:r>
              <a:rPr lang="ky-KG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799" y="434681"/>
            <a:ext cx="7935685" cy="878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Сортировкалоону татаал туюнтмалар аркылуу да жүргүзүүгө болот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85799" y="2516307"/>
            <a:ext cx="8028260" cy="1810003"/>
            <a:chOff x="396471" y="1724602"/>
            <a:chExt cx="8028260" cy="181000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6471" y="1985860"/>
              <a:ext cx="29391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cap="all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Select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ProductName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Price, </a:t>
              </a:r>
              <a:r>
                <a:rPr lang="en-US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ProductCount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endPara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FROM Products </a:t>
              </a:r>
              <a:endPara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ORDER BY </a:t>
              </a:r>
              <a:r>
                <a:rPr lang="en-US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ProductCount</a:t>
              </a:r>
              <a:r>
                <a:rPr lang="en-US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*Price;</a:t>
              </a:r>
              <a:endPara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0357" y="1724602"/>
              <a:ext cx="3934374" cy="181000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532" y="2371465"/>
              <a:ext cx="688908" cy="182896"/>
            </a:xfrm>
            <a:prstGeom prst="rect">
              <a:avLst/>
            </a:prstGeom>
          </p:spPr>
        </p:pic>
      </p:grpSp>
      <p:sp>
        <p:nvSpPr>
          <p:cNvPr id="9" name="Google Shape;95;p17"/>
          <p:cNvSpPr txBox="1">
            <a:spLocks/>
          </p:cNvSpPr>
          <p:nvPr/>
        </p:nvSpPr>
        <p:spPr>
          <a:xfrm>
            <a:off x="351199" y="1097203"/>
            <a:ext cx="8405530" cy="124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ky-KG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2-мисал</a:t>
            </a:r>
            <a:r>
              <a:rPr lang="ky-K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solidFill>
                  <a:srgbClr val="FFFFFF"/>
                </a:solidFill>
                <a:latin typeface="Lexend Deca"/>
                <a:ea typeface="Lexend Deca"/>
                <a:cs typeface="Lexend Deca"/>
              </a:rPr>
              <a:t>Products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таблицасындагы т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овардын жалпы суммасы боюнча берилгендерди сортировкалоо талап кылынсын. Ал үчүн төмөнкүдөй команда аткарылат:</a:t>
            </a:r>
          </a:p>
          <a:p>
            <a:pPr marL="0" indent="0" algn="just">
              <a:lnSpc>
                <a:spcPct val="150000"/>
              </a:lnSpc>
            </a:pPr>
            <a:endParaRPr lang="ky-KG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259496" y="1250095"/>
            <a:ext cx="8405530" cy="1246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ky-KG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</a:t>
            </a:r>
            <a:r>
              <a:rPr lang="ky-K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овардын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 суммасы боюнча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 псевдоним ыйгарылып, берилгендерди сортировкалоо талап кылынсын. Ал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үчүн төмөнкүдөй команда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аткарылат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9496" y="2827826"/>
            <a:ext cx="8690440" cy="1848108"/>
            <a:chOff x="344703" y="1782858"/>
            <a:chExt cx="8690440" cy="184810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44703" y="1963530"/>
              <a:ext cx="29391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SELECT </a:t>
              </a:r>
              <a:r>
                <a:rPr lang="en-US" dirty="0" err="1"/>
                <a:t>ProductName</a:t>
              </a:r>
              <a:r>
                <a:rPr lang="en-US" dirty="0"/>
                <a:t>, </a:t>
              </a:r>
              <a:r>
                <a:rPr lang="en-US" dirty="0" err="1"/>
                <a:t>ProductCount</a:t>
              </a:r>
              <a:r>
                <a:rPr lang="en-US" dirty="0"/>
                <a:t> * Price AS </a:t>
              </a:r>
              <a:r>
                <a:rPr lang="en-US" dirty="0" err="1"/>
                <a:t>TotalSum</a:t>
              </a:r>
              <a:endParaRPr lang="ru-RU" dirty="0"/>
            </a:p>
            <a:p>
              <a:r>
                <a:rPr lang="en-US" dirty="0"/>
                <a:t>FROM Products</a:t>
              </a:r>
              <a:endParaRPr lang="ru-RU" dirty="0"/>
            </a:p>
            <a:p>
              <a:r>
                <a:rPr lang="en-US" dirty="0"/>
                <a:t>ORDER BY </a:t>
              </a:r>
              <a:r>
                <a:rPr lang="en-US" dirty="0" err="1"/>
                <a:t>TotalSum</a:t>
              </a:r>
              <a:r>
                <a:rPr lang="en-US" dirty="0"/>
                <a:t>;</a:t>
              </a:r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8189" y="1782858"/>
              <a:ext cx="4686954" cy="184810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8460" y="2440583"/>
              <a:ext cx="688908" cy="182896"/>
            </a:xfrm>
            <a:prstGeom prst="rect">
              <a:avLst/>
            </a:prstGeom>
          </p:spPr>
        </p:pic>
      </p:grpSp>
      <p:sp>
        <p:nvSpPr>
          <p:cNvPr id="9" name="Google Shape;95;p17"/>
          <p:cNvSpPr txBox="1">
            <a:spLocks/>
          </p:cNvSpPr>
          <p:nvPr/>
        </p:nvSpPr>
        <p:spPr>
          <a:xfrm>
            <a:off x="421240" y="371657"/>
            <a:ext cx="8128325" cy="70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Сортировкалоону мамычага псевдоним коюу менен да жүргүзүүгө болот.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991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0"/>
            <a:ext cx="8022771" cy="9044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>
                <a:solidFill>
                  <a:schemeClr val="bg1"/>
                </a:solidFill>
              </a:rPr>
              <a:t>Берилгендерди </a:t>
            </a:r>
            <a:r>
              <a:rPr lang="ky-KG" sz="2800" i="1" dirty="0" smtClean="0">
                <a:solidFill>
                  <a:schemeClr val="bg1"/>
                </a:solidFill>
              </a:rPr>
              <a:t>кемүү тартиби </a:t>
            </a:r>
            <a:r>
              <a:rPr lang="ky-KG" sz="2800" i="1" dirty="0">
                <a:solidFill>
                  <a:schemeClr val="bg1"/>
                </a:solidFill>
              </a:rPr>
              <a:t>боюнча сортировкалоо. </a:t>
            </a:r>
            <a:r>
              <a:rPr lang="ru-RU" sz="2800" i="1" dirty="0">
                <a:solidFill>
                  <a:schemeClr val="bg1"/>
                </a:solidFill>
              </a:rPr>
              <a:t>DESC</a:t>
            </a:r>
            <a:r>
              <a:rPr lang="ky-KG" sz="2800" i="1" dirty="0">
                <a:solidFill>
                  <a:schemeClr val="bg1"/>
                </a:solidFill>
              </a:rPr>
              <a:t> оператору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551257" y="904422"/>
            <a:ext cx="8153398" cy="7599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>
              <a:lnSpc>
                <a:spcPct val="150000"/>
              </a:lnSpc>
            </a:pP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ерилгендерди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кемүү тартиби боюнча сортировкалоо үчүн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Lexend Deca"/>
                <a:ea typeface="Lexend Deca"/>
                <a:cs typeface="Lexend Deca"/>
                <a:sym typeface="Lexend Deca"/>
              </a:rPr>
              <a:t>DESC 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оператору колдонулат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00FFFF"/>
              </a:buClr>
            </a:pPr>
            <a:r>
              <a:rPr lang="ky-KG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</a:t>
            </a:r>
            <a:r>
              <a:rPr lang="ky-KG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dirty="0">
                <a:solidFill>
                  <a:srgbClr val="00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Товардын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 боюнча берилгендерди кемүү тартибинде сортировкалоо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 кылынсын. Ал үчүн төмөнкүдөй команда аткарылат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</a:pPr>
            <a:endParaRPr sz="16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67623" y="2862792"/>
            <a:ext cx="7371446" cy="1848108"/>
            <a:chOff x="845446" y="1818252"/>
            <a:chExt cx="7371446" cy="184810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45446" y="1959766"/>
              <a:ext cx="29391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SELECT </a:t>
              </a:r>
              <a:r>
                <a:rPr lang="en-US" dirty="0" err="1"/>
                <a:t>ProductName</a:t>
              </a:r>
              <a:r>
                <a:rPr lang="en-US" dirty="0"/>
                <a:t>, </a:t>
              </a:r>
              <a:r>
                <a:rPr lang="en-US" dirty="0" err="1"/>
                <a:t>ProductCount</a:t>
              </a:r>
              <a:endParaRPr lang="ru-RU" dirty="0"/>
            </a:p>
            <a:p>
              <a:r>
                <a:rPr lang="en-US" dirty="0"/>
                <a:t>FROM Products</a:t>
              </a:r>
              <a:endParaRPr lang="ru-RU" dirty="0"/>
            </a:p>
            <a:p>
              <a:r>
                <a:rPr lang="en-US" dirty="0"/>
                <a:t>ORDER BY </a:t>
              </a:r>
              <a:r>
                <a:rPr lang="en-US" dirty="0" err="1"/>
                <a:t>ProductCount</a:t>
              </a:r>
              <a:r>
                <a:rPr lang="en-US" dirty="0"/>
                <a:t> DESC;</a:t>
              </a:r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9361" y="1818252"/>
              <a:ext cx="3267531" cy="184810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863" y="2436819"/>
              <a:ext cx="688908" cy="182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36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0"/>
            <a:ext cx="8022771" cy="9044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ky-KG" sz="2800" i="1" dirty="0">
                <a:solidFill>
                  <a:schemeClr val="bg1"/>
                </a:solidFill>
              </a:rPr>
              <a:t>Берилгендерди </a:t>
            </a:r>
            <a:r>
              <a:rPr lang="ky-KG" sz="2800" i="1" dirty="0" smtClean="0">
                <a:solidFill>
                  <a:schemeClr val="bg1"/>
                </a:solidFill>
              </a:rPr>
              <a:t>өсүү тартиби боюнча сортировкалоо. </a:t>
            </a:r>
            <a:r>
              <a:rPr lang="ru-RU" sz="2800" i="1" dirty="0">
                <a:solidFill>
                  <a:schemeClr val="bg1"/>
                </a:solidFill>
              </a:rPr>
              <a:t>ASC</a:t>
            </a:r>
            <a:r>
              <a:rPr lang="ky-KG" sz="2800" dirty="0">
                <a:solidFill>
                  <a:schemeClr val="bg1"/>
                </a:solidFill>
              </a:rPr>
              <a:t> </a:t>
            </a:r>
            <a:r>
              <a:rPr lang="ky-KG" sz="2800" i="1" dirty="0" smtClean="0">
                <a:solidFill>
                  <a:schemeClr val="bg1"/>
                </a:solidFill>
              </a:rPr>
              <a:t>оператору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555172" y="1016608"/>
            <a:ext cx="7935685" cy="4936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 algn="just">
              <a:lnSpc>
                <a:spcPct val="2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Lexend Deca"/>
                <a:ea typeface="Lexend Deca"/>
                <a:cs typeface="Lexend Deca"/>
              </a:rPr>
              <a:t>ASC</a:t>
            </a:r>
            <a:r>
              <a:rPr lang="ky-KG" b="1" dirty="0">
                <a:solidFill>
                  <a:schemeClr val="bg1"/>
                </a:solidFill>
                <a:latin typeface="Lexend Deca"/>
                <a:ea typeface="Lexend Deca"/>
                <a:cs typeface="Lexend Deca"/>
              </a:rPr>
              <a:t>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оператору берилгендерди өсүү тартиби боюнча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сортировкалайт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Clr>
                <a:srgbClr val="00FFFF"/>
              </a:buClr>
            </a:pPr>
            <a:endParaRPr lang="ky-KG" sz="1050" b="1" dirty="0" smtClean="0">
              <a:solidFill>
                <a:srgbClr val="D392FF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Clr>
                <a:srgbClr val="00FFFF"/>
              </a:buClr>
            </a:pPr>
            <a:r>
              <a:rPr lang="ky-KG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y-KG" b="1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</a:t>
            </a:r>
            <a:r>
              <a:rPr lang="ky-KG" dirty="0">
                <a:solidFill>
                  <a:srgbClr val="D392FF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ky-KG" dirty="0">
                <a:solidFill>
                  <a:srgbClr val="00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Товардын саны боюнча берилгендерди </a:t>
            </a:r>
            <a:r>
              <a:rPr lang="ky-K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өсүү тартибинде </a:t>
            </a:r>
            <a:r>
              <a:rPr lang="ky-K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сортировкалоо талап кылынсын. Ал үчүн төмөнкүдөй команда аткарылат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lvl="0" indent="0" algn="just">
              <a:lnSpc>
                <a:spcPct val="200000"/>
              </a:lnSpc>
            </a:pP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11461" y="2813886"/>
            <a:ext cx="7280267" cy="1867161"/>
            <a:chOff x="1011461" y="2813886"/>
            <a:chExt cx="7280267" cy="186716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11461" y="3178966"/>
              <a:ext cx="3748325" cy="954107"/>
              <a:chOff x="845446" y="1959766"/>
              <a:chExt cx="3748325" cy="954107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45446" y="1959766"/>
                <a:ext cx="293914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SELECT </a:t>
                </a:r>
                <a:r>
                  <a:rPr lang="en-US" dirty="0" err="1"/>
                  <a:t>ProductName</a:t>
                </a:r>
                <a:r>
                  <a:rPr lang="en-US" dirty="0"/>
                  <a:t>, </a:t>
                </a:r>
                <a:r>
                  <a:rPr lang="en-US" dirty="0" err="1"/>
                  <a:t>ProductCount</a:t>
                </a:r>
                <a:endParaRPr lang="ru-RU" dirty="0"/>
              </a:p>
              <a:p>
                <a:r>
                  <a:rPr lang="en-US" dirty="0"/>
                  <a:t>FROM Products</a:t>
                </a:r>
                <a:endParaRPr lang="ru-RU" dirty="0"/>
              </a:p>
              <a:p>
                <a:r>
                  <a:rPr lang="en-US" dirty="0"/>
                  <a:t>ORDER BY </a:t>
                </a:r>
                <a:r>
                  <a:rPr lang="en-US" dirty="0" err="1"/>
                  <a:t>ProductCount</a:t>
                </a:r>
                <a:r>
                  <a:rPr lang="en-US" dirty="0"/>
                  <a:t> </a:t>
                </a:r>
                <a:r>
                  <a:rPr lang="en-US" dirty="0" smtClean="0"/>
                  <a:t>ASC;</a:t>
                </a:r>
                <a:endParaRPr lang="ru-RU" dirty="0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5671" y="2813886"/>
              <a:ext cx="3096057" cy="1867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4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400</Words>
  <Application>Microsoft Office PowerPoint</Application>
  <PresentationFormat>Экран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Calibri</vt:lpstr>
      <vt:lpstr>Muli Regular</vt:lpstr>
      <vt:lpstr>Times New Roman</vt:lpstr>
      <vt:lpstr>Lexend Deca</vt:lpstr>
      <vt:lpstr>Ink Free</vt:lpstr>
      <vt:lpstr>SimSun-ExtB</vt:lpstr>
      <vt:lpstr>Wingdings</vt:lpstr>
      <vt:lpstr>Arial Unicode MS</vt:lpstr>
      <vt:lpstr>Arial</vt:lpstr>
      <vt:lpstr>Aliena template</vt:lpstr>
      <vt:lpstr>ORDER BY операторунун жардамында берилгендерди сортировкалоо</vt:lpstr>
      <vt:lpstr>Сабактын планы: </vt:lpstr>
      <vt:lpstr>Сабактын максаты: </vt:lpstr>
      <vt:lpstr>Глоссарий:</vt:lpstr>
      <vt:lpstr>ORDER BY оператору</vt:lpstr>
      <vt:lpstr>Презентация PowerPoint</vt:lpstr>
      <vt:lpstr>Презентация PowerPoint</vt:lpstr>
      <vt:lpstr>Берилгендерди кемүү тартиби боюнча сортировкалоо. DESC оператору</vt:lpstr>
      <vt:lpstr>Берилгендерди өсүү тартиби боюнча сортировкалоо. ASC оператору</vt:lpstr>
      <vt:lpstr>Берилгендерди бир нече мамычалар боюнча сортировкалоо</vt:lpstr>
      <vt:lpstr>Презентация PowerPoint</vt:lpstr>
      <vt:lpstr>Текшерүүчү суроолор: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Nazik</cp:lastModifiedBy>
  <cp:revision>39</cp:revision>
  <dcterms:modified xsi:type="dcterms:W3CDTF">2021-11-22T08:10:18Z</dcterms:modified>
</cp:coreProperties>
</file>