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86" r:id="rId4"/>
    <p:sldId id="285" r:id="rId5"/>
    <p:sldId id="260" r:id="rId6"/>
    <p:sldId id="294" r:id="rId7"/>
    <p:sldId id="295" r:id="rId8"/>
    <p:sldId id="303" r:id="rId9"/>
    <p:sldId id="305" r:id="rId10"/>
    <p:sldId id="306" r:id="rId11"/>
    <p:sldId id="307" r:id="rId12"/>
    <p:sldId id="309" r:id="rId13"/>
    <p:sldId id="310" r:id="rId14"/>
    <p:sldId id="311" r:id="rId15"/>
    <p:sldId id="312" r:id="rId16"/>
    <p:sldId id="313" r:id="rId17"/>
    <p:sldId id="293" r:id="rId18"/>
    <p:sldId id="314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uli Regular" panose="020B0604020202020204" charset="0"/>
      <p:regular r:id="rId25"/>
      <p:bold r:id="rId26"/>
      <p:italic r:id="rId27"/>
      <p:boldItalic r:id="rId28"/>
    </p:embeddedFont>
    <p:embeddedFont>
      <p:font typeface="Lexend Deca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94494C-4951-4F8B-B6BB-7FF20BADED97}">
  <a:tblStyle styleId="{0B94494C-4951-4F8B-B6BB-7FF20BADED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528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077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332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81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962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393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012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228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554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613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93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65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61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3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81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603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745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294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14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 Regular"/>
              <a:buChar char="⬡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Regular"/>
              <a:buChar char="∙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Regular"/>
              <a:buChar char="∙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●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○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■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●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○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■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1" y="1409811"/>
            <a:ext cx="6207856" cy="178535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buSzPts val="3600"/>
            </a:pPr>
            <a:r>
              <a:rPr lang="ky-KG" sz="2800" dirty="0"/>
              <a:t>А</a:t>
            </a:r>
            <a:r>
              <a:rPr lang="ru-RU" sz="2800" dirty="0" err="1" smtClean="0"/>
              <a:t>грегаттык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функциялар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i="1" dirty="0">
              <a:solidFill>
                <a:schemeClr val="bg1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995" y="1147211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636" y="328437"/>
            <a:ext cx="8635429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4-мисал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компаниясынын товарынын баасынын орточо баасын табуу керек болсун. Анда төмөнкү команданы жазабыз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42481" y="1732138"/>
            <a:ext cx="6786081" cy="2487383"/>
            <a:chOff x="688368" y="1629397"/>
            <a:chExt cx="6786081" cy="248738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88368" y="1629397"/>
              <a:ext cx="6786081" cy="787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8320"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SELECT AVG(Price) FROM Products</a:t>
              </a:r>
              <a:endPara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798320"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WHERE Manufacturer='Apple';</a:t>
              </a:r>
              <a:endPara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Рисунок 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599362" y="2757682"/>
              <a:ext cx="3210460" cy="1359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064367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636" y="328437"/>
            <a:ext cx="86354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5-мисал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Бардык товарлардын жалпы суммасынын орточосун табуу талап </a:t>
            </a: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кылынсын. 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 үчүн төмөнкү команданы аткарабыз: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53126" y="1913067"/>
            <a:ext cx="4693914" cy="1891207"/>
            <a:chOff x="2153126" y="1779503"/>
            <a:chExt cx="4693914" cy="189120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153126" y="1779503"/>
              <a:ext cx="4693914" cy="355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SELECT AVG(Price*</a:t>
              </a:r>
              <a:r>
                <a:rPr lang="en-US" sz="1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ProductCount</a:t>
              </a:r>
              <a:r>
                <a: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FROM Products;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Рисунок 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153126" y="2496621"/>
              <a:ext cx="4383374" cy="1174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417797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31371" y="195208"/>
            <a:ext cx="8022771" cy="7089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ky-KG" sz="2400" dirty="0"/>
              <a:t>Count функциясы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279" y="667819"/>
            <a:ext cx="8676528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y-KG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ky-K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функциясы тандалган жолчолордун санын эсептейт. Анын төмөнкүдөй синтаксиске ээ: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0859" y="1658023"/>
            <a:ext cx="6229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ky-KG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 </a:t>
            </a:r>
            <a:r>
              <a:rPr lang="ky-KG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(мамычанын_аты</a:t>
            </a:r>
            <a:r>
              <a:rPr lang="ky-KG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ky-KG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ky-KG" sz="1800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таблицанын_аты ...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596" y="2027355"/>
            <a:ext cx="869193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функциясынын эки формасы </a:t>
            </a:r>
            <a:r>
              <a:rPr lang="ky-K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(*) тандалган жолчолордун санын эсептейт</a:t>
            </a:r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Анык </a:t>
            </a:r>
            <a:r>
              <a:rPr lang="ky-K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бир мамыча боюнча жолчолордун санын эсептейт. Мында NULL мааниси менен берилген жолчолор эсептелинбейт.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990" y="3271843"/>
            <a:ext cx="8604607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6-мисал.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таблицасындагы бардык жолчолордун санын табуу керек болсун. Ал үчүн төмөнкү команданы аткарабыз: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88225" y="4116060"/>
            <a:ext cx="6667936" cy="933450"/>
            <a:chOff x="631371" y="3815569"/>
            <a:chExt cx="6667936" cy="9334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31371" y="3939508"/>
              <a:ext cx="3390672" cy="342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y-KG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SELECT COUNT(*) FROM Products</a:t>
              </a:r>
              <a:r>
                <a: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Рисунок 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413232" y="3815569"/>
              <a:ext cx="2886075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156403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5" grpId="0"/>
      <p:bldP spid="6" grpId="0"/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552907" y="111475"/>
            <a:ext cx="8022771" cy="6267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ky-KG" sz="2400" dirty="0"/>
              <a:t>Min жана Max функциялары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822" y="390417"/>
            <a:ext cx="8676528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y-KG" sz="1800" dirty="0"/>
              <a:t> </a:t>
            </a:r>
            <a:r>
              <a:rPr lang="ky-KG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жана </a:t>
            </a:r>
            <a:r>
              <a:rPr lang="ky-KG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функциялары тиешелүү мамычалар боюнча минималдуу жана максималдуу маанилерди эсептейт.  </a:t>
            </a:r>
            <a:r>
              <a:rPr lang="ky-KG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жана </a:t>
            </a:r>
            <a:r>
              <a:rPr lang="ky-KG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функциялары жолчолук маанилер үчүн да колдонулат. Синтаксиси төмөнкүдөй: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226" y="1904615"/>
            <a:ext cx="6017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ky-KG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ky-KG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(мамычанын_аты</a:t>
            </a:r>
            <a:r>
              <a:rPr lang="ky-KG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ky-KG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ky-KG" sz="1800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таблицанын_аты ...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988" y="2817301"/>
            <a:ext cx="8604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y-K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7-мисал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Товарлардын баасынын минималдуу жана максималдуу маанилерин эсептөө керек болсун. Анда төмөнкүдөй команда аткарылат: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226" y="2273947"/>
            <a:ext cx="6056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ky-KG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ky-KG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(мамычанын_аты</a:t>
            </a:r>
            <a:r>
              <a:rPr lang="ky-KG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ky-KG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ky-KG" sz="1800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таблицанын_аты ...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22046" y="3836595"/>
            <a:ext cx="8605690" cy="942975"/>
            <a:chOff x="122046" y="3836595"/>
            <a:chExt cx="8605690" cy="94297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22046" y="4037693"/>
              <a:ext cx="4548040" cy="342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SELECT MIN(Price), MAX(Price) FROM Products;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Рисунок 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670086" y="3836595"/>
              <a:ext cx="4057650" cy="942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61463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5" grpId="0"/>
      <p:bldP spid="6" grpId="0"/>
      <p:bldP spid="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144" y="628905"/>
            <a:ext cx="8604607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8-мисал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Товарлардын аты боюнча минималдуу жана максималдуу маанилерин эсептөө талап кылынсын. Анда төмөнкүдөй команда аткарылат: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58222" y="2067180"/>
            <a:ext cx="5960450" cy="1756706"/>
            <a:chOff x="1558222" y="2067180"/>
            <a:chExt cx="5960450" cy="175670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558222" y="2067180"/>
              <a:ext cx="5960450" cy="355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SELECT MIN(</a:t>
              </a:r>
              <a:r>
                <a:rPr lang="en-US" sz="1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ProductName</a:t>
              </a:r>
              <a:r>
                <a: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), MAX(</a:t>
              </a:r>
              <a:r>
                <a:rPr lang="en-US" sz="1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ProductName</a:t>
              </a:r>
              <a:r>
                <a: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FROM Products;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Рисунок 1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156827" y="2909486"/>
              <a:ext cx="4953635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222013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552907" y="111475"/>
            <a:ext cx="8022771" cy="6267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sz="2400" dirty="0"/>
              <a:t>All </a:t>
            </a:r>
            <a:r>
              <a:rPr lang="ru-RU" sz="2400" dirty="0" err="1"/>
              <a:t>жана</a:t>
            </a:r>
            <a:r>
              <a:rPr lang="ru-RU" sz="2400" dirty="0"/>
              <a:t> </a:t>
            </a:r>
            <a:r>
              <a:rPr lang="en-US" sz="2400" dirty="0"/>
              <a:t>Distinct</a:t>
            </a:r>
            <a:r>
              <a:rPr lang="ky-KG" sz="2400" dirty="0"/>
              <a:t> операторлору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017" y="2207625"/>
            <a:ext cx="8604607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9-мисал.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Manufacturer мамычасы боюнча уникалдуу жолчолордун саны табылсын. Ал үчүн төмөнкүдөй команда аткарылат: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047" y="820885"/>
            <a:ext cx="8744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Берилгендерди тандап алууда кайталануучу маанилер болушу мүмкүн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Эгерде уникалдуу маанилер боюнча эсептөөнү жүргүзүү керек болсо, анда </a:t>
            </a:r>
            <a:r>
              <a:rPr lang="ky-KG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DISTINCT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оператору колдонулат.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65233" y="3329150"/>
            <a:ext cx="5858174" cy="1535833"/>
            <a:chOff x="1565233" y="3329150"/>
            <a:chExt cx="5858174" cy="153583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565233" y="3329150"/>
              <a:ext cx="5858174" cy="355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SELECT COUNT(DISTINCT Manufacturer) FROM Products;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Рисунок 1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340204" y="3922008"/>
              <a:ext cx="4448175" cy="942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45672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144" y="628905"/>
            <a:ext cx="8604607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10-мисал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 эми Manufacturer мамычасы боюнча бардык жолчолорду тандоо керек болсо, анда ALL оператору колдонулат.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09737" y="2087728"/>
            <a:ext cx="4857420" cy="1761494"/>
            <a:chOff x="2109737" y="2087728"/>
            <a:chExt cx="4857420" cy="176149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109737" y="2087728"/>
              <a:ext cx="4857420" cy="342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SELECT COUNT(ALL Manufacturer) FROM Products;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428659" y="2934822"/>
              <a:ext cx="4219575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489340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799" y="372933"/>
            <a:ext cx="8022771" cy="53148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ky-KG" sz="2800" i="1" dirty="0"/>
              <a:t>Текшерүүчү суроолор</a:t>
            </a:r>
            <a:r>
              <a:rPr lang="ru-RU" sz="2800" i="1" dirty="0"/>
              <a:t>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5620" y="904421"/>
            <a:ext cx="8327570" cy="411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/>
              <a:t>1.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Агрегаттык функциялар деген эмне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функциясы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 маанилер үчүн колдонулат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функциясы эмне үчүн колдонулат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функцияларынын маанилери кандай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функциясы </a:t>
            </a:r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кайсы учурда колдонулат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552907" y="111475"/>
            <a:ext cx="8022771" cy="6267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ky-KG" sz="2400" i="1" dirty="0"/>
              <a:t>Өз алдынча иштин темасы: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018" y="1159933"/>
            <a:ext cx="8744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000" b="1" dirty="0"/>
              <a:t>Функцияларды комбинациялоо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2160" y="1793271"/>
            <a:ext cx="5676473" cy="2321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 нече функцияларды колдонуу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COUNT(*) AS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ProdCount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SUM(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ProductCount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AS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TotalCount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MIN(Price) AS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MinPrice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MAX(Price) AS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MaxPrice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AVG(Price) AS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AvgPrice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Products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4975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buSzPts val="3600"/>
            </a:pPr>
            <a:r>
              <a:rPr lang="ky-KG" i="1" dirty="0">
                <a:solidFill>
                  <a:schemeClr val="bg1"/>
                </a:solidFill>
              </a:rPr>
              <a:t>Сабактын планы: </a:t>
            </a:r>
            <a:endParaRPr i="1" dirty="0">
              <a:solidFill>
                <a:schemeClr val="bg1"/>
              </a:solidFill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2866491" y="2953060"/>
            <a:ext cx="3359648" cy="15473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Min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жана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Max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y-KG" dirty="0">
                <a:solidFill>
                  <a:schemeClr val="bg2">
                    <a:lumMod val="50000"/>
                  </a:schemeClr>
                </a:solidFill>
              </a:rPr>
              <a:t>ф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ункцияларынын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колдонулушу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5988434" y="1378807"/>
            <a:ext cx="2767791" cy="117571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ru-RU" dirty="0" smtClean="0"/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sym typeface="Arial"/>
              </a:rPr>
              <a:t>Count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sym typeface="Arial"/>
              </a:rPr>
              <a:t> функция</a:t>
            </a:r>
            <a:r>
              <a:rPr lang="ky-KG" dirty="0">
                <a:solidFill>
                  <a:schemeClr val="bg2">
                    <a:lumMod val="50000"/>
                  </a:schemeClr>
                </a:solidFill>
                <a:sym typeface="Arial"/>
              </a:rPr>
              <a:t>сынын колдонулушу</a:t>
            </a:r>
            <a:r>
              <a:rPr lang="ru-RU" dirty="0">
                <a:sym typeface="Arial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56858" y="1461914"/>
            <a:ext cx="2626039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Muli Regular"/>
                <a:ea typeface="Muli Regular"/>
                <a:cs typeface="Muli Regular"/>
                <a:sym typeface="Muli Regular"/>
              </a:rPr>
              <a:t>Avg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Muli Regular"/>
                <a:ea typeface="Muli Regular"/>
                <a:cs typeface="Muli Regular"/>
                <a:sym typeface="Muli Regular"/>
              </a:rPr>
              <a:t> функция</a:t>
            </a:r>
            <a:r>
              <a:rPr lang="ky-KG" sz="2000" dirty="0">
                <a:solidFill>
                  <a:schemeClr val="bg2">
                    <a:lumMod val="50000"/>
                  </a:schemeClr>
                </a:solidFill>
                <a:latin typeface="Muli Regular"/>
                <a:ea typeface="Muli Regular"/>
                <a:cs typeface="Muli Regular"/>
                <a:sym typeface="Muli Regular"/>
              </a:rPr>
              <a:t>сынын </a:t>
            </a:r>
            <a:endParaRPr lang="ky-KG" sz="2000" dirty="0" smtClean="0">
              <a:solidFill>
                <a:schemeClr val="bg2">
                  <a:lumMod val="50000"/>
                </a:schemeClr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ky-KG" sz="2000" dirty="0" smtClean="0">
                <a:solidFill>
                  <a:schemeClr val="bg2">
                    <a:lumMod val="50000"/>
                  </a:schemeClr>
                </a:solidFill>
                <a:latin typeface="Muli Regular"/>
                <a:ea typeface="Muli Regular"/>
                <a:cs typeface="Muli Regular"/>
                <a:sym typeface="Muli Regular"/>
              </a:rPr>
              <a:t>колдонулушу</a:t>
            </a:r>
            <a:r>
              <a:rPr lang="ru-RU" sz="2000" dirty="0" smtClean="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 </a:t>
            </a:r>
            <a:endParaRPr lang="ru-RU" sz="2000" dirty="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9" name="Google Shape;72;p14"/>
          <p:cNvSpPr txBox="1">
            <a:spLocks/>
          </p:cNvSpPr>
          <p:nvPr/>
        </p:nvSpPr>
        <p:spPr>
          <a:xfrm>
            <a:off x="360493" y="1359223"/>
            <a:ext cx="2626040" cy="154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uli Regular"/>
              <a:buChar char="⬡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uli Regular"/>
              <a:buChar char="∙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uli Regular"/>
              <a:buChar char="∙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 Regular"/>
              <a:buChar char="●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 Regular"/>
              <a:buChar char="○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 Regular"/>
              <a:buChar char="■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 Regular"/>
              <a:buChar char="●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 Regular"/>
              <a:buChar char="○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 Regular"/>
              <a:buChar char="■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ky-KG" dirty="0">
                <a:solidFill>
                  <a:schemeClr val="bg2">
                    <a:lumMod val="50000"/>
                  </a:schemeClr>
                </a:solidFill>
              </a:rPr>
              <a:t>Sum функциясынын колдонулушу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build="p"/>
      <p:bldP spid="2" grpId="0" build="p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SzPts val="3600"/>
            </a:pPr>
            <a:r>
              <a:rPr lang="ky-KG" i="1" dirty="0">
                <a:solidFill>
                  <a:schemeClr val="bg1"/>
                </a:solidFill>
              </a:rPr>
              <a:t>Сабактын максаты: </a:t>
            </a:r>
            <a:endParaRPr i="1" dirty="0">
              <a:solidFill>
                <a:schemeClr val="bg1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80550" y="1352549"/>
            <a:ext cx="7572850" cy="17934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ky-KG" sz="2400" b="1" dirty="0" smtClean="0">
                <a:solidFill>
                  <a:schemeClr val="bg2">
                    <a:lumMod val="50000"/>
                  </a:schemeClr>
                </a:solidFill>
              </a:rPr>
              <a:t>туденттер </a:t>
            </a:r>
            <a:r>
              <a:rPr lang="ky-KG" sz="2400" b="1" dirty="0">
                <a:solidFill>
                  <a:schemeClr val="bg2">
                    <a:lumMod val="50000"/>
                  </a:schemeClr>
                </a:solidFill>
              </a:rPr>
              <a:t>берилгендер базасында агрегаттык функцияларды </a:t>
            </a:r>
            <a:r>
              <a:rPr lang="ky-KG" sz="2400" b="1" dirty="0" smtClean="0">
                <a:solidFill>
                  <a:schemeClr val="bg2">
                    <a:lumMod val="50000"/>
                  </a:schemeClr>
                </a:solidFill>
              </a:rPr>
              <a:t>колдонуу билет.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marL="101600" indent="0" algn="ctr">
              <a:lnSpc>
                <a:spcPct val="150000"/>
              </a:lnSpc>
              <a:buNone/>
            </a:pPr>
            <a:endParaRPr lang="ru-RU" sz="2400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79959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4471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buSzPts val="3600"/>
            </a:pPr>
            <a:r>
              <a:rPr lang="ky-KG" i="1" dirty="0">
                <a:solidFill>
                  <a:schemeClr val="bg1"/>
                </a:solidFill>
              </a:rPr>
              <a:t>Глоссарий:</a:t>
            </a:r>
            <a:endParaRPr i="1" dirty="0">
              <a:solidFill>
                <a:schemeClr val="bg1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35429" y="762000"/>
            <a:ext cx="1641022" cy="16614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AVG-</a:t>
            </a:r>
            <a:r>
              <a:rPr lang="ky-KG" sz="1800" dirty="0">
                <a:solidFill>
                  <a:schemeClr val="bg2">
                    <a:lumMod val="50000"/>
                  </a:schemeClr>
                </a:solidFill>
              </a:rPr>
              <a:t>орточо маанини эсептейт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" name="Google Shape;73;p14"/>
          <p:cNvSpPr txBox="1">
            <a:spLocks noGrp="1"/>
          </p:cNvSpPr>
          <p:nvPr>
            <p:ph type="body" idx="1"/>
          </p:nvPr>
        </p:nvSpPr>
        <p:spPr>
          <a:xfrm>
            <a:off x="3340554" y="762000"/>
            <a:ext cx="1641022" cy="16614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SUM-</a:t>
            </a:r>
            <a:r>
              <a:rPr lang="ky-KG" sz="1800" dirty="0">
                <a:solidFill>
                  <a:schemeClr val="bg2">
                    <a:lumMod val="50000"/>
                  </a:schemeClr>
                </a:solidFill>
              </a:rPr>
              <a:t>маанинин суммасын эсептейт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Google Shape;73;p14"/>
          <p:cNvSpPr txBox="1">
            <a:spLocks noGrp="1"/>
          </p:cNvSpPr>
          <p:nvPr>
            <p:ph type="body" idx="1"/>
          </p:nvPr>
        </p:nvSpPr>
        <p:spPr>
          <a:xfrm>
            <a:off x="6245679" y="762000"/>
            <a:ext cx="1641022" cy="16614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MIN-</a:t>
            </a:r>
            <a:r>
              <a:rPr lang="ky-KG" sz="1800" dirty="0">
                <a:solidFill>
                  <a:schemeClr val="bg2">
                    <a:lumMod val="50000"/>
                  </a:schemeClr>
                </a:solidFill>
              </a:rPr>
              <a:t>эң кичине маанини эсептейт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Google Shape;73;p14"/>
          <p:cNvSpPr txBox="1">
            <a:spLocks noGrp="1"/>
          </p:cNvSpPr>
          <p:nvPr>
            <p:ph type="body" idx="1"/>
          </p:nvPr>
        </p:nvSpPr>
        <p:spPr>
          <a:xfrm>
            <a:off x="1066800" y="3088421"/>
            <a:ext cx="2306412" cy="16614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MAX-</a:t>
            </a:r>
            <a:r>
              <a:rPr lang="ky-KG" sz="1800" dirty="0">
                <a:solidFill>
                  <a:schemeClr val="bg2">
                    <a:lumMod val="50000"/>
                  </a:schemeClr>
                </a:solidFill>
              </a:rPr>
              <a:t>эң чоң маанини эсептейт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268686" y="3088421"/>
            <a:ext cx="2286000" cy="16614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COUNT- </a:t>
            </a:r>
            <a:r>
              <a:rPr lang="ky-KG" sz="1800" dirty="0">
                <a:solidFill>
                  <a:schemeClr val="bg2">
                    <a:lumMod val="50000"/>
                  </a:schemeClr>
                </a:solidFill>
              </a:rPr>
              <a:t>запростогу жолчолордун санын эсептейт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42560" y="156803"/>
            <a:ext cx="8022771" cy="49076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Агрегаттык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478971" y="872943"/>
            <a:ext cx="8229599" cy="10894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Агрегат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тык функциялар жолчолордун наборундагы </a:t>
            </a: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скалярдык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маанилерди эсептейт.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MySQL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де төмөнкүдөй агрегаттык функциялар бар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lvl="0" indent="0" algn="just">
              <a:lnSpc>
                <a:spcPct val="150000"/>
              </a:lnSpc>
            </a:pP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9646" y="2187741"/>
            <a:ext cx="7935685" cy="21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0575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AVG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орточо маанини эсептейт;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0575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маанинин суммасын эсептейт;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0575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эң кичине маанини эсептейт;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0575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эң чоң маанини </a:t>
            </a: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эсептейт;</a:t>
            </a:r>
            <a:endParaRPr lang="en-US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0575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COUNT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запростогу жолчолордун санын </a:t>
            </a: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эсептейт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435427" y="1960629"/>
            <a:ext cx="8201469" cy="15411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SUM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AVG</a:t>
            </a:r>
            <a:r>
              <a:rPr lang="ru-RU" sz="2000" dirty="0">
                <a:solidFill>
                  <a:srgbClr val="FF0000"/>
                </a:solidFill>
              </a:rPr>
              <a:t> 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ky-KG" sz="2000" dirty="0"/>
              <a:t>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функцияларындагы туюнтмалар сандык маанини гана кабыл алат,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л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эми</a:t>
            </a:r>
            <a:r>
              <a:rPr lang="ky-KG" sz="20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ky-KG" sz="2000" b="1" dirty="0">
                <a:solidFill>
                  <a:srgbClr val="FF0000"/>
                </a:solidFill>
              </a:rPr>
              <a:t>MIN, MAX</a:t>
            </a:r>
            <a:r>
              <a:rPr lang="ky-KG" sz="2000" dirty="0">
                <a:solidFill>
                  <a:schemeClr val="bg2">
                    <a:lumMod val="50000"/>
                  </a:schemeClr>
                </a:solidFill>
              </a:rPr>
              <a:t> 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жана</a:t>
            </a:r>
            <a:r>
              <a:rPr lang="ky-KG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y-KG" sz="2000" b="1" dirty="0">
                <a:solidFill>
                  <a:srgbClr val="FF0000"/>
                </a:solidFill>
              </a:rPr>
              <a:t>COUNT</a:t>
            </a:r>
            <a:r>
              <a:rPr lang="ky-KG" sz="2000" dirty="0">
                <a:solidFill>
                  <a:srgbClr val="FF0000"/>
                </a:solidFill>
              </a:rPr>
              <a:t>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функцияларындагы туютмалар сандык, жолчолук жана даталык маанилерди </a:t>
            </a: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көрсөтөт. </a:t>
            </a:r>
            <a:r>
              <a:rPr lang="ky-KG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427" y="3757657"/>
            <a:ext cx="806631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000" b="1" dirty="0">
                <a:solidFill>
                  <a:srgbClr val="FF0000"/>
                </a:solidFill>
                <a:latin typeface="Muli Regular"/>
                <a:ea typeface="Muli Regular"/>
                <a:cs typeface="Muli Regular"/>
                <a:sym typeface="Muli Regular"/>
              </a:rPr>
              <a:t>COUNT(*)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функциясынан сырткары бардык агрегаттык функциялар NULL маанисин кабыл алышпайт.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Muli Regular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951" y="366661"/>
            <a:ext cx="87022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Бардык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агрегаттык функциялар параметр катары туюнтмаларды кабыл алат.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Туюнтмалар катары таблицанын мамычасы эсептелинет. Анын негизинде эсептөөлөр жүргүзүлөт.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Mul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08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31371" y="195208"/>
            <a:ext cx="8022771" cy="7089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ky-KG" sz="2400" dirty="0"/>
              <a:t>Sum </a:t>
            </a:r>
            <a:r>
              <a:rPr lang="ky-KG" sz="2400" dirty="0" smtClean="0"/>
              <a:t>функциясы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279" y="667819"/>
            <a:ext cx="867652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ky-KG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функциясы таблицадагы мамычанын маанилеринин суммасын эсептейт. Ал сандык маанилерди кабыл алган мамычаларда гана колдонулат. Анын синтаксиси төмөнкүдөй: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6252" y="1820616"/>
            <a:ext cx="6773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SUM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(мамычанын_аты) </a:t>
            </a:r>
            <a:r>
              <a:rPr lang="ky-KG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ky-KG" sz="2000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таблицанын_аты ...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787" y="2393543"/>
            <a:ext cx="8691937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1-мисал.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Products таблицасындагы товарлардын жалпы санын эсептөө талап кылынсын. Ал үчүн төмөнкүдөй команда аткарылат: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85279" y="3470699"/>
            <a:ext cx="8085302" cy="914479"/>
            <a:chOff x="385279" y="3470699"/>
            <a:chExt cx="8085302" cy="91447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85279" y="3644970"/>
              <a:ext cx="4302720" cy="355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SELECT SUM(</a:t>
              </a:r>
              <a:r>
                <a:rPr lang="en-US" sz="1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ProductCount</a:t>
              </a:r>
              <a:r>
                <a: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FROM Products</a:t>
              </a:r>
              <a:r>
                <a:rPr lang="ky-KG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  <a:endPara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5822" y="3470699"/>
              <a:ext cx="3584759" cy="914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872008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636" y="328437"/>
            <a:ext cx="8635429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ky-KG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2-мисал.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Products таблицасындагы Samsung компаниясынын товарларынын жалпы суммасын табуу талап кылынсын. Ал үчүн төмөнкүдөй команда аткарылат: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47272" y="2056726"/>
            <a:ext cx="7202184" cy="1762586"/>
            <a:chOff x="719191" y="1882065"/>
            <a:chExt cx="7202184" cy="176258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9191" y="1882065"/>
              <a:ext cx="7202184" cy="355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4958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SELECT SUM(Price) FROM Products WHERE Manufacturer ='</a:t>
              </a:r>
              <a:r>
                <a:rPr lang="ky-KG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Samsung</a:t>
              </a:r>
              <a:r>
                <a: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';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Рисунок 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686142" y="2711201"/>
              <a:ext cx="5525135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494290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31371" y="195208"/>
            <a:ext cx="8022771" cy="7089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ky-KG" sz="2400" dirty="0"/>
              <a:t>Avg</a:t>
            </a:r>
            <a:r>
              <a:rPr lang="ky-KG" sz="2400" dirty="0" smtClean="0"/>
              <a:t> функциясы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279" y="667819"/>
            <a:ext cx="8676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y-KG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функциясы таблицанын мамычасынын маанилеринин орточо маанисин көрсөтөт. Анын синтаксиси төмөнкүдөй: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6252" y="1820616"/>
            <a:ext cx="6702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ky-KG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Avg</a:t>
            </a: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(мамычанын_аты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ky-KG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ky-KG" sz="2000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таблицанын_аты ...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787" y="2393543"/>
            <a:ext cx="8691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3-мисал</a:t>
            </a:r>
            <a:r>
              <a:rPr lang="ky-K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Products таблицасындагы товарлардын суммасынын орточосун табуу талап кылынсын. Ал үчүн төмөнкүдөй команда аткарылат: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03565" y="3744616"/>
            <a:ext cx="7255163" cy="904875"/>
            <a:chOff x="299018" y="3693246"/>
            <a:chExt cx="7255163" cy="90487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99018" y="3974291"/>
              <a:ext cx="3449983" cy="342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SELECT AVG(Price) FROM Products;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Рисунок 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487131" y="3693246"/>
              <a:ext cx="3067050" cy="904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40603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10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11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12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8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9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565</Words>
  <Application>Microsoft Office PowerPoint</Application>
  <PresentationFormat>Экран (16:9)</PresentationFormat>
  <Paragraphs>83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Muli Regular</vt:lpstr>
      <vt:lpstr>Wingdings</vt:lpstr>
      <vt:lpstr>Times New Roman</vt:lpstr>
      <vt:lpstr>Arial</vt:lpstr>
      <vt:lpstr>Lexend Deca</vt:lpstr>
      <vt:lpstr>Aliena template</vt:lpstr>
      <vt:lpstr>Агрегаттык функциялар </vt:lpstr>
      <vt:lpstr>Сабактын планы: </vt:lpstr>
      <vt:lpstr>Сабактын максаты: </vt:lpstr>
      <vt:lpstr>Глоссарий:</vt:lpstr>
      <vt:lpstr>Агрегаттык функциялар </vt:lpstr>
      <vt:lpstr>Презентация PowerPoint</vt:lpstr>
      <vt:lpstr>Sum функциясы </vt:lpstr>
      <vt:lpstr>Презентация PowerPoint</vt:lpstr>
      <vt:lpstr>Avg функциясы </vt:lpstr>
      <vt:lpstr>Презентация PowerPoint</vt:lpstr>
      <vt:lpstr>Презентация PowerPoint</vt:lpstr>
      <vt:lpstr>Count функциясы </vt:lpstr>
      <vt:lpstr>Min жана Max функциялары </vt:lpstr>
      <vt:lpstr>Презентация PowerPoint</vt:lpstr>
      <vt:lpstr>All жана Distinct операторлору</vt:lpstr>
      <vt:lpstr>Презентация PowerPoint</vt:lpstr>
      <vt:lpstr>Текшерүүчү суроолор:</vt:lpstr>
      <vt:lpstr>Өз алдынча иштин темасы: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Берилгендерди фильтрлөөчү операторлор</dc:title>
  <dc:creator>TechLine</dc:creator>
  <cp:lastModifiedBy>Пользователь Windows</cp:lastModifiedBy>
  <cp:revision>59</cp:revision>
  <dcterms:modified xsi:type="dcterms:W3CDTF">2020-12-12T18:06:52Z</dcterms:modified>
</cp:coreProperties>
</file>