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6" r:id="rId4"/>
    <p:sldId id="285" r:id="rId5"/>
    <p:sldId id="260" r:id="rId6"/>
    <p:sldId id="294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293" r:id="rId1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 Regular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27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10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92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86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57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501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0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80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63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6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7539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92905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15306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87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58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3849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97511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06189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8117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62558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02126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38414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35355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6560-2422-4316-A7BC-259655D4FCA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2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156761"/>
            <a:ext cx="7271656" cy="20384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buSzPts val="3600"/>
            </a:pPr>
            <a:r>
              <a:rPr lang="ru-RU" sz="3200" dirty="0" err="1" smtClean="0"/>
              <a:t>Берилгендерди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группировкалоо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361951" y="0"/>
            <a:ext cx="8439150" cy="8490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 smtClean="0"/>
              <a:t>Группаларды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фильтрациялоо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HAVING </a:t>
            </a:r>
            <a:r>
              <a:rPr lang="ky-KG" sz="2400" dirty="0" smtClean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оператору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группаларды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фильтирациялайт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алынган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жыйынтыкка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кандай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группалар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киргизилишин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өрсөтөт.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операторунун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колдонушу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туюнтмасына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дээрлик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окшош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Бирок, WHERE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жолчолорду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фильтрациялоо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HAVING 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группаларды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фильтрациялоо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колдонулат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7728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Группаларды</a:t>
            </a:r>
            <a:r>
              <a:rPr lang="ru-RU" sz="2400" dirty="0"/>
              <a:t> </a:t>
            </a:r>
            <a:r>
              <a:rPr lang="ru-RU" sz="2400" dirty="0" err="1"/>
              <a:t>фильтрациялоо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HAVING </a:t>
            </a:r>
            <a:r>
              <a:rPr lang="ky-KG" sz="2400" dirty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/>
              <a:t>Мисалы</a:t>
            </a:r>
            <a:r>
              <a:rPr lang="ru-RU" sz="2000" dirty="0" smtClean="0"/>
              <a:t>,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</a:rPr>
              <a:t>өндүрүүчүлөр 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</a:rPr>
              <a:t>боюнча </a:t>
            </a:r>
            <a:r>
              <a:rPr lang="ru-RU" sz="2000" dirty="0" smtClean="0"/>
              <a:t>1 </a:t>
            </a:r>
            <a:r>
              <a:rPr lang="ru-RU" sz="2000" dirty="0" err="1" smtClean="0"/>
              <a:t>моделден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көп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болгон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товарлардын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бардык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группаларын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табуу</a:t>
            </a:r>
            <a:r>
              <a:rPr lang="ru-RU" sz="2000" dirty="0" smtClean="0"/>
              <a:t> </a:t>
            </a:r>
            <a:r>
              <a:rPr lang="ru-RU" sz="2000" dirty="0" err="1" smtClean="0"/>
              <a:t>үчүн</a:t>
            </a:r>
            <a:r>
              <a:rPr lang="ru-RU" sz="2000" dirty="0" smtClean="0"/>
              <a:t> </a:t>
            </a:r>
            <a:r>
              <a:rPr lang="ru-RU" sz="2000" dirty="0" err="1" smtClean="0"/>
              <a:t>төмөнкү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команданы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жазабыз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9075" y="1991950"/>
            <a:ext cx="8924925" cy="2884850"/>
            <a:chOff x="219075" y="1991950"/>
            <a:chExt cx="8924925" cy="28848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9075" y="1991950"/>
              <a:ext cx="4343400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Manufacturer, COUNT(*) AS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ModelsCount</a:t>
              </a:r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 Products</a:t>
              </a:r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GROUP BY Manufacturer</a:t>
              </a:r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HAVING COUNT(*) &gt; 1;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475" y="2190750"/>
              <a:ext cx="4581525" cy="2686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1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15711" y="0"/>
            <a:ext cx="7979227" cy="7559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Группаларды</a:t>
            </a:r>
            <a:r>
              <a:rPr lang="ru-RU" sz="2400" dirty="0"/>
              <a:t> </a:t>
            </a:r>
            <a:r>
              <a:rPr lang="ru-RU" sz="2400" dirty="0" err="1"/>
              <a:t>фильтрациялоо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HAVING </a:t>
            </a:r>
            <a:r>
              <a:rPr lang="ky-KG" sz="2400" dirty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/>
              <a:t>Бир</a:t>
            </a:r>
            <a:r>
              <a:rPr lang="ru-RU" sz="2000" dirty="0" smtClean="0"/>
              <a:t> эле </a:t>
            </a:r>
            <a:r>
              <a:rPr lang="ru-RU" sz="2000" dirty="0" err="1" smtClean="0"/>
              <a:t>командада</a:t>
            </a:r>
            <a:r>
              <a:rPr lang="ru-RU" sz="2000" dirty="0" smtClean="0"/>
              <a:t>  </a:t>
            </a:r>
            <a:r>
              <a:rPr lang="ru-RU" sz="2000" dirty="0"/>
              <a:t>WHERE </a:t>
            </a:r>
            <a:r>
              <a:rPr lang="ru-RU" sz="2000" dirty="0" err="1" smtClean="0"/>
              <a:t>жана</a:t>
            </a:r>
            <a:r>
              <a:rPr lang="ru-RU" sz="2000" dirty="0" smtClean="0"/>
              <a:t> HAVING </a:t>
            </a:r>
            <a:r>
              <a:rPr lang="ru-RU" sz="2000" dirty="0" err="1" smtClean="0"/>
              <a:t>туюнтмаларын</a:t>
            </a:r>
            <a:r>
              <a:rPr lang="ru-RU" sz="2000" dirty="0" smtClean="0"/>
              <a:t> </a:t>
            </a:r>
            <a:r>
              <a:rPr lang="ru-RU" sz="2000" dirty="0" err="1" smtClean="0"/>
              <a:t>жазууга</a:t>
            </a:r>
            <a:r>
              <a:rPr lang="ru-RU" sz="2000" dirty="0" smtClean="0"/>
              <a:t> болот: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0500" y="1698266"/>
            <a:ext cx="8953500" cy="3311884"/>
            <a:chOff x="190500" y="1698266"/>
            <a:chExt cx="8953500" cy="33118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0500" y="1830463"/>
              <a:ext cx="3695700" cy="2784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SELECT Manufacturer, COUNT(*) AS </a:t>
              </a:r>
              <a:r>
                <a:rPr lang="en-US" sz="2000" dirty="0" err="1"/>
                <a:t>ModelsCount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FROM Products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WHERE Price * </a:t>
              </a:r>
              <a:r>
                <a:rPr lang="en-US" sz="2000" dirty="0" err="1"/>
                <a:t>ProductCount</a:t>
              </a:r>
              <a:r>
                <a:rPr lang="en-US" sz="2000" dirty="0"/>
                <a:t> &gt; 80000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GROUP BY Manufacturer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/>
                <a:t>HAVING COUNT(*) &gt; 1;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1698266"/>
              <a:ext cx="5257800" cy="3311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7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Группаларды</a:t>
            </a:r>
            <a:r>
              <a:rPr lang="ru-RU" sz="2400" dirty="0"/>
              <a:t> </a:t>
            </a:r>
            <a:r>
              <a:rPr lang="ru-RU" sz="2400" dirty="0" err="1"/>
              <a:t>фильтрациялоо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HAVING </a:t>
            </a:r>
            <a:r>
              <a:rPr lang="ky-KG" sz="2400" dirty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 smtClean="0"/>
              <a:t>Бул</a:t>
            </a:r>
            <a:r>
              <a:rPr lang="ru-RU" sz="2000" dirty="0" smtClean="0"/>
              <a:t> </a:t>
            </a:r>
            <a:r>
              <a:rPr lang="ru-RU" sz="2000" dirty="0" err="1" smtClean="0"/>
              <a:t>учурда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жолчолор</a:t>
            </a:r>
            <a:r>
              <a:rPr lang="ru-RU" sz="2000" dirty="0" smtClean="0"/>
              <a:t> </a:t>
            </a:r>
            <a:r>
              <a:rPr lang="ru-RU" sz="2000" dirty="0" err="1" smtClean="0"/>
              <a:t>фильтирация</a:t>
            </a:r>
            <a:r>
              <a:rPr lang="ru-RU" sz="2000" dirty="0" smtClean="0"/>
              <a:t> болот, </a:t>
            </a:r>
            <a:r>
              <a:rPr lang="ru-RU" sz="2000" dirty="0" err="1" smtClean="0"/>
              <a:t>б.а</a:t>
            </a:r>
            <a:r>
              <a:rPr lang="ru-RU" sz="2000" dirty="0" smtClean="0"/>
              <a:t>.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баасы</a:t>
            </a:r>
            <a:r>
              <a:rPr lang="ru-RU" sz="2000" dirty="0" smtClean="0"/>
              <a:t> 80000 </a:t>
            </a:r>
            <a:r>
              <a:rPr lang="ru-RU" sz="2000" dirty="0" err="1" smtClean="0"/>
              <a:t>ден</a:t>
            </a:r>
            <a:r>
              <a:rPr lang="ru-RU" sz="2000" dirty="0" smtClean="0"/>
              <a:t> </a:t>
            </a:r>
            <a:r>
              <a:rPr lang="ru-RU" sz="2000" dirty="0" err="1" smtClean="0"/>
              <a:t>чоң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болгон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тандалат</a:t>
            </a:r>
            <a:r>
              <a:rPr lang="ru-RU" sz="2000" dirty="0" smtClean="0"/>
              <a:t>. </a:t>
            </a:r>
            <a:r>
              <a:rPr lang="ru-RU" sz="2000" dirty="0" err="1" smtClean="0"/>
              <a:t>Андан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кийин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товарлар</a:t>
            </a:r>
            <a:r>
              <a:rPr lang="ru-RU" sz="2000" dirty="0" smtClean="0"/>
              <a:t> </a:t>
            </a:r>
            <a:r>
              <a:rPr lang="ru-RU" sz="2000" dirty="0" err="1" smtClean="0"/>
              <a:t>өндүрүүчүлөр</a:t>
            </a:r>
            <a:r>
              <a:rPr lang="ru-RU" sz="2000" dirty="0" smtClean="0"/>
              <a:t>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группировкаланат</a:t>
            </a:r>
            <a:r>
              <a:rPr lang="ru-RU" sz="2000" dirty="0" smtClean="0"/>
              <a:t>. </a:t>
            </a:r>
            <a:r>
              <a:rPr lang="ru-RU" sz="2000" dirty="0" err="1" smtClean="0"/>
              <a:t>Акырында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фильтрленет</a:t>
            </a:r>
            <a:r>
              <a:rPr lang="ru-RU" sz="2000" dirty="0" smtClean="0"/>
              <a:t> </a:t>
            </a:r>
            <a:r>
              <a:rPr lang="ru-RU" sz="2000" dirty="0" err="1" smtClean="0"/>
              <a:t>б.а</a:t>
            </a:r>
            <a:r>
              <a:rPr lang="ru-RU" sz="2000" dirty="0" smtClean="0"/>
              <a:t>. 1 </a:t>
            </a:r>
            <a:r>
              <a:rPr lang="ru-RU" sz="2000" dirty="0" err="1" smtClean="0"/>
              <a:t>моделден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көп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андалат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14" y="2751364"/>
            <a:ext cx="5257800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7728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Группаларды</a:t>
            </a:r>
            <a:r>
              <a:rPr lang="ru-RU" sz="2400" dirty="0"/>
              <a:t> </a:t>
            </a:r>
            <a:r>
              <a:rPr lang="ru-RU" sz="2400" dirty="0" err="1"/>
              <a:t>фильтрациялоо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HAVING </a:t>
            </a:r>
            <a:r>
              <a:rPr lang="ky-KG" sz="2400" dirty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 smtClean="0"/>
              <a:t>Эгерде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берилгендерди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сортировкалоо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болсо</a:t>
            </a:r>
            <a:r>
              <a:rPr lang="ru-RU" sz="2000" dirty="0" smtClean="0"/>
              <a:t>, </a:t>
            </a:r>
            <a:r>
              <a:rPr lang="ru-RU" sz="2000" dirty="0" err="1" smtClean="0"/>
              <a:t>анда</a:t>
            </a:r>
            <a:r>
              <a:rPr lang="ru-RU" sz="2000" dirty="0" smtClean="0"/>
              <a:t> ORDER </a:t>
            </a:r>
            <a:r>
              <a:rPr lang="ru-RU" sz="2000" dirty="0"/>
              <a:t>BY </a:t>
            </a:r>
            <a:r>
              <a:rPr lang="ru-RU" sz="2000" dirty="0" err="1" smtClean="0"/>
              <a:t>туюнтмасы</a:t>
            </a:r>
            <a:r>
              <a:rPr lang="ru-RU" sz="2000" dirty="0" smtClean="0"/>
              <a:t> HAVING </a:t>
            </a:r>
            <a:r>
              <a:rPr lang="ru-RU" sz="2000" dirty="0" err="1" smtClean="0"/>
              <a:t>туюнтмасынан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кийин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келет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2588" y="1639943"/>
            <a:ext cx="8890912" cy="3580467"/>
            <a:chOff x="62588" y="1639943"/>
            <a:chExt cx="8890912" cy="358046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588" y="1639943"/>
              <a:ext cx="4014112" cy="3580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/>
                <a:t>SELECT Manufacturer, </a:t>
              </a:r>
              <a:endParaRPr lang="en-US" sz="2000" dirty="0" smtClean="0"/>
            </a:p>
            <a:p>
              <a:pPr>
                <a:spcAft>
                  <a:spcPts val="800"/>
                </a:spcAft>
              </a:pPr>
              <a:r>
                <a:rPr lang="en-US" sz="2000" dirty="0" smtClean="0"/>
                <a:t>COUNT</a:t>
              </a:r>
              <a:r>
                <a:rPr lang="en-US" sz="2000" dirty="0"/>
                <a:t>(*) AS Models, SUM(</a:t>
              </a:r>
              <a:r>
                <a:rPr lang="en-US" sz="2000" dirty="0" err="1"/>
                <a:t>ProductCount</a:t>
              </a:r>
              <a:r>
                <a:rPr lang="en-US" sz="2000" dirty="0"/>
                <a:t>) AS Units</a:t>
              </a:r>
              <a:endParaRPr lang="ru-RU" sz="2000" dirty="0"/>
            </a:p>
            <a:p>
              <a:pPr>
                <a:spcAft>
                  <a:spcPts val="800"/>
                </a:spcAft>
              </a:pPr>
              <a:r>
                <a:rPr lang="en-US" sz="2000" dirty="0"/>
                <a:t>FROM Products</a:t>
              </a:r>
              <a:endParaRPr lang="ru-RU" sz="2000" dirty="0"/>
            </a:p>
            <a:p>
              <a:pPr>
                <a:spcAft>
                  <a:spcPts val="800"/>
                </a:spcAft>
              </a:pPr>
              <a:r>
                <a:rPr lang="en-US" sz="2000" dirty="0"/>
                <a:t>WHERE </a:t>
              </a:r>
              <a:endParaRPr lang="en-US" sz="2000" dirty="0" smtClean="0"/>
            </a:p>
            <a:p>
              <a:pPr>
                <a:spcAft>
                  <a:spcPts val="800"/>
                </a:spcAft>
              </a:pPr>
              <a:r>
                <a:rPr lang="en-US" sz="2000" dirty="0" smtClean="0"/>
                <a:t>Price </a:t>
              </a:r>
              <a:r>
                <a:rPr lang="en-US" sz="2000" dirty="0"/>
                <a:t>* </a:t>
              </a:r>
              <a:r>
                <a:rPr lang="en-US" sz="2000" dirty="0" err="1"/>
                <a:t>ProductCount</a:t>
              </a:r>
              <a:r>
                <a:rPr lang="en-US" sz="2000" dirty="0"/>
                <a:t> &gt; 80000</a:t>
              </a:r>
              <a:endParaRPr lang="ru-RU" sz="2000" dirty="0"/>
            </a:p>
            <a:p>
              <a:pPr>
                <a:spcAft>
                  <a:spcPts val="800"/>
                </a:spcAft>
              </a:pPr>
              <a:r>
                <a:rPr lang="en-US" sz="2000" dirty="0"/>
                <a:t>GROUP BY Manufacturer</a:t>
              </a:r>
              <a:endParaRPr lang="ru-RU" sz="2000" dirty="0"/>
            </a:p>
            <a:p>
              <a:pPr>
                <a:spcAft>
                  <a:spcPts val="800"/>
                </a:spcAft>
              </a:pPr>
              <a:r>
                <a:rPr lang="en-US" sz="2000" dirty="0"/>
                <a:t>HAVING SUM(</a:t>
              </a:r>
              <a:r>
                <a:rPr lang="en-US" sz="2000" dirty="0" err="1"/>
                <a:t>ProductCount</a:t>
              </a:r>
              <a:r>
                <a:rPr lang="en-US" sz="2000" dirty="0"/>
                <a:t>) &gt; 2</a:t>
              </a:r>
              <a:endParaRPr lang="ru-RU" sz="2000" dirty="0"/>
            </a:p>
            <a:p>
              <a:pPr>
                <a:spcAft>
                  <a:spcPts val="800"/>
                </a:spcAft>
              </a:pPr>
              <a:r>
                <a:rPr lang="en-US" sz="2000" dirty="0"/>
                <a:t>ORDER BY Units DESC;</a:t>
              </a:r>
              <a:endParaRPr lang="ru-RU" sz="20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6700" y="1830463"/>
              <a:ext cx="4876800" cy="298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4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6812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Группаларды</a:t>
            </a:r>
            <a:r>
              <a:rPr lang="ru-RU" sz="2400" dirty="0"/>
              <a:t> </a:t>
            </a:r>
            <a:r>
              <a:rPr lang="ru-RU" sz="2400" dirty="0" err="1"/>
              <a:t>фильтрациялоо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HAVING </a:t>
            </a:r>
            <a:r>
              <a:rPr lang="ky-KG" sz="2400" dirty="0"/>
              <a:t>оператору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50" y="681283"/>
            <a:ext cx="8439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Бул</a:t>
            </a:r>
            <a:r>
              <a:rPr lang="ru-RU" sz="2000" dirty="0" smtClean="0"/>
              <a:t> </a:t>
            </a:r>
            <a:r>
              <a:rPr lang="ru-RU" sz="2000" dirty="0" err="1" smtClean="0"/>
              <a:t>жерде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группировкалоо</a:t>
            </a:r>
            <a:r>
              <a:rPr lang="ru-RU" sz="2000" dirty="0" smtClean="0"/>
              <a:t> </a:t>
            </a:r>
            <a:r>
              <a:rPr lang="ru-RU" sz="2000" dirty="0" err="1" smtClean="0"/>
              <a:t>өндүрүүчүлөр</a:t>
            </a:r>
            <a:r>
              <a:rPr lang="ru-RU" sz="2000" dirty="0" smtClean="0"/>
              <a:t>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жүргүзүлөт</a:t>
            </a:r>
            <a:r>
              <a:rPr lang="ru-RU" sz="2000" dirty="0" smtClean="0"/>
              <a:t> </a:t>
            </a:r>
            <a:r>
              <a:rPr lang="ru-RU" sz="2000" dirty="0" err="1" smtClean="0"/>
              <a:t>жана</a:t>
            </a:r>
            <a:r>
              <a:rPr lang="ru-RU" sz="2000" dirty="0" smtClean="0"/>
              <a:t> ар </a:t>
            </a:r>
            <a:r>
              <a:rPr lang="ru-RU" sz="2000" dirty="0" err="1" smtClean="0"/>
              <a:t>бир</a:t>
            </a:r>
            <a:r>
              <a:rPr lang="ru-RU" sz="2000" dirty="0" smtClean="0"/>
              <a:t> </a:t>
            </a:r>
            <a:r>
              <a:rPr lang="ru-RU" sz="2000" dirty="0" err="1" smtClean="0"/>
              <a:t>өндүрүүчү</a:t>
            </a:r>
            <a:r>
              <a:rPr lang="ru-RU" sz="2000" dirty="0"/>
              <a:t> (</a:t>
            </a:r>
            <a:r>
              <a:rPr lang="ru-RU" sz="2000" dirty="0" err="1"/>
              <a:t>Models</a:t>
            </a:r>
            <a:r>
              <a:rPr lang="ru-RU" sz="2000" dirty="0"/>
              <a:t>) </a:t>
            </a:r>
            <a:r>
              <a:rPr lang="ru-RU" sz="2000" dirty="0" err="1"/>
              <a:t>боюнча</a:t>
            </a:r>
            <a:r>
              <a:rPr lang="ru-RU" sz="2000" dirty="0"/>
              <a:t> </a:t>
            </a:r>
            <a:r>
              <a:rPr lang="ru-RU" sz="2000" dirty="0" err="1" smtClean="0"/>
              <a:t>товарлардын</a:t>
            </a:r>
            <a:r>
              <a:rPr lang="ru-RU" sz="2000" dirty="0" smtClean="0"/>
              <a:t> модели </a:t>
            </a:r>
            <a:r>
              <a:rPr lang="ru-RU" sz="2000" dirty="0" err="1" smtClean="0"/>
              <a:t>жана</a:t>
            </a:r>
            <a:r>
              <a:rPr lang="ru-RU" sz="2000" dirty="0" smtClean="0"/>
              <a:t>  </a:t>
            </a:r>
            <a:r>
              <a:rPr lang="ru-RU" sz="2000" dirty="0" err="1" smtClean="0"/>
              <a:t>бул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</a:t>
            </a:r>
            <a:r>
              <a:rPr lang="ru-RU" sz="2000" dirty="0" smtClean="0"/>
              <a:t> (</a:t>
            </a:r>
            <a:r>
              <a:rPr lang="ru-RU" sz="2000" dirty="0" err="1" smtClean="0"/>
              <a:t>Units</a:t>
            </a:r>
            <a:r>
              <a:rPr lang="ru-RU" sz="2000" dirty="0" smtClean="0"/>
              <a:t>)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бардык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товарлардын</a:t>
            </a:r>
            <a:r>
              <a:rPr lang="ru-RU" sz="2000" dirty="0" smtClean="0"/>
              <a:t>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саны </a:t>
            </a:r>
            <a:r>
              <a:rPr lang="ru-RU" sz="2000" dirty="0" err="1" smtClean="0"/>
              <a:t>тандалат</a:t>
            </a:r>
            <a:r>
              <a:rPr lang="ru-RU" sz="2000" dirty="0" smtClean="0"/>
              <a:t>. </a:t>
            </a:r>
            <a:r>
              <a:rPr lang="ru-RU" sz="2000" dirty="0" err="1" smtClean="0"/>
              <a:t>Акырында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товарлардын</a:t>
            </a:r>
            <a:r>
              <a:rPr lang="ru-RU" sz="2000" dirty="0" smtClean="0"/>
              <a:t> саны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кемүү</a:t>
            </a:r>
            <a:r>
              <a:rPr lang="ru-RU" sz="2000" dirty="0" smtClean="0"/>
              <a:t> </a:t>
            </a:r>
            <a:r>
              <a:rPr lang="ru-RU" sz="2000" dirty="0" err="1" smtClean="0"/>
              <a:t>тартибинде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сортировкаланат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312499"/>
            <a:ext cx="8128902" cy="2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372933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800" i="1" dirty="0" err="1" smtClean="0"/>
              <a:t>Текшер</a:t>
            </a:r>
            <a:r>
              <a:rPr lang="ky-KG" sz="2800" i="1" dirty="0" smtClean="0"/>
              <a:t>үүчү суроолор</a:t>
            </a:r>
            <a:r>
              <a:rPr lang="ru-RU" sz="2800" i="1" dirty="0" smtClean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342571"/>
            <a:ext cx="8327570" cy="28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/>
              <a:t>1.  GROUP </a:t>
            </a:r>
            <a:r>
              <a:rPr lang="ru-RU" sz="2000" dirty="0" smtClean="0"/>
              <a:t>BY оператору </a:t>
            </a:r>
            <a:r>
              <a:rPr lang="ru-RU" sz="2000" dirty="0" err="1" smtClean="0"/>
              <a:t>эмне</a:t>
            </a:r>
            <a:r>
              <a:rPr lang="ru-RU" sz="2000" dirty="0" smtClean="0"/>
              <a:t> </a:t>
            </a:r>
            <a:r>
              <a:rPr lang="ru-RU" sz="2000" dirty="0" err="1" smtClean="0"/>
              <a:t>үчүн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колдонулат</a:t>
            </a:r>
            <a:r>
              <a:rPr lang="ru-RU" sz="2000" dirty="0" smtClean="0"/>
              <a:t>?</a:t>
            </a: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/>
              <a:t>2.  </a:t>
            </a:r>
            <a:r>
              <a:rPr lang="ru-RU" sz="2000" dirty="0" smtClean="0"/>
              <a:t>HAVING </a:t>
            </a:r>
            <a:r>
              <a:rPr lang="ru-RU" sz="2000" dirty="0" err="1" smtClean="0"/>
              <a:t>операторун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колдонуунун</a:t>
            </a:r>
            <a:r>
              <a:rPr lang="ru-RU" sz="2000" dirty="0" smtClean="0"/>
              <a:t> </a:t>
            </a:r>
            <a:r>
              <a:rPr lang="ru-RU" sz="2000" dirty="0" err="1" smtClean="0"/>
              <a:t>мааниси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кандай</a:t>
            </a:r>
            <a:r>
              <a:rPr lang="ru-RU" sz="2000" dirty="0" smtClean="0"/>
              <a:t>?</a:t>
            </a: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/>
              <a:t>3. </a:t>
            </a:r>
            <a:r>
              <a:rPr lang="ru-RU" sz="2000" dirty="0" err="1" smtClean="0"/>
              <a:t>Группаларды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фильтирациялоодо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кандай</a:t>
            </a:r>
            <a:r>
              <a:rPr lang="ru-RU" sz="2000" dirty="0" smtClean="0"/>
              <a:t> </a:t>
            </a:r>
            <a:r>
              <a:rPr lang="ru-RU" sz="2000" dirty="0" err="1" smtClean="0"/>
              <a:t>эрежелер</a:t>
            </a:r>
            <a:r>
              <a:rPr lang="ru-RU" sz="2000" dirty="0" smtClean="0"/>
              <a:t> </a:t>
            </a:r>
            <a:r>
              <a:rPr lang="ru-RU" sz="2000" dirty="0" err="1" smtClean="0"/>
              <a:t>аткарылат</a:t>
            </a:r>
            <a:r>
              <a:rPr lang="ru-RU" sz="2000" dirty="0" smtClean="0"/>
              <a:t>?</a:t>
            </a:r>
            <a:endParaRPr lang="ru-RU" sz="2000" dirty="0"/>
          </a:p>
          <a:p>
            <a:pPr>
              <a:lnSpc>
                <a:spcPct val="200000"/>
              </a:lnSpc>
            </a:pPr>
            <a:r>
              <a:rPr lang="ru-RU" sz="2000" dirty="0"/>
              <a:t>4. </a:t>
            </a:r>
            <a:r>
              <a:rPr lang="ru-RU" sz="2000" dirty="0" err="1" smtClean="0"/>
              <a:t>Кайсы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операторлор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берилгендерди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группировкалайт</a:t>
            </a:r>
            <a:r>
              <a:rPr lang="ru-RU" sz="2000" dirty="0" smtClean="0"/>
              <a:t>?</a:t>
            </a:r>
            <a:endParaRPr lang="ru-RU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ru-RU" i="1" dirty="0" err="1" smtClean="0"/>
              <a:t>Сабактын</a:t>
            </a:r>
            <a:r>
              <a:rPr lang="ru-RU" i="1" dirty="0" smtClean="0"/>
              <a:t> планы</a:t>
            </a:r>
            <a:r>
              <a:rPr lang="ky-KG" i="1" dirty="0" smtClean="0">
                <a:solidFill>
                  <a:schemeClr val="bg1"/>
                </a:solidFill>
              </a:rPr>
              <a:t>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47382" y="1299360"/>
            <a:ext cx="2304164" cy="1650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 GROUP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операторун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колдонуу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3163975" y="3202462"/>
            <a:ext cx="2626040" cy="1547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Берилгендерди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группировкалоо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жана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сортировка</a:t>
            </a:r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лоо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6375400" y="1379538"/>
            <a:ext cx="2768600" cy="11747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Группаларды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фильтрлөө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8506" y="1299360"/>
            <a:ext cx="1636987" cy="1422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sz="2000" dirty="0" smtClean="0"/>
              <a:t>HAVING </a:t>
            </a:r>
          </a:p>
          <a:p>
            <a:pPr marL="0" lv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ru-RU" sz="2000" dirty="0" err="1" smtClean="0"/>
              <a:t>операторун</a:t>
            </a:r>
            <a:r>
              <a:rPr lang="ru-RU" sz="2000" dirty="0" smtClean="0"/>
              <a:t> </a:t>
            </a:r>
          </a:p>
          <a:p>
            <a:pPr marL="0" lv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ru-RU" sz="2000" dirty="0" err="1" smtClean="0"/>
              <a:t>колдонуу</a:t>
            </a:r>
            <a:r>
              <a:rPr lang="ru-RU" sz="2000" dirty="0" smtClean="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 </a:t>
            </a:r>
            <a:endParaRPr lang="ru-RU" sz="2000" dirty="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/>
      <p:bldP spid="7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smtClean="0"/>
              <a:t>Сабактын максаты</a:t>
            </a:r>
            <a:r>
              <a:rPr lang="ky-KG" i="1" smtClean="0">
                <a:solidFill>
                  <a:schemeClr val="bg1"/>
                </a:solidFill>
              </a:rPr>
              <a:t>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49" y="1352548"/>
            <a:ext cx="8084479" cy="11293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ky-KG" sz="2400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Студенттер берилгендерди фильтрлөөнү жана группировкалоону билет жана түшүнөт. </a:t>
            </a:r>
            <a:endParaRPr lang="ru-RU" sz="24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Глоссарий: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78984" y="762000"/>
            <a:ext cx="7517266" cy="12573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GROUP BY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-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жолчолорду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группировкалоо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колдонулат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73;p14"/>
          <p:cNvSpPr txBox="1">
            <a:spLocks noGrp="1"/>
          </p:cNvSpPr>
          <p:nvPr>
            <p:ph type="body" idx="2"/>
          </p:nvPr>
        </p:nvSpPr>
        <p:spPr>
          <a:xfrm>
            <a:off x="578984" y="2128158"/>
            <a:ext cx="7517266" cy="11049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HAVING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фильтрациялоо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колдонулат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136070" y="0"/>
            <a:ext cx="8575220" cy="75201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800" dirty="0"/>
              <a:t> </a:t>
            </a:r>
            <a:r>
              <a:rPr lang="ru-RU" sz="2400" dirty="0"/>
              <a:t>GROUP BY </a:t>
            </a:r>
            <a:r>
              <a:rPr lang="ru-RU" sz="2400" dirty="0" err="1" smtClean="0"/>
              <a:t>жана</a:t>
            </a:r>
            <a:r>
              <a:rPr lang="ru-RU" sz="2400" dirty="0" smtClean="0"/>
              <a:t> HAVING </a:t>
            </a:r>
            <a:r>
              <a:rPr lang="ru-RU" sz="2400" dirty="0" err="1" smtClean="0"/>
              <a:t>операторлорунун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с</a:t>
            </a:r>
            <a:r>
              <a:rPr lang="ru-RU" sz="2400" dirty="0" err="1" smtClean="0"/>
              <a:t>интаксиси</a:t>
            </a:r>
            <a:endParaRPr lang="ru-RU" sz="2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246967" y="752019"/>
            <a:ext cx="8693606" cy="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GROUP BY 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жана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HAVING 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операторлору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берилгендерди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группировкалайт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Алар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SELECT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командасы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менен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биргеликте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аткарылат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  <a:p>
            <a:pPr marL="0" lvl="0" indent="0" algn="just">
              <a:lnSpc>
                <a:spcPct val="150000"/>
              </a:lnSpc>
            </a:pP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71" y="1676249"/>
            <a:ext cx="8229599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мамычалар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таблица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[WHERE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жолчону_фильтрациялоочу_шарт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[GROUP BY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группировкалоо_үчүн_мамычалар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группаларды_фильтрациялоочу_шарт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[ORDER BY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сортировкалоо_үчүн_мамычалар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74914" y="168683"/>
            <a:ext cx="8022771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200" dirty="0" smtClean="0"/>
              <a:t>GROUP </a:t>
            </a:r>
            <a:r>
              <a:rPr lang="ru-RU" sz="3200" dirty="0"/>
              <a:t>BY </a:t>
            </a:r>
            <a:r>
              <a:rPr lang="ru-RU" sz="3200" dirty="0" smtClean="0"/>
              <a:t>оператору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500743" y="659446"/>
            <a:ext cx="8088085" cy="9177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 GROUP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BY оператору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жолчолорду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 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группировкалайт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Мисалы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өндүрүүчүлөр боюнча товарларды группировкалоо төмөнкү команданын жардамында аткарылат: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3670" y="1413559"/>
            <a:ext cx="9731354" cy="3645456"/>
            <a:chOff x="-1033670" y="1413559"/>
            <a:chExt cx="9731354" cy="364545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033670" y="1790700"/>
              <a:ext cx="4557920" cy="2668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4874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Manufacturer, COUNT(*) AS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ModelsCount</a:t>
              </a:r>
              <a:endPara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34874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 Products</a:t>
              </a:r>
              <a:endPara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348740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GROUP BY </a:t>
              </a:r>
              <a:r>
                <a:rPr lang="ru-RU" sz="2400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Manufacturer</a:t>
              </a:r>
              <a:r>
                <a: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2057" y="3004456"/>
              <a:ext cx="5845627" cy="2054559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475" y="1413559"/>
              <a:ext cx="4401164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200" dirty="0"/>
              <a:t>GROUP BY оператору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673269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Эгерде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SELECT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туюнтмасында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бир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же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бир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нече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мамычалар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боюнча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тандоо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жүргүзүлсө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жана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агрегаттык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функциялар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колдонулса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,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анда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sym typeface="Muli Regular"/>
              </a:rPr>
              <a:t> GROUP BY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туюнтмасын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колдонуу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керек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.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Төмөнкү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мисалда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команда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туура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иштебейт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,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себеби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группировкалоо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туюнтмасы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жазылган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эмес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sym typeface="Muli Regular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sym typeface="Muli Regular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50" y="3199430"/>
            <a:ext cx="8630216" cy="1524969"/>
            <a:chOff x="285750" y="3199430"/>
            <a:chExt cx="8630216" cy="152496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50" y="3199430"/>
              <a:ext cx="4572000" cy="1182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SELECT Manufacturer, COUNT(*) AS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ModelsCount</a:t>
              </a:r>
              <a:endParaRPr lang="ru-RU" sz="20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FROM </a:t>
              </a:r>
              <a:r>
                <a:rPr lang="en-US" sz="2000" dirty="0" smtClean="0">
                  <a:solidFill>
                    <a:schemeClr val="tx2">
                      <a:lumMod val="10000"/>
                    </a:schemeClr>
                  </a:solidFill>
                </a:rPr>
                <a:t>Products;</a:t>
              </a:r>
              <a:endParaRPr lang="ru-RU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750" y="3238346"/>
              <a:ext cx="4058216" cy="1486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5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200" dirty="0"/>
              <a:t>GROUP BY оператору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673269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GROUP BY </a:t>
            </a:r>
            <a:r>
              <a:rPr lang="ru-RU" sz="2000" dirty="0" smtClean="0"/>
              <a:t>оператору </a:t>
            </a:r>
            <a:r>
              <a:rPr lang="ru-RU" sz="2000" dirty="0" err="1" smtClean="0"/>
              <a:t>мамычалардын</a:t>
            </a:r>
            <a:r>
              <a:rPr lang="ru-RU" sz="2000" dirty="0" smtClean="0"/>
              <a:t> </a:t>
            </a:r>
            <a:r>
              <a:rPr lang="ru-RU" sz="2000" dirty="0" err="1" smtClean="0"/>
              <a:t>көптүгү</a:t>
            </a:r>
            <a:r>
              <a:rPr lang="ru-RU" sz="2000" dirty="0" smtClean="0"/>
              <a:t>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группировкалайт</a:t>
            </a:r>
            <a:r>
              <a:rPr lang="ru-RU" sz="2000" dirty="0" smtClean="0"/>
              <a:t>. </a:t>
            </a:r>
            <a:r>
              <a:rPr lang="ru-RU" sz="2000" dirty="0" err="1" smtClean="0"/>
              <a:t>Мисалы</a:t>
            </a:r>
            <a:r>
              <a:rPr lang="ru-RU" sz="2000" dirty="0" smtClean="0"/>
              <a:t>, </a:t>
            </a:r>
            <a:r>
              <a:rPr lang="ru-RU" sz="2000" dirty="0" err="1" smtClean="0"/>
              <a:t>товарлардын</a:t>
            </a:r>
            <a:r>
              <a:rPr lang="ru-RU" sz="2000" dirty="0" smtClean="0"/>
              <a:t> саны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группировкалоону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жүргүзөлү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78904" y="1952738"/>
            <a:ext cx="9075254" cy="3010504"/>
            <a:chOff x="-178904" y="1952738"/>
            <a:chExt cx="9075254" cy="30105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78904" y="1952738"/>
              <a:ext cx="3760304" cy="3010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/>
                <a:t>SELECT Manufacturer, </a:t>
              </a:r>
              <a:r>
                <a:rPr lang="en-US" sz="2000" dirty="0" err="1"/>
                <a:t>ProductCount</a:t>
              </a:r>
              <a:r>
                <a:rPr lang="en-US" sz="2000" dirty="0"/>
                <a:t>, COUNT(*) AS </a:t>
              </a:r>
              <a:r>
                <a:rPr lang="en-US" sz="2000" dirty="0" err="1"/>
                <a:t>ModelsCount</a:t>
              </a:r>
              <a:endParaRPr lang="ru-RU" sz="2000" dirty="0"/>
            </a:p>
            <a:p>
              <a:pPr marL="179388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/>
                <a:t>FROM Products</a:t>
              </a:r>
              <a:endParaRPr lang="ru-RU" sz="2000" dirty="0"/>
            </a:p>
            <a:p>
              <a:pPr marL="179388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/>
                <a:t>GROUP BY Manufacturer, </a:t>
              </a:r>
              <a:r>
                <a:rPr lang="en-US" sz="2000" dirty="0" err="1"/>
                <a:t>ProductCount</a:t>
              </a:r>
              <a:r>
                <a:rPr lang="en-US" sz="2000" dirty="0"/>
                <a:t>;</a:t>
              </a:r>
              <a:endParaRPr lang="ru-RU" sz="20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952738"/>
              <a:ext cx="5314950" cy="3010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1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4975" y="0"/>
            <a:ext cx="7979227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200" dirty="0"/>
              <a:t>GROUP BY оператору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673269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Эскерте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кетүүчү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нерсе</a:t>
            </a:r>
            <a:r>
              <a:rPr lang="ru-RU" sz="2000" dirty="0" smtClean="0"/>
              <a:t>,  </a:t>
            </a:r>
            <a:r>
              <a:rPr lang="ru-RU" sz="2000" dirty="0"/>
              <a:t> GROUP </a:t>
            </a:r>
            <a:r>
              <a:rPr lang="ru-RU" sz="2000" dirty="0" smtClean="0"/>
              <a:t>BY </a:t>
            </a:r>
            <a:r>
              <a:rPr lang="ru-RU" sz="2000" dirty="0" err="1" smtClean="0"/>
              <a:t>туюнтмасы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smtClean="0"/>
              <a:t>WHERE </a:t>
            </a:r>
            <a:r>
              <a:rPr lang="ru-RU" sz="2000" dirty="0" err="1" smtClean="0"/>
              <a:t>туюнтмасынан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кийин</a:t>
            </a:r>
            <a:r>
              <a:rPr lang="ru-RU" sz="2000" dirty="0" smtClean="0"/>
              <a:t> бирок, ORDER B</a:t>
            </a:r>
            <a:r>
              <a:rPr lang="en-US" sz="2000" dirty="0" smtClean="0"/>
              <a:t>y</a:t>
            </a:r>
            <a:r>
              <a:rPr lang="ky-KG" sz="2000" dirty="0" smtClean="0"/>
              <a:t> </a:t>
            </a:r>
            <a:r>
              <a:rPr lang="ru-RU" sz="2000" dirty="0" err="1" smtClean="0"/>
              <a:t>туюнтмасынан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мурда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келүүсү</a:t>
            </a:r>
            <a:r>
              <a:rPr lang="ru-RU" sz="2000" dirty="0" smtClean="0"/>
              <a:t> зарыл: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946206"/>
            <a:ext cx="9144000" cy="3197294"/>
            <a:chOff x="0" y="1946206"/>
            <a:chExt cx="9144000" cy="31972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946206"/>
              <a:ext cx="4572000" cy="24547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SELECT Manufacturer, COUNT(*) AS </a:t>
              </a:r>
              <a:r>
                <a:rPr lang="en-US" sz="2000" dirty="0" err="1"/>
                <a:t>ModelsCount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FROM Products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WHERE Price &gt; 30000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GROUP BY Manufacturer</a:t>
              </a:r>
              <a:endParaRPr lang="ru-RU" sz="2000" dirty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/>
                <a:t>ORDER BY </a:t>
              </a:r>
              <a:r>
                <a:rPr lang="en-US" sz="2000" dirty="0" err="1"/>
                <a:t>ModelsCount</a:t>
              </a:r>
              <a:r>
                <a:rPr lang="en-US" sz="2000" dirty="0"/>
                <a:t> DESC;</a:t>
              </a:r>
              <a:endParaRPr lang="ru-RU" sz="20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3217" y="1946206"/>
              <a:ext cx="4770783" cy="319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376</Words>
  <Application>Microsoft Office PowerPoint</Application>
  <PresentationFormat>Экран (16:9)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 Light</vt:lpstr>
      <vt:lpstr>Arial</vt:lpstr>
      <vt:lpstr>Wingdings</vt:lpstr>
      <vt:lpstr>Calibri</vt:lpstr>
      <vt:lpstr>Muli Regular</vt:lpstr>
      <vt:lpstr>Times New Roman</vt:lpstr>
      <vt:lpstr>Тема Office</vt:lpstr>
      <vt:lpstr>Берилгендерди группировкалоо </vt:lpstr>
      <vt:lpstr>Сабактын планы: </vt:lpstr>
      <vt:lpstr>Сабактын максаты: </vt:lpstr>
      <vt:lpstr>Глоссарий:</vt:lpstr>
      <vt:lpstr> GROUP BY жана HAVING операторлорунун синтаксиси</vt:lpstr>
      <vt:lpstr>GROUP BY оператору</vt:lpstr>
      <vt:lpstr>GROUP BY оператору</vt:lpstr>
      <vt:lpstr>GROUP BY оператору</vt:lpstr>
      <vt:lpstr>GROUP BY оператору</vt:lpstr>
      <vt:lpstr>Группаларды фильтрациялоо.  HAVING оператору</vt:lpstr>
      <vt:lpstr>Группаларды фильтрациялоо.  HAVING оператору</vt:lpstr>
      <vt:lpstr>Группаларды фильтрациялоо.  HAVING оператору</vt:lpstr>
      <vt:lpstr>Группаларды фильтрациялоо.  HAVING оператору</vt:lpstr>
      <vt:lpstr>Группаларды фильтрациялоо.  HAVING оператору</vt:lpstr>
      <vt:lpstr>Группаларды фильтрациялоо.  HAVING оператору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Nazik</cp:lastModifiedBy>
  <cp:revision>70</cp:revision>
  <dcterms:modified xsi:type="dcterms:W3CDTF">2022-02-24T09:06:19Z</dcterms:modified>
</cp:coreProperties>
</file>