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4"/>
  </p:notesMasterIdLst>
  <p:sldIdLst>
    <p:sldId id="256" r:id="rId2"/>
    <p:sldId id="257" r:id="rId3"/>
    <p:sldId id="286" r:id="rId4"/>
    <p:sldId id="285" r:id="rId5"/>
    <p:sldId id="260" r:id="rId6"/>
    <p:sldId id="314" r:id="rId7"/>
    <p:sldId id="315" r:id="rId8"/>
    <p:sldId id="316" r:id="rId9"/>
    <p:sldId id="317" r:id="rId10"/>
    <p:sldId id="318" r:id="rId11"/>
    <p:sldId id="319" r:id="rId12"/>
    <p:sldId id="293" r:id="rId13"/>
  </p:sldIdLst>
  <p:sldSz cx="9144000" cy="5143500" type="screen16x9"/>
  <p:notesSz cx="6858000" cy="9144000"/>
  <p:embeddedFontLst>
    <p:embeddedFont>
      <p:font typeface="Muli Regular" panose="020B0604020202020204" charset="0"/>
      <p:regular r:id="rId15"/>
      <p:bold r:id="rId16"/>
      <p:italic r:id="rId17"/>
      <p:boldItalic r:id="rId18"/>
    </p:embeddedFont>
    <p:embeddedFont>
      <p:font typeface="Trebuchet MS" panose="020B0603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Wingdings 3" panose="050401020108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94494C-4951-4F8B-B6BB-7FF20BADED97}">
  <a:tblStyle styleId="{0B94494C-4951-4F8B-B6BB-7FF20BADED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225285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07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22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02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61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65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61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3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81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55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12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6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33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25819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5657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6640053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738145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10358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99504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569195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145904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23186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extLst>
      <p:ext uri="{BB962C8B-B14F-4D97-AF65-F5344CB8AC3E}">
        <p14:creationId xmlns:p14="http://schemas.microsoft.com/office/powerpoint/2010/main" val="1815046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685800" y="1659550"/>
            <a:ext cx="42639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685800" y="2916254"/>
            <a:ext cx="4263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a:endParaRPr/>
          </a:p>
        </p:txBody>
      </p:sp>
    </p:spTree>
    <p:extLst>
      <p:ext uri="{BB962C8B-B14F-4D97-AF65-F5344CB8AC3E}">
        <p14:creationId xmlns:p14="http://schemas.microsoft.com/office/powerpoint/2010/main" val="394421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946854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67272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98376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009521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57914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47995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smtClean="0"/>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85788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732513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3/10/2022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104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fade thruBlk="1"/>
  </p:transition>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1156761"/>
            <a:ext cx="7924799" cy="2038408"/>
          </a:xfrm>
          <a:prstGeom prst="rect">
            <a:avLst/>
          </a:prstGeom>
        </p:spPr>
        <p:txBody>
          <a:bodyPr spcFirstLastPara="1" wrap="square" lIns="0" tIns="0" rIns="0" bIns="0" anchor="ctr" anchorCtr="0">
            <a:normAutofit/>
          </a:bodyPr>
          <a:lstStyle/>
          <a:p>
            <a:pPr algn="ctr">
              <a:buSzPts val="3600"/>
            </a:pPr>
            <a:r>
              <a:rPr lang="ky-KG" sz="3200" dirty="0">
                <a:latin typeface="+mn-lt"/>
              </a:rPr>
              <a:t>Берилгендер базасында камтылуучу запросторду колдонуу</a:t>
            </a:r>
            <a:r>
              <a:rPr lang="ru-RU" sz="3200" dirty="0"/>
              <a:t/>
            </a:r>
            <a:br>
              <a:rPr lang="ru-RU" sz="3200" dirty="0"/>
            </a:br>
            <a:r>
              <a:rPr lang="ru-RU" sz="3200" dirty="0"/>
              <a:t/>
            </a:r>
            <a:br>
              <a:rPr lang="ru-RU" sz="3200" dirty="0"/>
            </a:br>
            <a:endParaRPr lang="ru-RU" sz="3200" i="1" dirty="0">
              <a:solidFill>
                <a:schemeClr val="bg1"/>
              </a:solidFill>
            </a:endParaRPr>
          </a:p>
        </p:txBody>
      </p:sp>
      <p:pic>
        <p:nvPicPr>
          <p:cNvPr id="61" name="Google Shape;61;p13"/>
          <p:cNvPicPr preferRelativeResize="0"/>
          <p:nvPr/>
        </p:nvPicPr>
        <p:blipFill>
          <a:blip r:embed="rId3">
            <a:alphaModFix/>
          </a:blip>
          <a:stretch>
            <a:fillRect/>
          </a:stretch>
        </p:blipFill>
        <p:spPr>
          <a:xfrm>
            <a:off x="6292995" y="1147211"/>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Прямоугольник 1"/>
          <p:cNvSpPr/>
          <p:nvPr/>
        </p:nvSpPr>
        <p:spPr>
          <a:xfrm>
            <a:off x="0" y="49747"/>
            <a:ext cx="9144000" cy="1569660"/>
          </a:xfrm>
          <a:prstGeom prst="rect">
            <a:avLst/>
          </a:prstGeom>
        </p:spPr>
        <p:txBody>
          <a:bodyPr wrap="square">
            <a:spAutoFit/>
          </a:bodyPr>
          <a:lstStyle/>
          <a:p>
            <a:pPr algn="just">
              <a:lnSpc>
                <a:spcPct val="150000"/>
              </a:lnSpc>
            </a:pPr>
            <a:r>
              <a:rPr lang="ky-KG" sz="1600" dirty="0" smtClean="0"/>
              <a:t>	Жогорку </a:t>
            </a:r>
            <a:r>
              <a:rPr lang="ky-KG" sz="1600" dirty="0"/>
              <a:t>мисалда камтылган запростор башка таблицада (Orders) аткарылды. Камтылган запросторду негизги запрос аткарылуучу таблицада да (</a:t>
            </a:r>
            <a:r>
              <a:rPr lang="ru-RU" sz="1600" dirty="0" err="1"/>
              <a:t>Products</a:t>
            </a:r>
            <a:r>
              <a:rPr lang="ky-KG" sz="1600" dirty="0"/>
              <a:t>) жүргүзүүгө болот. Мисалы</a:t>
            </a:r>
            <a:r>
              <a:rPr lang="ru-RU" sz="1600" dirty="0"/>
              <a:t>, </a:t>
            </a:r>
            <a:r>
              <a:rPr lang="ru-RU" sz="1600" dirty="0" err="1"/>
              <a:t>Products</a:t>
            </a:r>
            <a:r>
              <a:rPr lang="ru-RU" sz="1600" dirty="0"/>
              <a:t> </a:t>
            </a:r>
            <a:r>
              <a:rPr lang="ky-KG" sz="1600" dirty="0"/>
              <a:t> таблицасындагы минималдык баадагы товарда табалы. Ал үчүн төмөнкүдөй команданы жазабыз</a:t>
            </a:r>
            <a:r>
              <a:rPr lang="ru-RU" sz="1600" dirty="0"/>
              <a:t>:</a:t>
            </a:r>
          </a:p>
        </p:txBody>
      </p:sp>
      <p:sp>
        <p:nvSpPr>
          <p:cNvPr id="3" name="Прямоугольник 2"/>
          <p:cNvSpPr/>
          <p:nvPr/>
        </p:nvSpPr>
        <p:spPr>
          <a:xfrm>
            <a:off x="2067339" y="1582571"/>
            <a:ext cx="4572000" cy="875111"/>
          </a:xfrm>
          <a:prstGeom prst="rect">
            <a:avLst/>
          </a:prstGeom>
        </p:spPr>
        <p:txBody>
          <a:bodyPr>
            <a:spAutoFit/>
          </a:bodyPr>
          <a:lstStyle/>
          <a:p>
            <a:pPr marL="715963">
              <a:lnSpc>
                <a:spcPct val="107000"/>
              </a:lnSpc>
              <a:spcAft>
                <a:spcPts val="800"/>
              </a:spcAft>
            </a:pPr>
            <a:r>
              <a:rPr lang="en-US" b="1" dirty="0">
                <a:latin typeface="+mn-lt"/>
                <a:ea typeface="Calibri" panose="020F0502020204030204" pitchFamily="34" charset="0"/>
                <a:cs typeface="Times New Roman" panose="02020603050405020304" pitchFamily="18" charset="0"/>
              </a:rPr>
              <a:t>SELECT * FROM Products</a:t>
            </a:r>
            <a:endParaRPr lang="ru-RU" b="1" dirty="0">
              <a:latin typeface="+mn-lt"/>
              <a:ea typeface="Calibri" panose="020F0502020204030204" pitchFamily="34" charset="0"/>
              <a:cs typeface="Times New Roman" panose="02020603050405020304" pitchFamily="18" charset="0"/>
            </a:endParaRPr>
          </a:p>
          <a:p>
            <a:pPr marL="715963">
              <a:lnSpc>
                <a:spcPct val="107000"/>
              </a:lnSpc>
              <a:spcAft>
                <a:spcPts val="800"/>
              </a:spcAft>
            </a:pPr>
            <a:r>
              <a:rPr lang="en-US" b="1" dirty="0">
                <a:latin typeface="+mn-lt"/>
                <a:ea typeface="Calibri" panose="020F0502020204030204" pitchFamily="34" charset="0"/>
                <a:cs typeface="Times New Roman" panose="02020603050405020304" pitchFamily="18" charset="0"/>
              </a:rPr>
              <a:t>WHERE Price = (SELECT MIN(Price) FROM Products);</a:t>
            </a:r>
            <a:endParaRPr lang="ru-RU" b="1" dirty="0">
              <a:effectLst/>
              <a:latin typeface="+mn-lt"/>
              <a:ea typeface="Calibri" panose="020F0502020204030204" pitchFamily="34" charset="0"/>
              <a:cs typeface="Times New Roman" panose="02020603050405020304" pitchFamily="18" charset="0"/>
            </a:endParaRPr>
          </a:p>
        </p:txBody>
      </p:sp>
      <p:pic>
        <p:nvPicPr>
          <p:cNvPr id="8" name="Рисунок 7"/>
          <p:cNvPicPr/>
          <p:nvPr/>
        </p:nvPicPr>
        <p:blipFill>
          <a:blip r:embed="rId3"/>
          <a:stretch>
            <a:fillRect/>
          </a:stretch>
        </p:blipFill>
        <p:spPr>
          <a:xfrm>
            <a:off x="218660" y="2968623"/>
            <a:ext cx="8706679" cy="1811614"/>
          </a:xfrm>
          <a:prstGeom prst="rect">
            <a:avLst/>
          </a:prstGeom>
        </p:spPr>
      </p:pic>
    </p:spTree>
    <p:extLst>
      <p:ext uri="{BB962C8B-B14F-4D97-AF65-F5344CB8AC3E}">
        <p14:creationId xmlns:p14="http://schemas.microsoft.com/office/powerpoint/2010/main" val="17059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Прямоугольник 1"/>
          <p:cNvSpPr/>
          <p:nvPr/>
        </p:nvSpPr>
        <p:spPr>
          <a:xfrm>
            <a:off x="-39757" y="387678"/>
            <a:ext cx="9144000" cy="307777"/>
          </a:xfrm>
          <a:prstGeom prst="rect">
            <a:avLst/>
          </a:prstGeom>
        </p:spPr>
        <p:txBody>
          <a:bodyPr wrap="square">
            <a:spAutoFit/>
          </a:bodyPr>
          <a:lstStyle/>
          <a:p>
            <a:r>
              <a:rPr lang="ky-KG" dirty="0" smtClean="0"/>
              <a:t>	Эми </a:t>
            </a:r>
            <a:r>
              <a:rPr lang="ky-KG" dirty="0"/>
              <a:t>орточо баадан жогору болгон товарларды табалы. Анда төмөнкүдөй команда аткарылат</a:t>
            </a:r>
            <a:r>
              <a:rPr lang="ru-RU" dirty="0"/>
              <a:t>:</a:t>
            </a:r>
          </a:p>
        </p:txBody>
      </p:sp>
      <p:sp>
        <p:nvSpPr>
          <p:cNvPr id="4" name="Прямоугольник 3"/>
          <p:cNvSpPr/>
          <p:nvPr/>
        </p:nvSpPr>
        <p:spPr>
          <a:xfrm>
            <a:off x="1848679" y="1053720"/>
            <a:ext cx="4572000" cy="1129861"/>
          </a:xfrm>
          <a:prstGeom prst="rect">
            <a:avLst/>
          </a:prstGeom>
        </p:spPr>
        <p:txBody>
          <a:bodyPr>
            <a:spAutoFit/>
          </a:bodyPr>
          <a:lstStyle/>
          <a:p>
            <a:pPr algn="ctr">
              <a:lnSpc>
                <a:spcPct val="150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SELECT </a:t>
            </a:r>
            <a:r>
              <a:rPr lang="en-US" b="1" dirty="0">
                <a:latin typeface="+mn-lt"/>
                <a:ea typeface="Calibri" panose="020F0502020204030204" pitchFamily="34" charset="0"/>
                <a:cs typeface="Times New Roman" panose="02020603050405020304" pitchFamily="18" charset="0"/>
              </a:rPr>
              <a:t>* FROM Products</a:t>
            </a:r>
            <a:endParaRPr lang="ru-RU" b="1" dirty="0">
              <a:latin typeface="+mn-lt"/>
              <a:ea typeface="Calibri" panose="020F0502020204030204" pitchFamily="34" charset="0"/>
              <a:cs typeface="Times New Roman" panose="02020603050405020304" pitchFamily="18" charset="0"/>
            </a:endParaRPr>
          </a:p>
          <a:p>
            <a:pPr marL="1348740">
              <a:lnSpc>
                <a:spcPct val="150000"/>
              </a:lnSpc>
              <a:spcAft>
                <a:spcPts val="800"/>
              </a:spcAft>
            </a:pPr>
            <a:r>
              <a:rPr lang="en-US" b="1" dirty="0">
                <a:latin typeface="+mn-lt"/>
                <a:ea typeface="Calibri" panose="020F0502020204030204" pitchFamily="34" charset="0"/>
                <a:cs typeface="Times New Roman" panose="02020603050405020304" pitchFamily="18" charset="0"/>
              </a:rPr>
              <a:t>WHERE Price &gt; (SELECT AVG(Price) FROM Products);</a:t>
            </a:r>
            <a:endParaRPr lang="ru-RU" b="1" dirty="0">
              <a:effectLst/>
              <a:latin typeface="+mn-lt"/>
              <a:ea typeface="Calibri" panose="020F0502020204030204" pitchFamily="34" charset="0"/>
              <a:cs typeface="Times New Roman" panose="02020603050405020304" pitchFamily="18" charset="0"/>
            </a:endParaRPr>
          </a:p>
        </p:txBody>
      </p:sp>
      <p:pic>
        <p:nvPicPr>
          <p:cNvPr id="6" name="Рисунок 5"/>
          <p:cNvPicPr/>
          <p:nvPr/>
        </p:nvPicPr>
        <p:blipFill>
          <a:blip r:embed="rId3"/>
          <a:stretch>
            <a:fillRect/>
          </a:stretch>
        </p:blipFill>
        <p:spPr>
          <a:xfrm>
            <a:off x="1253750" y="2541846"/>
            <a:ext cx="6937513" cy="2059470"/>
          </a:xfrm>
          <a:prstGeom prst="rect">
            <a:avLst/>
          </a:prstGeom>
        </p:spPr>
      </p:pic>
    </p:spTree>
    <p:extLst>
      <p:ext uri="{BB962C8B-B14F-4D97-AF65-F5344CB8AC3E}">
        <p14:creationId xmlns:p14="http://schemas.microsoft.com/office/powerpoint/2010/main" val="3258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685799" y="372933"/>
            <a:ext cx="8022771" cy="531488"/>
          </a:xfrm>
          <a:prstGeom prst="rect">
            <a:avLst/>
          </a:prstGeom>
        </p:spPr>
        <p:txBody>
          <a:bodyPr spcFirstLastPara="1" wrap="square" lIns="0" tIns="0" rIns="0" bIns="0" anchor="b" anchorCtr="0">
            <a:noAutofit/>
          </a:bodyPr>
          <a:lstStyle/>
          <a:p>
            <a:pPr algn="ctr"/>
            <a:r>
              <a:rPr lang="ru-RU" sz="2400" i="1" dirty="0" err="1" smtClean="0">
                <a:latin typeface="+mn-lt"/>
              </a:rPr>
              <a:t>Текшер</a:t>
            </a:r>
            <a:r>
              <a:rPr lang="ky-KG" sz="2400" i="1" dirty="0" smtClean="0">
                <a:latin typeface="+mn-lt"/>
              </a:rPr>
              <a:t>үүчү суроолор</a:t>
            </a:r>
            <a:r>
              <a:rPr lang="ru-RU" sz="2400" i="1" dirty="0" smtClean="0">
                <a:latin typeface="+mn-lt"/>
              </a:rPr>
              <a:t>:</a:t>
            </a:r>
            <a:endParaRPr lang="ru-RU" sz="2400" dirty="0">
              <a:latin typeface="+mn-lt"/>
            </a:endParaRPr>
          </a:p>
        </p:txBody>
      </p:sp>
      <p:sp>
        <p:nvSpPr>
          <p:cNvPr id="3" name="Прямоугольник 2"/>
          <p:cNvSpPr/>
          <p:nvPr/>
        </p:nvSpPr>
        <p:spPr>
          <a:xfrm>
            <a:off x="345620" y="943889"/>
            <a:ext cx="8327570" cy="4247317"/>
          </a:xfrm>
          <a:prstGeom prst="rect">
            <a:avLst/>
          </a:prstGeom>
        </p:spPr>
        <p:txBody>
          <a:bodyPr wrap="square">
            <a:spAutoFit/>
          </a:bodyPr>
          <a:lstStyle/>
          <a:p>
            <a:pPr>
              <a:lnSpc>
                <a:spcPct val="150000"/>
              </a:lnSpc>
            </a:pPr>
            <a:r>
              <a:rPr lang="ru-RU" sz="2000" dirty="0" smtClean="0"/>
              <a:t>1.  </a:t>
            </a:r>
            <a:r>
              <a:rPr lang="ky-KG" sz="2000" dirty="0"/>
              <a:t>Берилгендер базасында эмне үчүн камтылган запростор колдонулат</a:t>
            </a:r>
            <a:r>
              <a:rPr lang="ru-RU" sz="2000" dirty="0"/>
              <a:t>?</a:t>
            </a:r>
          </a:p>
          <a:p>
            <a:pPr>
              <a:lnSpc>
                <a:spcPct val="150000"/>
              </a:lnSpc>
            </a:pPr>
            <a:r>
              <a:rPr lang="ru-RU" sz="2000" dirty="0"/>
              <a:t>2. </a:t>
            </a:r>
            <a:r>
              <a:rPr lang="ky-KG" sz="2000" dirty="0"/>
              <a:t>Камтылган запростор негизги запростордон эмнеси </a:t>
            </a:r>
            <a:r>
              <a:rPr lang="ky-KG" sz="2000"/>
              <a:t>менен </a:t>
            </a:r>
            <a:r>
              <a:rPr lang="ky-KG" sz="2000" smtClean="0"/>
              <a:t>айырмаланат?</a:t>
            </a:r>
            <a:endParaRPr lang="ru-RU" sz="2000" dirty="0"/>
          </a:p>
          <a:p>
            <a:pPr>
              <a:lnSpc>
                <a:spcPct val="150000"/>
              </a:lnSpc>
            </a:pPr>
            <a:r>
              <a:rPr lang="ru-RU" sz="2000" dirty="0"/>
              <a:t>3. </a:t>
            </a:r>
            <a:r>
              <a:rPr lang="ky-KG" sz="2000" dirty="0"/>
              <a:t>Камтылган запростор кандай команданын жардамында аткарылат</a:t>
            </a:r>
            <a:r>
              <a:rPr lang="ru-RU" sz="2000" dirty="0"/>
              <a:t>?</a:t>
            </a:r>
          </a:p>
          <a:p>
            <a:pPr>
              <a:lnSpc>
                <a:spcPct val="150000"/>
              </a:lnSpc>
            </a:pPr>
            <a:r>
              <a:rPr lang="ky-KG" sz="2000" dirty="0"/>
              <a:t>4. Камтылган запростордо кандай операторлор колдонулат?</a:t>
            </a:r>
            <a:endParaRPr lang="ru-RU" sz="2000" dirty="0"/>
          </a:p>
          <a:p>
            <a:pPr>
              <a:lnSpc>
                <a:spcPct val="150000"/>
              </a:lnSpc>
            </a:pPr>
            <a:r>
              <a:rPr lang="ru-RU" sz="2000" dirty="0"/>
              <a:t>5. </a:t>
            </a:r>
            <a:r>
              <a:rPr lang="ky-KG" sz="2000" dirty="0"/>
              <a:t>Камтылган запростордо агрегаттык функциялар колдонулабы?</a:t>
            </a:r>
            <a:endParaRPr lang="ru-RU" sz="2000" dirty="0"/>
          </a:p>
          <a:p>
            <a:pPr algn="just">
              <a:lnSpc>
                <a:spcPct val="150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3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35429" y="205975"/>
            <a:ext cx="8479971" cy="857400"/>
          </a:xfrm>
          <a:prstGeom prst="rect">
            <a:avLst/>
          </a:prstGeom>
        </p:spPr>
        <p:txBody>
          <a:bodyPr spcFirstLastPara="1" wrap="square" lIns="0" tIns="0" rIns="0" bIns="0" anchor="b" anchorCtr="0">
            <a:noAutofit/>
          </a:bodyPr>
          <a:lstStyle/>
          <a:p>
            <a:pPr lvl="0" algn="ctr">
              <a:buSzPts val="3600"/>
            </a:pPr>
            <a:r>
              <a:rPr lang="ru-RU" sz="2400" i="1" dirty="0" err="1" smtClean="0">
                <a:latin typeface="+mn-lt"/>
              </a:rPr>
              <a:t>Сабактын</a:t>
            </a:r>
            <a:r>
              <a:rPr lang="ru-RU" sz="2400" i="1" dirty="0" smtClean="0">
                <a:latin typeface="+mn-lt"/>
              </a:rPr>
              <a:t> планы</a:t>
            </a:r>
            <a:r>
              <a:rPr lang="ky-KG" sz="2400" i="1" dirty="0" smtClean="0">
                <a:solidFill>
                  <a:schemeClr val="bg1"/>
                </a:solidFill>
                <a:latin typeface="+mn-lt"/>
              </a:rPr>
              <a:t>: </a:t>
            </a:r>
            <a:endParaRPr sz="2400" i="1" dirty="0">
              <a:solidFill>
                <a:schemeClr val="bg1"/>
              </a:solidFill>
              <a:latin typeface="+mn-lt"/>
            </a:endParaRPr>
          </a:p>
        </p:txBody>
      </p:sp>
      <p:sp>
        <p:nvSpPr>
          <p:cNvPr id="73" name="Google Shape;73;p14"/>
          <p:cNvSpPr txBox="1">
            <a:spLocks noGrp="1"/>
          </p:cNvSpPr>
          <p:nvPr>
            <p:ph type="body" idx="1"/>
          </p:nvPr>
        </p:nvSpPr>
        <p:spPr>
          <a:xfrm>
            <a:off x="435429" y="1718460"/>
            <a:ext cx="3657868" cy="1422634"/>
          </a:xfrm>
          <a:prstGeom prst="rect">
            <a:avLst/>
          </a:prstGeom>
        </p:spPr>
        <p:txBody>
          <a:bodyPr spcFirstLastPara="1" wrap="square" lIns="0" tIns="0" rIns="0" bIns="0" anchor="t" anchorCtr="0">
            <a:noAutofit/>
          </a:bodyPr>
          <a:lstStyle/>
          <a:p>
            <a:pPr marL="0" indent="0" algn="ctr">
              <a:lnSpc>
                <a:spcPct val="150000"/>
              </a:lnSpc>
              <a:spcBef>
                <a:spcPts val="0"/>
              </a:spcBef>
              <a:buClr>
                <a:schemeClr val="dk1"/>
              </a:buClr>
              <a:buSzPts val="1100"/>
              <a:buNone/>
            </a:pPr>
            <a:r>
              <a:rPr lang="ru-RU" dirty="0">
                <a:solidFill>
                  <a:schemeClr val="tx2">
                    <a:lumMod val="10000"/>
                  </a:schemeClr>
                </a:solidFill>
                <a:latin typeface="Arial"/>
                <a:ea typeface="Arial"/>
                <a:cs typeface="Arial"/>
                <a:sym typeface="Arial"/>
              </a:rPr>
              <a:t> </a:t>
            </a:r>
            <a:r>
              <a:rPr lang="ky-KG" b="1" dirty="0">
                <a:solidFill>
                  <a:srgbClr val="000000"/>
                </a:solidFill>
                <a:latin typeface="Arial"/>
                <a:ea typeface="Arial"/>
                <a:cs typeface="Arial"/>
                <a:sym typeface="Arial"/>
              </a:rPr>
              <a:t>Камтылуучу запростор аркылуу берилгендерди ф</a:t>
            </a:r>
            <a:r>
              <a:rPr lang="ru-RU" b="1" dirty="0" err="1">
                <a:solidFill>
                  <a:srgbClr val="000000"/>
                </a:solidFill>
                <a:latin typeface="Arial"/>
                <a:ea typeface="Arial"/>
                <a:cs typeface="Arial"/>
                <a:sym typeface="Arial"/>
              </a:rPr>
              <a:t>ильтрация</a:t>
            </a:r>
            <a:r>
              <a:rPr lang="ky-KG" b="1" dirty="0">
                <a:solidFill>
                  <a:srgbClr val="000000"/>
                </a:solidFill>
                <a:latin typeface="Arial"/>
                <a:ea typeface="Arial"/>
                <a:cs typeface="Arial"/>
                <a:sym typeface="Arial"/>
              </a:rPr>
              <a:t>лоо</a:t>
            </a:r>
            <a:endParaRPr b="1" dirty="0">
              <a:solidFill>
                <a:srgbClr val="000000"/>
              </a:solidFill>
              <a:latin typeface="Arial"/>
              <a:ea typeface="Arial"/>
              <a:cs typeface="Arial"/>
              <a:sym typeface="Aria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Прямоугольник 3"/>
          <p:cNvSpPr/>
          <p:nvPr/>
        </p:nvSpPr>
        <p:spPr>
          <a:xfrm>
            <a:off x="4844143" y="1718460"/>
            <a:ext cx="3880757" cy="1477328"/>
          </a:xfrm>
          <a:prstGeom prst="rect">
            <a:avLst/>
          </a:prstGeom>
        </p:spPr>
        <p:txBody>
          <a:bodyPr wrap="square">
            <a:spAutoFit/>
          </a:bodyPr>
          <a:lstStyle/>
          <a:p>
            <a:pPr marL="0" lvl="0" indent="0" algn="ctr">
              <a:lnSpc>
                <a:spcPct val="150000"/>
              </a:lnSpc>
              <a:buClr>
                <a:schemeClr val="dk1"/>
              </a:buClr>
              <a:buSzPts val="1100"/>
              <a:buNone/>
            </a:pPr>
            <a:r>
              <a:rPr lang="ky-KG" sz="2000" b="1" dirty="0"/>
              <a:t>Камтылуучу запросторду эсеп </a:t>
            </a:r>
            <a:r>
              <a:rPr lang="ky-KG" sz="2000" b="1" dirty="0" smtClean="0"/>
              <a:t>жүргүзүүчү </a:t>
            </a:r>
            <a:r>
              <a:rPr lang="ky-KG" sz="2000" b="1" dirty="0"/>
              <a:t>талаалар катары колдонуу</a:t>
            </a:r>
            <a:endParaRPr lang="ru-RU" sz="2000" b="1" dirty="0">
              <a:solidFill>
                <a:schemeClr val="lt1"/>
              </a:solidFill>
              <a:latin typeface="Muli Regular"/>
              <a:ea typeface="Muli Regular"/>
              <a:cs typeface="Muli Regular"/>
              <a:sym typeface="Muli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3">
                                            <p:txEl>
                                              <p:pRg st="0" end="0"/>
                                            </p:txEl>
                                          </p:spTgt>
                                        </p:tgtEl>
                                        <p:attrNameLst>
                                          <p:attrName>style.visibility</p:attrName>
                                        </p:attrNameLst>
                                      </p:cBhvr>
                                      <p:to>
                                        <p:strVal val="visible"/>
                                      </p:to>
                                    </p:set>
                                    <p:anim calcmode="lin" valueType="num">
                                      <p:cBhvr>
                                        <p:cTn id="14" dur="5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bg1"/>
            </a:gs>
            <a:gs pos="0">
              <a:srgbClr val="A458FF"/>
            </a:gs>
            <a:gs pos="20000">
              <a:srgbClr val="3544FF"/>
            </a:gs>
            <a:gs pos="100000">
              <a:srgbClr val="0A2F9E"/>
            </a:gs>
          </a:gsLst>
          <a:lin ang="8100019" scaled="0"/>
          <a:tileRect/>
        </a:gra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35429" y="205975"/>
            <a:ext cx="8479971" cy="857400"/>
          </a:xfrm>
          <a:prstGeom prst="rect">
            <a:avLst/>
          </a:prstGeom>
        </p:spPr>
        <p:txBody>
          <a:bodyPr spcFirstLastPara="1" wrap="square" lIns="0" tIns="0" rIns="0" bIns="0" anchor="b" anchorCtr="0">
            <a:noAutofit/>
          </a:bodyPr>
          <a:lstStyle/>
          <a:p>
            <a:pPr algn="ctr">
              <a:buSzPts val="3600"/>
            </a:pPr>
            <a:r>
              <a:rPr lang="ky-KG" sz="2400" dirty="0" smtClean="0">
                <a:latin typeface="+mn-lt"/>
              </a:rPr>
              <a:t>Сабактын максаты</a:t>
            </a:r>
            <a:r>
              <a:rPr lang="ky-KG" sz="2400" i="1" dirty="0" smtClean="0">
                <a:solidFill>
                  <a:schemeClr val="bg1"/>
                </a:solidFill>
                <a:latin typeface="+mn-lt"/>
              </a:rPr>
              <a:t>: </a:t>
            </a:r>
            <a:endParaRPr sz="2400" i="1" dirty="0">
              <a:solidFill>
                <a:schemeClr val="bg1"/>
              </a:solidFill>
              <a:latin typeface="+mn-lt"/>
            </a:endParaRPr>
          </a:p>
        </p:txBody>
      </p:sp>
      <p:sp>
        <p:nvSpPr>
          <p:cNvPr id="73" name="Google Shape;73;p14"/>
          <p:cNvSpPr txBox="1">
            <a:spLocks noGrp="1"/>
          </p:cNvSpPr>
          <p:nvPr>
            <p:ph type="body" idx="1"/>
          </p:nvPr>
        </p:nvSpPr>
        <p:spPr>
          <a:xfrm>
            <a:off x="580549" y="1352548"/>
            <a:ext cx="8084479" cy="1129395"/>
          </a:xfrm>
          <a:prstGeom prst="rect">
            <a:avLst/>
          </a:prstGeom>
        </p:spPr>
        <p:txBody>
          <a:bodyPr spcFirstLastPara="1" wrap="square" lIns="0" tIns="0" rIns="0" bIns="0" anchor="t" anchorCtr="0">
            <a:noAutofit/>
          </a:bodyPr>
          <a:lstStyle/>
          <a:p>
            <a:pPr marL="101600" indent="0" algn="ctr">
              <a:lnSpc>
                <a:spcPct val="150000"/>
              </a:lnSpc>
              <a:buNone/>
            </a:pPr>
            <a:r>
              <a:rPr lang="ky-KG" sz="2400" b="1" dirty="0">
                <a:solidFill>
                  <a:schemeClr val="tx2">
                    <a:lumMod val="10000"/>
                  </a:schemeClr>
                </a:solidFill>
                <a:latin typeface="+mn-lt"/>
              </a:rPr>
              <a:t>С</a:t>
            </a:r>
            <a:r>
              <a:rPr lang="ky-KG" sz="2400" b="1" dirty="0" smtClean="0">
                <a:solidFill>
                  <a:schemeClr val="tx2">
                    <a:lumMod val="10000"/>
                  </a:schemeClr>
                </a:solidFill>
                <a:latin typeface="+mn-lt"/>
              </a:rPr>
              <a:t>туденттер </a:t>
            </a:r>
            <a:r>
              <a:rPr lang="ky-KG" sz="2400" b="1" dirty="0">
                <a:solidFill>
                  <a:schemeClr val="tx2">
                    <a:lumMod val="10000"/>
                  </a:schemeClr>
                </a:solidFill>
                <a:latin typeface="+mn-lt"/>
              </a:rPr>
              <a:t>берилгендер базасында камтылуучу запросторду колдонууну үйрөнүшөт.</a:t>
            </a:r>
            <a:endParaRPr lang="ru-RU" sz="2400" b="1" dirty="0">
              <a:solidFill>
                <a:schemeClr val="tx2">
                  <a:lumMod val="10000"/>
                </a:schemeClr>
              </a:solidFill>
              <a:latin typeface="+mn-lt"/>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75179959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3">
                                            <p:txEl>
                                              <p:pRg st="0" end="0"/>
                                            </p:txEl>
                                          </p:spTgt>
                                        </p:tgtEl>
                                        <p:attrNameLst>
                                          <p:attrName>style.visibility</p:attrName>
                                        </p:attrNameLst>
                                      </p:cBhvr>
                                      <p:to>
                                        <p:strVal val="visible"/>
                                      </p:to>
                                    </p:set>
                                    <p:anim calcmode="lin" valueType="num">
                                      <p:cBhvr>
                                        <p:cTn id="14" dur="5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35429" y="205975"/>
            <a:ext cx="8479971" cy="447168"/>
          </a:xfrm>
          <a:prstGeom prst="rect">
            <a:avLst/>
          </a:prstGeom>
        </p:spPr>
        <p:txBody>
          <a:bodyPr spcFirstLastPara="1" wrap="square" lIns="0" tIns="0" rIns="0" bIns="0" anchor="b" anchorCtr="0">
            <a:noAutofit/>
          </a:bodyPr>
          <a:lstStyle/>
          <a:p>
            <a:pPr lvl="0" algn="ctr">
              <a:buSzPts val="3600"/>
            </a:pPr>
            <a:r>
              <a:rPr lang="ky-KG" sz="2400" i="1" dirty="0">
                <a:solidFill>
                  <a:schemeClr val="bg1"/>
                </a:solidFill>
                <a:latin typeface="+mn-lt"/>
              </a:rPr>
              <a:t>Глоссарий:</a:t>
            </a:r>
            <a:endParaRPr sz="2400" i="1" dirty="0">
              <a:solidFill>
                <a:schemeClr val="bg1"/>
              </a:solidFill>
              <a:latin typeface="+mn-lt"/>
            </a:endParaRPr>
          </a:p>
        </p:txBody>
      </p:sp>
      <p:sp>
        <p:nvSpPr>
          <p:cNvPr id="73" name="Google Shape;73;p14"/>
          <p:cNvSpPr txBox="1">
            <a:spLocks noGrp="1"/>
          </p:cNvSpPr>
          <p:nvPr>
            <p:ph type="body" idx="1"/>
          </p:nvPr>
        </p:nvSpPr>
        <p:spPr>
          <a:xfrm>
            <a:off x="916781" y="1444197"/>
            <a:ext cx="7517266" cy="1257300"/>
          </a:xfrm>
          <a:prstGeom prst="rect">
            <a:avLst/>
          </a:prstGeom>
          <a:ln>
            <a:solidFill>
              <a:srgbClr val="00B050"/>
            </a:solidFill>
          </a:ln>
        </p:spPr>
        <p:txBody>
          <a:bodyPr spcFirstLastPara="1" wrap="square" lIns="0" tIns="0" rIns="0" bIns="0" anchor="t" anchorCtr="0">
            <a:noAutofit/>
          </a:bodyPr>
          <a:lstStyle/>
          <a:p>
            <a:pPr marL="0" lvl="0" indent="0" algn="ctr">
              <a:lnSpc>
                <a:spcPct val="150000"/>
              </a:lnSpc>
              <a:spcBef>
                <a:spcPts val="0"/>
              </a:spcBef>
              <a:buClr>
                <a:schemeClr val="dk1"/>
              </a:buClr>
              <a:buSzPts val="1100"/>
              <a:buNone/>
            </a:pPr>
            <a:r>
              <a:rPr lang="ru-RU" b="1" dirty="0">
                <a:solidFill>
                  <a:srgbClr val="FF0000"/>
                </a:solidFill>
                <a:latin typeface="+mn-lt"/>
                <a:ea typeface="Arial"/>
                <a:cs typeface="Arial"/>
              </a:rPr>
              <a:t>SELECT</a:t>
            </a:r>
            <a:r>
              <a:rPr lang="ru-RU" b="1" dirty="0">
                <a:solidFill>
                  <a:schemeClr val="tx2">
                    <a:lumMod val="10000"/>
                  </a:schemeClr>
                </a:solidFill>
                <a:latin typeface="+mn-lt"/>
                <a:ea typeface="Arial"/>
                <a:cs typeface="Arial"/>
              </a:rPr>
              <a:t> - </a:t>
            </a:r>
            <a:r>
              <a:rPr lang="ru-RU" b="1" dirty="0" err="1" smtClean="0">
                <a:solidFill>
                  <a:schemeClr val="tx2">
                    <a:lumMod val="10000"/>
                  </a:schemeClr>
                </a:solidFill>
                <a:latin typeface="+mn-lt"/>
                <a:ea typeface="Calibri" panose="020F0502020204030204" pitchFamily="34" charset="0"/>
                <a:cs typeface="Times New Roman" panose="02020603050405020304" pitchFamily="18" charset="0"/>
              </a:rPr>
              <a:t>берилгендерди</a:t>
            </a:r>
            <a:r>
              <a:rPr lang="ru-RU" b="1" dirty="0" smtClean="0">
                <a:solidFill>
                  <a:schemeClr val="tx2">
                    <a:lumMod val="10000"/>
                  </a:schemeClr>
                </a:solidFill>
                <a:latin typeface="+mn-lt"/>
                <a:ea typeface="Calibri" panose="020F0502020204030204" pitchFamily="34" charset="0"/>
                <a:cs typeface="Times New Roman" panose="02020603050405020304" pitchFamily="18" charset="0"/>
              </a:rPr>
              <a:t> </a:t>
            </a:r>
            <a:r>
              <a:rPr lang="ru-RU" b="1" dirty="0" err="1" smtClean="0">
                <a:solidFill>
                  <a:schemeClr val="tx2">
                    <a:lumMod val="10000"/>
                  </a:schemeClr>
                </a:solidFill>
                <a:latin typeface="+mn-lt"/>
                <a:ea typeface="Calibri" panose="020F0502020204030204" pitchFamily="34" charset="0"/>
                <a:cs typeface="Times New Roman" panose="02020603050405020304" pitchFamily="18" charset="0"/>
              </a:rPr>
              <a:t>тандоо</a:t>
            </a:r>
            <a:r>
              <a:rPr lang="ru-RU" b="1" dirty="0" smtClean="0">
                <a:solidFill>
                  <a:schemeClr val="tx2">
                    <a:lumMod val="10000"/>
                  </a:schemeClr>
                </a:solidFill>
                <a:latin typeface="+mn-lt"/>
                <a:ea typeface="Calibri" panose="020F0502020204030204" pitchFamily="34" charset="0"/>
                <a:cs typeface="Times New Roman" panose="02020603050405020304" pitchFamily="18" charset="0"/>
              </a:rPr>
              <a:t> </a:t>
            </a:r>
            <a:r>
              <a:rPr lang="ky-KG" b="1" dirty="0" smtClean="0">
                <a:solidFill>
                  <a:schemeClr val="tx2">
                    <a:lumMod val="10000"/>
                  </a:schemeClr>
                </a:solidFill>
                <a:latin typeface="+mn-lt"/>
                <a:ea typeface="Calibri" panose="020F0502020204030204" pitchFamily="34" charset="0"/>
                <a:cs typeface="Times New Roman" panose="02020603050405020304" pitchFamily="18" charset="0"/>
              </a:rPr>
              <a:t>командасы</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6990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
                                            <p:txEl>
                                              <p:pRg st="0" end="0"/>
                                            </p:txEl>
                                          </p:spTgt>
                                        </p:tgtEl>
                                        <p:attrNameLst>
                                          <p:attrName>style.visibility</p:attrName>
                                        </p:attrNameLst>
                                      </p:cBhvr>
                                      <p:to>
                                        <p:strVal val="visible"/>
                                      </p:to>
                                    </p:set>
                                    <p:anim calcmode="lin" valueType="num">
                                      <p:cBhvr additive="base">
                                        <p:cTn id="13"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254456" y="76200"/>
            <a:ext cx="8575220" cy="856144"/>
          </a:xfrm>
          <a:prstGeom prst="rect">
            <a:avLst/>
          </a:prstGeom>
        </p:spPr>
        <p:txBody>
          <a:bodyPr spcFirstLastPara="1" wrap="square" lIns="0" tIns="0" rIns="0" bIns="0" anchor="b" anchorCtr="0">
            <a:noAutofit/>
          </a:bodyPr>
          <a:lstStyle/>
          <a:p>
            <a:pPr algn="ctr"/>
            <a:r>
              <a:rPr lang="ru-RU" sz="2800" dirty="0">
                <a:latin typeface="+mn-lt"/>
              </a:rPr>
              <a:t> </a:t>
            </a:r>
            <a:r>
              <a:rPr lang="ky-KG" sz="2400" dirty="0">
                <a:latin typeface="+mn-lt"/>
              </a:rPr>
              <a:t>Камтылган </a:t>
            </a:r>
            <a:r>
              <a:rPr lang="ky-KG" sz="2400" dirty="0" smtClean="0">
                <a:latin typeface="+mn-lt"/>
              </a:rPr>
              <a:t>запростордо</a:t>
            </a:r>
            <a:r>
              <a:rPr lang="ru-RU" sz="2400" dirty="0" smtClean="0">
                <a:latin typeface="+mn-lt"/>
              </a:rPr>
              <a:t> </a:t>
            </a:r>
            <a:r>
              <a:rPr lang="ru-RU" sz="2400" dirty="0">
                <a:latin typeface="+mn-lt"/>
              </a:rPr>
              <a:t>SELECT </a:t>
            </a:r>
            <a:r>
              <a:rPr lang="ky-KG" sz="2400" dirty="0">
                <a:latin typeface="+mn-lt"/>
              </a:rPr>
              <a:t>командасынын колдонулушу</a:t>
            </a:r>
            <a:endParaRPr lang="ru-RU" sz="2400" dirty="0">
              <a:latin typeface="+mn-lt"/>
            </a:endParaRPr>
          </a:p>
        </p:txBody>
      </p:sp>
      <p:sp>
        <p:nvSpPr>
          <p:cNvPr id="95" name="Google Shape;95;p17"/>
          <p:cNvSpPr txBox="1">
            <a:spLocks noGrp="1"/>
          </p:cNvSpPr>
          <p:nvPr>
            <p:ph type="subTitle" idx="1"/>
          </p:nvPr>
        </p:nvSpPr>
        <p:spPr>
          <a:xfrm>
            <a:off x="136070" y="1209218"/>
            <a:ext cx="8693606" cy="1840674"/>
          </a:xfrm>
          <a:prstGeom prst="rect">
            <a:avLst/>
          </a:prstGeom>
        </p:spPr>
        <p:txBody>
          <a:bodyPr spcFirstLastPara="1" wrap="square" lIns="0" tIns="0" rIns="0" bIns="0" anchor="t" anchorCtr="0">
            <a:noAutofit/>
          </a:bodyPr>
          <a:lstStyle/>
          <a:p>
            <a:pPr marL="95250" indent="0" algn="just">
              <a:lnSpc>
                <a:spcPct val="200000"/>
              </a:lnSpc>
            </a:pPr>
            <a:r>
              <a:rPr lang="ky-KG"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ky-KG" sz="2000" dirty="0" smtClean="0">
                <a:solidFill>
                  <a:srgbClr val="000000"/>
                </a:solidFill>
                <a:latin typeface="+mn-lt"/>
                <a:ea typeface="Calibri" panose="020F0502020204030204" pitchFamily="34" charset="0"/>
                <a:cs typeface="Times New Roman" panose="02020603050405020304" pitchFamily="18" charset="0"/>
                <a:sym typeface="Arial"/>
              </a:rPr>
              <a:t>Камтылган запростор</a:t>
            </a:r>
            <a:r>
              <a:rPr lang="ru-RU" sz="2000" dirty="0" smtClean="0">
                <a:solidFill>
                  <a:srgbClr val="000000"/>
                </a:solidFill>
                <a:latin typeface="+mn-lt"/>
                <a:ea typeface="Calibri" panose="020F0502020204030204" pitchFamily="34" charset="0"/>
                <a:cs typeface="Times New Roman" panose="02020603050405020304" pitchFamily="18" charset="0"/>
                <a:sym typeface="Arial"/>
              </a:rPr>
              <a:t> </a:t>
            </a:r>
            <a:r>
              <a:rPr lang="ru-RU" sz="2000" b="1" dirty="0" smtClean="0">
                <a:solidFill>
                  <a:srgbClr val="FF0000"/>
                </a:solidFill>
                <a:latin typeface="+mn-lt"/>
                <a:ea typeface="Calibri" panose="020F0502020204030204" pitchFamily="34" charset="0"/>
                <a:cs typeface="Times New Roman" panose="02020603050405020304" pitchFamily="18" charset="0"/>
                <a:sym typeface="Arial"/>
              </a:rPr>
              <a:t>SELECT</a:t>
            </a:r>
            <a:r>
              <a:rPr lang="ru-RU" sz="2000" dirty="0" smtClean="0">
                <a:solidFill>
                  <a:srgbClr val="000000"/>
                </a:solidFill>
                <a:latin typeface="+mn-lt"/>
                <a:ea typeface="Calibri" panose="020F0502020204030204" pitchFamily="34" charset="0"/>
                <a:cs typeface="Times New Roman" panose="02020603050405020304" pitchFamily="18" charset="0"/>
                <a:sym typeface="Arial"/>
              </a:rPr>
              <a:t> </a:t>
            </a:r>
            <a:r>
              <a:rPr lang="ky-KG" sz="2000" dirty="0" smtClean="0">
                <a:solidFill>
                  <a:srgbClr val="000000"/>
                </a:solidFill>
                <a:latin typeface="+mn-lt"/>
                <a:ea typeface="Calibri" panose="020F0502020204030204" pitchFamily="34" charset="0"/>
                <a:cs typeface="Times New Roman" panose="02020603050405020304" pitchFamily="18" charset="0"/>
                <a:sym typeface="Arial"/>
              </a:rPr>
              <a:t>командасы менен биргеликте аткарылат</a:t>
            </a:r>
            <a:r>
              <a:rPr lang="ru-RU" sz="2000" dirty="0" smtClean="0">
                <a:solidFill>
                  <a:srgbClr val="000000"/>
                </a:solidFill>
                <a:latin typeface="+mn-lt"/>
                <a:ea typeface="Calibri" panose="020F0502020204030204" pitchFamily="34" charset="0"/>
                <a:cs typeface="Times New Roman" panose="02020603050405020304" pitchFamily="18" charset="0"/>
                <a:sym typeface="Arial"/>
              </a:rPr>
              <a:t>.</a:t>
            </a:r>
            <a:r>
              <a:rPr lang="ky-KG" sz="2000" dirty="0" smtClean="0">
                <a:solidFill>
                  <a:srgbClr val="000000"/>
                </a:solidFill>
                <a:latin typeface="+mn-lt"/>
                <a:ea typeface="Calibri" panose="020F0502020204030204" pitchFamily="34" charset="0"/>
                <a:cs typeface="Times New Roman" panose="02020603050405020304" pitchFamily="18" charset="0"/>
                <a:sym typeface="Arial"/>
              </a:rPr>
              <a:t> Камтылган запросторду колдонуу үчүн төмөнкүдөй мисалды карап көрөлү.</a:t>
            </a:r>
            <a:endParaRPr lang="ru-RU" sz="2000" dirty="0" smtClean="0">
              <a:solidFill>
                <a:srgbClr val="000000"/>
              </a:solidFill>
              <a:latin typeface="+mn-lt"/>
              <a:ea typeface="Calibri" panose="020F0502020204030204" pitchFamily="34" charset="0"/>
              <a:cs typeface="Times New Roman" panose="02020603050405020304" pitchFamily="18" charset="0"/>
              <a:sym typeface="Arial"/>
            </a:endParaRPr>
          </a:p>
          <a:p>
            <a:pPr marL="0" lvl="0" indent="0" algn="just">
              <a:lnSpc>
                <a:spcPct val="150000"/>
              </a:lnSpc>
            </a:pPr>
            <a:endParaRPr sz="1600" b="1" dirty="0">
              <a:solidFill>
                <a:schemeClr val="bg1"/>
              </a:solidFill>
            </a:endParaRPr>
          </a:p>
        </p:txBody>
      </p:sp>
      <p:sp>
        <p:nvSpPr>
          <p:cNvPr id="3" name="Прямоугольник 2"/>
          <p:cNvSpPr/>
          <p:nvPr/>
        </p:nvSpPr>
        <p:spPr>
          <a:xfrm>
            <a:off x="1" y="3326766"/>
            <a:ext cx="8991600" cy="958660"/>
          </a:xfrm>
          <a:prstGeom prst="rect">
            <a:avLst/>
          </a:prstGeom>
        </p:spPr>
        <p:txBody>
          <a:bodyPr wrap="square">
            <a:spAutoFit/>
          </a:bodyPr>
          <a:lstStyle/>
          <a:p>
            <a:pPr algn="just">
              <a:lnSpc>
                <a:spcPct val="150000"/>
              </a:lnSpc>
              <a:spcAft>
                <a:spcPts val="800"/>
              </a:spcAft>
            </a:pPr>
            <a:r>
              <a:rPr lang="ky-KG" sz="2000" dirty="0" smtClean="0">
                <a:latin typeface="+mn-lt"/>
                <a:ea typeface="Calibri" panose="020F0502020204030204" pitchFamily="34" charset="0"/>
                <a:cs typeface="Times New Roman" panose="02020603050405020304" pitchFamily="18" charset="0"/>
                <a:sym typeface="Muli Regular"/>
              </a:rPr>
              <a:t>	Алгач товарлар (</a:t>
            </a:r>
            <a:r>
              <a:rPr lang="en-US" sz="2000" b="1" dirty="0" smtClean="0">
                <a:latin typeface="+mn-lt"/>
                <a:ea typeface="Calibri" panose="020F0502020204030204" pitchFamily="34" charset="0"/>
                <a:cs typeface="Times New Roman" panose="02020603050405020304" pitchFamily="18" charset="0"/>
                <a:sym typeface="Muli Regular"/>
              </a:rPr>
              <a:t>Products</a:t>
            </a:r>
            <a:r>
              <a:rPr lang="ky-KG" sz="2000" dirty="0" smtClean="0">
                <a:latin typeface="+mn-lt"/>
                <a:ea typeface="Calibri" panose="020F0502020204030204" pitchFamily="34" charset="0"/>
                <a:cs typeface="Times New Roman" panose="02020603050405020304" pitchFamily="18" charset="0"/>
                <a:sym typeface="Muli Regular"/>
              </a:rPr>
              <a:t>) </a:t>
            </a:r>
            <a:r>
              <a:rPr lang="ky-KG" sz="2000" dirty="0">
                <a:latin typeface="+mn-lt"/>
                <a:ea typeface="Calibri" panose="020F0502020204030204" pitchFamily="34" charset="0"/>
                <a:cs typeface="Times New Roman" panose="02020603050405020304" pitchFamily="18" charset="0"/>
                <a:sym typeface="Muli Regular"/>
              </a:rPr>
              <a:t>жана </a:t>
            </a:r>
            <a:r>
              <a:rPr lang="ky-KG" sz="2000" dirty="0" smtClean="0">
                <a:latin typeface="+mn-lt"/>
                <a:ea typeface="Calibri" panose="020F0502020204030204" pitchFamily="34" charset="0"/>
                <a:cs typeface="Times New Roman" panose="02020603050405020304" pitchFamily="18" charset="0"/>
                <a:sym typeface="Muli Regular"/>
              </a:rPr>
              <a:t>заказдар</a:t>
            </a:r>
            <a:r>
              <a:rPr lang="en-US" sz="2000" dirty="0" smtClean="0">
                <a:latin typeface="+mn-lt"/>
                <a:ea typeface="Calibri" panose="020F0502020204030204" pitchFamily="34" charset="0"/>
                <a:cs typeface="Times New Roman" panose="02020603050405020304" pitchFamily="18" charset="0"/>
                <a:sym typeface="Muli Regular"/>
              </a:rPr>
              <a:t> (</a:t>
            </a:r>
            <a:r>
              <a:rPr lang="en-US" sz="2000" b="1" dirty="0" smtClean="0">
                <a:latin typeface="+mn-lt"/>
                <a:ea typeface="Calibri" panose="020F0502020204030204" pitchFamily="34" charset="0"/>
                <a:cs typeface="Times New Roman" panose="02020603050405020304" pitchFamily="18" charset="0"/>
                <a:sym typeface="Muli Regular"/>
              </a:rPr>
              <a:t>Orders</a:t>
            </a:r>
            <a:r>
              <a:rPr lang="en-US" sz="2000" dirty="0" smtClean="0">
                <a:latin typeface="+mn-lt"/>
                <a:ea typeface="Calibri" panose="020F0502020204030204" pitchFamily="34" charset="0"/>
                <a:cs typeface="Times New Roman" panose="02020603050405020304" pitchFamily="18" charset="0"/>
                <a:sym typeface="Muli Regular"/>
              </a:rPr>
              <a:t>)</a:t>
            </a:r>
            <a:r>
              <a:rPr lang="ky-KG" sz="2000" dirty="0" smtClean="0">
                <a:latin typeface="+mn-lt"/>
                <a:ea typeface="Calibri" panose="020F0502020204030204" pitchFamily="34" charset="0"/>
                <a:cs typeface="Times New Roman" panose="02020603050405020304" pitchFamily="18" charset="0"/>
                <a:sym typeface="Muli Regular"/>
              </a:rPr>
              <a:t> деген таблицаларды түзүп алалы:</a:t>
            </a:r>
            <a:endParaRPr lang="ru-RU" sz="2000" dirty="0">
              <a:latin typeface="+mn-lt"/>
              <a:ea typeface="Calibri" panose="020F0502020204030204" pitchFamily="34" charset="0"/>
              <a:cs typeface="Times New Roman" panose="02020603050405020304" pitchFamily="18" charset="0"/>
              <a:sym typeface="Muli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5">
                                            <p:txEl>
                                              <p:pRg st="0" end="0"/>
                                            </p:txEl>
                                          </p:spTgt>
                                        </p:tgtEl>
                                        <p:attrNameLst>
                                          <p:attrName>style.visibility</p:attrName>
                                        </p:attrNameLst>
                                      </p:cBhvr>
                                      <p:to>
                                        <p:strVal val="visible"/>
                                      </p:to>
                                    </p:set>
                                    <p:anim calcmode="lin" valueType="num">
                                      <p:cBhvr>
                                        <p:cTn id="14" dur="500" fill="hold"/>
                                        <p:tgtEl>
                                          <p:spTgt spid="9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195263" y="0"/>
            <a:ext cx="8634413" cy="766836"/>
          </a:xfrm>
          <a:prstGeom prst="rect">
            <a:avLst/>
          </a:prstGeom>
        </p:spPr>
        <p:txBody>
          <a:bodyPr spcFirstLastPara="1" wrap="square" lIns="0" tIns="0" rIns="0" bIns="0" anchor="b" anchorCtr="0">
            <a:noAutofit/>
          </a:bodyPr>
          <a:lstStyle/>
          <a:p>
            <a:pPr algn="ctr"/>
            <a:r>
              <a:rPr lang="ru-RU" sz="2400" dirty="0"/>
              <a:t> </a:t>
            </a:r>
            <a:r>
              <a:rPr lang="ky-KG" sz="2400" dirty="0">
                <a:latin typeface="+mn-lt"/>
              </a:rPr>
              <a:t>Камтылган запростор</a:t>
            </a:r>
            <a:r>
              <a:rPr lang="ru-RU" sz="2400" dirty="0">
                <a:latin typeface="+mn-lt"/>
              </a:rPr>
              <a:t> SELECT </a:t>
            </a:r>
            <a:r>
              <a:rPr lang="ky-KG" sz="2400" dirty="0">
                <a:latin typeface="+mn-lt"/>
              </a:rPr>
              <a:t>командасынын колдонулушу</a:t>
            </a:r>
            <a:endParaRPr lang="ru-RU" sz="2400" dirty="0">
              <a:latin typeface="+mn-lt"/>
            </a:endParaRPr>
          </a:p>
        </p:txBody>
      </p:sp>
      <p:grpSp>
        <p:nvGrpSpPr>
          <p:cNvPr id="6" name="Группа 5"/>
          <p:cNvGrpSpPr/>
          <p:nvPr/>
        </p:nvGrpSpPr>
        <p:grpSpPr>
          <a:xfrm>
            <a:off x="195263" y="766836"/>
            <a:ext cx="8634413" cy="4104778"/>
            <a:chOff x="195263" y="766836"/>
            <a:chExt cx="8948736" cy="4104778"/>
          </a:xfrm>
        </p:grpSpPr>
        <p:sp>
          <p:nvSpPr>
            <p:cNvPr id="4" name="Прямоугольник 3"/>
            <p:cNvSpPr/>
            <p:nvPr/>
          </p:nvSpPr>
          <p:spPr>
            <a:xfrm>
              <a:off x="195263" y="965619"/>
              <a:ext cx="4217711" cy="3395801"/>
            </a:xfrm>
            <a:prstGeom prst="rect">
              <a:avLst/>
            </a:prstGeom>
          </p:spPr>
          <p:txBody>
            <a:bodyPr wrap="square">
              <a:spAutoFit/>
            </a:bodyPr>
            <a:lstStyle/>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CREATE TABLE Products</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Id INT AUTO_INCREMENT PRIMARY KEY,</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a:t>
              </a:r>
              <a:r>
                <a:rPr lang="en-US" b="1" dirty="0" err="1">
                  <a:solidFill>
                    <a:schemeClr val="tx2">
                      <a:lumMod val="10000"/>
                    </a:schemeClr>
                  </a:solidFill>
                  <a:latin typeface="+mn-lt"/>
                  <a:ea typeface="Calibri" panose="020F0502020204030204" pitchFamily="34" charset="0"/>
                  <a:cs typeface="Times New Roman" panose="02020603050405020304" pitchFamily="18" charset="0"/>
                </a:rPr>
                <a:t>ProductName</a:t>
              </a:r>
              <a:r>
                <a:rPr lang="en-US" b="1" dirty="0">
                  <a:solidFill>
                    <a:schemeClr val="tx2">
                      <a:lumMod val="10000"/>
                    </a:schemeClr>
                  </a:solidFill>
                  <a:latin typeface="+mn-lt"/>
                  <a:ea typeface="Calibri" panose="020F0502020204030204" pitchFamily="34" charset="0"/>
                  <a:cs typeface="Times New Roman" panose="02020603050405020304" pitchFamily="18" charset="0"/>
                </a:rPr>
                <a:t> VARCHAR(30) NOT NULL,</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Manufacturer VARCHAR(20) NOT NULL,</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a:t>
              </a:r>
              <a:r>
                <a:rPr lang="en-US" b="1" dirty="0" err="1">
                  <a:solidFill>
                    <a:schemeClr val="tx2">
                      <a:lumMod val="10000"/>
                    </a:schemeClr>
                  </a:solidFill>
                  <a:latin typeface="+mn-lt"/>
                  <a:ea typeface="Calibri" panose="020F0502020204030204" pitchFamily="34" charset="0"/>
                  <a:cs typeface="Times New Roman" panose="02020603050405020304" pitchFamily="18" charset="0"/>
                </a:rPr>
                <a:t>ProductCount</a:t>
              </a:r>
              <a:r>
                <a:rPr lang="en-US" b="1" dirty="0">
                  <a:solidFill>
                    <a:schemeClr val="tx2">
                      <a:lumMod val="10000"/>
                    </a:schemeClr>
                  </a:solidFill>
                  <a:latin typeface="+mn-lt"/>
                  <a:ea typeface="Calibri" panose="020F0502020204030204" pitchFamily="34" charset="0"/>
                  <a:cs typeface="Times New Roman" panose="02020603050405020304" pitchFamily="18" charset="0"/>
                </a:rPr>
                <a:t> INT DEFAULT 0,</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Price DECIMAL NOT NULL</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a:t>
              </a:r>
              <a:endParaRPr lang="ru-RU" b="1" dirty="0">
                <a:solidFill>
                  <a:schemeClr val="tx2">
                    <a:lumMod val="10000"/>
                  </a:schemeClr>
                </a:solidFill>
                <a:effectLst/>
                <a:latin typeface="+mn-lt"/>
                <a:ea typeface="Calibri" panose="020F0502020204030204" pitchFamily="34" charset="0"/>
                <a:cs typeface="Times New Roman" panose="02020603050405020304" pitchFamily="18" charset="0"/>
              </a:endParaRPr>
            </a:p>
          </p:txBody>
        </p:sp>
        <p:sp>
          <p:nvSpPr>
            <p:cNvPr id="5" name="Прямоугольник 4"/>
            <p:cNvSpPr/>
            <p:nvPr/>
          </p:nvSpPr>
          <p:spPr>
            <a:xfrm>
              <a:off x="4412974" y="766836"/>
              <a:ext cx="4731025" cy="4104778"/>
            </a:xfrm>
            <a:prstGeom prst="rect">
              <a:avLst/>
            </a:prstGeom>
          </p:spPr>
          <p:txBody>
            <a:bodyPr wrap="square">
              <a:spAutoFit/>
            </a:bodyPr>
            <a:lstStyle/>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CREATE TABLE Orders</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Id INT AUTO_INCREMENT PRIMARY KEY,</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a:t>
              </a:r>
              <a:r>
                <a:rPr lang="en-US" b="1" dirty="0" err="1">
                  <a:solidFill>
                    <a:schemeClr val="tx2">
                      <a:lumMod val="10000"/>
                    </a:schemeClr>
                  </a:solidFill>
                  <a:latin typeface="+mn-lt"/>
                  <a:ea typeface="Calibri" panose="020F0502020204030204" pitchFamily="34" charset="0"/>
                  <a:cs typeface="Times New Roman" panose="02020603050405020304" pitchFamily="18" charset="0"/>
                </a:rPr>
                <a:t>ProductId</a:t>
              </a:r>
              <a:r>
                <a:rPr lang="en-US" b="1" dirty="0">
                  <a:solidFill>
                    <a:schemeClr val="tx2">
                      <a:lumMod val="10000"/>
                    </a:schemeClr>
                  </a:solidFill>
                  <a:latin typeface="+mn-lt"/>
                  <a:ea typeface="Calibri" panose="020F0502020204030204" pitchFamily="34" charset="0"/>
                  <a:cs typeface="Times New Roman" panose="02020603050405020304" pitchFamily="18" charset="0"/>
                </a:rPr>
                <a:t> INT NOT NULL,</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a:t>
              </a:r>
              <a:r>
                <a:rPr lang="en-US" b="1" dirty="0" err="1">
                  <a:solidFill>
                    <a:schemeClr val="tx2">
                      <a:lumMod val="10000"/>
                    </a:schemeClr>
                  </a:solidFill>
                  <a:latin typeface="+mn-lt"/>
                  <a:ea typeface="Calibri" panose="020F0502020204030204" pitchFamily="34" charset="0"/>
                  <a:cs typeface="Times New Roman" panose="02020603050405020304" pitchFamily="18" charset="0"/>
                </a:rPr>
                <a:t>ProductCount</a:t>
              </a:r>
              <a:r>
                <a:rPr lang="en-US" b="1" dirty="0">
                  <a:solidFill>
                    <a:schemeClr val="tx2">
                      <a:lumMod val="10000"/>
                    </a:schemeClr>
                  </a:solidFill>
                  <a:latin typeface="+mn-lt"/>
                  <a:ea typeface="Calibri" panose="020F0502020204030204" pitchFamily="34" charset="0"/>
                  <a:cs typeface="Times New Roman" panose="02020603050405020304" pitchFamily="18" charset="0"/>
                </a:rPr>
                <a:t> INT DEFAULT 1,</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a:t>
              </a:r>
              <a:r>
                <a:rPr lang="en-US" b="1" dirty="0" err="1">
                  <a:solidFill>
                    <a:schemeClr val="tx2">
                      <a:lumMod val="10000"/>
                    </a:schemeClr>
                  </a:solidFill>
                  <a:latin typeface="+mn-lt"/>
                  <a:ea typeface="Calibri" panose="020F0502020204030204" pitchFamily="34" charset="0"/>
                  <a:cs typeface="Times New Roman" panose="02020603050405020304" pitchFamily="18" charset="0"/>
                </a:rPr>
                <a:t>CreatedAt</a:t>
              </a:r>
              <a:r>
                <a:rPr lang="en-US" b="1" dirty="0">
                  <a:solidFill>
                    <a:schemeClr val="tx2">
                      <a:lumMod val="10000"/>
                    </a:schemeClr>
                  </a:solidFill>
                  <a:latin typeface="+mn-lt"/>
                  <a:ea typeface="Calibri" panose="020F0502020204030204" pitchFamily="34" charset="0"/>
                  <a:cs typeface="Times New Roman" panose="02020603050405020304" pitchFamily="18" charset="0"/>
                </a:rPr>
                <a:t> DATE NOT NULL,</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Price DECIMAL NOT NULL,</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en-US" b="1" dirty="0">
                  <a:solidFill>
                    <a:schemeClr val="tx2">
                      <a:lumMod val="10000"/>
                    </a:schemeClr>
                  </a:solidFill>
                  <a:latin typeface="+mn-lt"/>
                  <a:ea typeface="Calibri" panose="020F0502020204030204" pitchFamily="34" charset="0"/>
                  <a:cs typeface="Times New Roman" panose="02020603050405020304" pitchFamily="18" charset="0"/>
                </a:rPr>
                <a:t>    FOREIGN KEY (</a:t>
              </a:r>
              <a:r>
                <a:rPr lang="en-US" b="1" dirty="0" err="1">
                  <a:solidFill>
                    <a:schemeClr val="tx2">
                      <a:lumMod val="10000"/>
                    </a:schemeClr>
                  </a:solidFill>
                  <a:latin typeface="+mn-lt"/>
                  <a:ea typeface="Calibri" panose="020F0502020204030204" pitchFamily="34" charset="0"/>
                  <a:cs typeface="Times New Roman" panose="02020603050405020304" pitchFamily="18" charset="0"/>
                </a:rPr>
                <a:t>ProductId</a:t>
              </a:r>
              <a:r>
                <a:rPr lang="en-US" b="1" dirty="0">
                  <a:solidFill>
                    <a:schemeClr val="tx2">
                      <a:lumMod val="10000"/>
                    </a:schemeClr>
                  </a:solidFill>
                  <a:latin typeface="+mn-lt"/>
                  <a:ea typeface="Calibri" panose="020F0502020204030204" pitchFamily="34" charset="0"/>
                  <a:cs typeface="Times New Roman" panose="02020603050405020304" pitchFamily="18" charset="0"/>
                </a:rPr>
                <a:t>) REFERENCES Products(Id) ON DELETE CASCADE</a:t>
              </a:r>
              <a:endParaRPr lang="ru-RU" b="1" dirty="0">
                <a:solidFill>
                  <a:schemeClr val="tx2">
                    <a:lumMod val="10000"/>
                  </a:schemeClr>
                </a:solidFill>
                <a:latin typeface="+mn-lt"/>
                <a:ea typeface="Calibri" panose="020F0502020204030204" pitchFamily="34" charset="0"/>
                <a:cs typeface="Times New Roman" panose="02020603050405020304" pitchFamily="18" charset="0"/>
              </a:endParaRPr>
            </a:p>
            <a:p>
              <a:pPr marL="536575" defTabSz="1073150">
                <a:lnSpc>
                  <a:spcPct val="150000"/>
                </a:lnSpc>
                <a:spcAft>
                  <a:spcPts val="800"/>
                </a:spcAft>
              </a:pPr>
              <a:r>
                <a:rPr lang="ru-RU" b="1" dirty="0">
                  <a:solidFill>
                    <a:schemeClr val="tx2">
                      <a:lumMod val="10000"/>
                    </a:schemeClr>
                  </a:solidFill>
                  <a:latin typeface="+mn-lt"/>
                  <a:ea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329653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215141" y="0"/>
            <a:ext cx="8634413" cy="389149"/>
          </a:xfrm>
          <a:prstGeom prst="rect">
            <a:avLst/>
          </a:prstGeom>
        </p:spPr>
        <p:txBody>
          <a:bodyPr spcFirstLastPara="1" wrap="square" lIns="0" tIns="0" rIns="0" bIns="0" anchor="b" anchorCtr="0">
            <a:noAutofit/>
          </a:bodyPr>
          <a:lstStyle/>
          <a:p>
            <a:pPr algn="ctr"/>
            <a:r>
              <a:rPr lang="ky-KG" sz="2400" dirty="0">
                <a:latin typeface="+mn-lt"/>
              </a:rPr>
              <a:t>Таблицаларга берилгендерди </a:t>
            </a:r>
            <a:r>
              <a:rPr lang="ky-KG" sz="2400" dirty="0" smtClean="0">
                <a:latin typeface="+mn-lt"/>
              </a:rPr>
              <a:t>ыйгаруу</a:t>
            </a:r>
            <a:endParaRPr lang="ru-RU" sz="2400" dirty="0">
              <a:latin typeface="+mn-lt"/>
            </a:endParaRPr>
          </a:p>
        </p:txBody>
      </p:sp>
      <p:sp>
        <p:nvSpPr>
          <p:cNvPr id="2" name="Прямоугольник 1"/>
          <p:cNvSpPr/>
          <p:nvPr/>
        </p:nvSpPr>
        <p:spPr>
          <a:xfrm>
            <a:off x="0" y="389149"/>
            <a:ext cx="9144000" cy="1487587"/>
          </a:xfrm>
          <a:prstGeom prst="rect">
            <a:avLst/>
          </a:prstGeom>
        </p:spPr>
        <p:txBody>
          <a:bodyPr wrap="square">
            <a:spAutoFit/>
          </a:bodyPr>
          <a:lstStyle/>
          <a:p>
            <a:pPr>
              <a:lnSpc>
                <a:spcPct val="150000"/>
              </a:lnSpc>
              <a:spcAft>
                <a:spcPts val="800"/>
              </a:spcAft>
            </a:pPr>
            <a:r>
              <a:rPr lang="en-US" b="1" dirty="0">
                <a:latin typeface="+mn-lt"/>
                <a:ea typeface="Calibri" panose="020F0502020204030204" pitchFamily="34" charset="0"/>
                <a:cs typeface="Times New Roman" panose="02020603050405020304" pitchFamily="18" charset="0"/>
              </a:rPr>
              <a:t>INSERT INTO Products (</a:t>
            </a:r>
            <a:r>
              <a:rPr lang="en-US" b="1" dirty="0" err="1">
                <a:latin typeface="+mn-lt"/>
                <a:ea typeface="Calibri" panose="020F0502020204030204" pitchFamily="34" charset="0"/>
                <a:cs typeface="Times New Roman" panose="02020603050405020304" pitchFamily="18" charset="0"/>
              </a:rPr>
              <a:t>ProductName</a:t>
            </a:r>
            <a:r>
              <a:rPr lang="en-US" b="1" dirty="0">
                <a:latin typeface="+mn-lt"/>
                <a:ea typeface="Calibri" panose="020F0502020204030204" pitchFamily="34" charset="0"/>
                <a:cs typeface="Times New Roman" panose="02020603050405020304" pitchFamily="18" charset="0"/>
              </a:rPr>
              <a:t>, Manufacturer, </a:t>
            </a:r>
            <a:r>
              <a:rPr lang="en-US" b="1" dirty="0" err="1">
                <a:latin typeface="+mn-lt"/>
                <a:ea typeface="Calibri" panose="020F0502020204030204" pitchFamily="34" charset="0"/>
                <a:cs typeface="Times New Roman" panose="02020603050405020304" pitchFamily="18" charset="0"/>
              </a:rPr>
              <a:t>ProductCount</a:t>
            </a:r>
            <a:r>
              <a:rPr lang="en-US" b="1" dirty="0">
                <a:latin typeface="+mn-lt"/>
                <a:ea typeface="Calibri" panose="020F0502020204030204" pitchFamily="34" charset="0"/>
                <a:cs typeface="Times New Roman" panose="02020603050405020304" pitchFamily="18" charset="0"/>
              </a:rPr>
              <a:t>, Price)</a:t>
            </a:r>
            <a:endParaRPr lang="ru-RU" b="1" dirty="0">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en-US" b="1" dirty="0">
                <a:latin typeface="+mn-lt"/>
                <a:ea typeface="Calibri" panose="020F0502020204030204" pitchFamily="34" charset="0"/>
                <a:cs typeface="Times New Roman" panose="02020603050405020304" pitchFamily="18" charset="0"/>
              </a:rPr>
              <a:t>VALUES ('iPhone X', 'Apple', 2, 76000</a:t>
            </a:r>
            <a:r>
              <a:rPr lang="en-US" b="1" dirty="0" smtClean="0">
                <a:latin typeface="+mn-lt"/>
                <a:ea typeface="Calibri" panose="020F0502020204030204" pitchFamily="34" charset="0"/>
                <a:cs typeface="Times New Roman" panose="02020603050405020304" pitchFamily="18" charset="0"/>
              </a:rPr>
              <a:t>),</a:t>
            </a:r>
            <a:r>
              <a:rPr lang="ky-KG" b="1" dirty="0" smtClean="0">
                <a:latin typeface="+mn-lt"/>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'iPhone 8', 'Apple', 2, 51000</a:t>
            </a:r>
            <a:r>
              <a:rPr lang="en-US" b="1" dirty="0" smtClean="0">
                <a:latin typeface="+mn-lt"/>
                <a:ea typeface="Calibri" panose="020F0502020204030204" pitchFamily="34" charset="0"/>
                <a:cs typeface="Times New Roman" panose="02020603050405020304" pitchFamily="18" charset="0"/>
              </a:rPr>
              <a:t>),</a:t>
            </a:r>
            <a:r>
              <a:rPr lang="ky-KG" b="1" dirty="0" smtClean="0">
                <a:latin typeface="+mn-lt"/>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'iPhone 7', 'Apple', 5, 42000</a:t>
            </a:r>
            <a:r>
              <a:rPr lang="en-US" b="1" dirty="0" smtClean="0">
                <a:latin typeface="+mn-lt"/>
                <a:ea typeface="Calibri" panose="020F0502020204030204" pitchFamily="34" charset="0"/>
                <a:cs typeface="Times New Roman" panose="02020603050405020304" pitchFamily="18" charset="0"/>
              </a:rPr>
              <a:t>),</a:t>
            </a:r>
            <a:r>
              <a:rPr lang="ky-KG" b="1" dirty="0" smtClean="0">
                <a:latin typeface="+mn-lt"/>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'Galaxy S9', 'Samsung', 2, 56000</a:t>
            </a:r>
            <a:r>
              <a:rPr lang="en-US" b="1" dirty="0" smtClean="0">
                <a:latin typeface="+mn-lt"/>
                <a:ea typeface="Calibri" panose="020F0502020204030204" pitchFamily="34" charset="0"/>
                <a:cs typeface="Times New Roman" panose="02020603050405020304" pitchFamily="18" charset="0"/>
              </a:rPr>
              <a:t>),</a:t>
            </a:r>
            <a:r>
              <a:rPr lang="ky-KG" b="1" dirty="0" smtClean="0">
                <a:latin typeface="+mn-lt"/>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'Galaxy S8', 'Samsung', 1, 46000</a:t>
            </a:r>
            <a:r>
              <a:rPr lang="en-US" b="1" dirty="0" smtClean="0">
                <a:latin typeface="+mn-lt"/>
                <a:ea typeface="Calibri" panose="020F0502020204030204" pitchFamily="34" charset="0"/>
                <a:cs typeface="Times New Roman" panose="02020603050405020304" pitchFamily="18" charset="0"/>
              </a:rPr>
              <a:t>),</a:t>
            </a:r>
            <a:r>
              <a:rPr lang="ky-KG" b="1" dirty="0" smtClean="0">
                <a:latin typeface="+mn-lt"/>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'Honor 10', 'Huawei', 2, 26000</a:t>
            </a:r>
            <a:r>
              <a:rPr lang="en-US" b="1" dirty="0" smtClean="0">
                <a:latin typeface="+mn-lt"/>
                <a:ea typeface="Calibri" panose="020F0502020204030204" pitchFamily="34" charset="0"/>
                <a:cs typeface="Times New Roman" panose="02020603050405020304" pitchFamily="18" charset="0"/>
              </a:rPr>
              <a:t>),</a:t>
            </a:r>
            <a:r>
              <a:rPr lang="ky-KG" b="1" dirty="0" smtClean="0">
                <a:latin typeface="+mn-lt"/>
                <a:ea typeface="Calibri" panose="020F0502020204030204" pitchFamily="34" charset="0"/>
                <a:cs typeface="Times New Roman" panose="02020603050405020304" pitchFamily="18" charset="0"/>
              </a:rPr>
              <a:t> </a:t>
            </a:r>
            <a:r>
              <a:rPr lang="en-US" b="1" dirty="0" smtClean="0">
                <a:latin typeface="+mn-lt"/>
                <a:ea typeface="Calibri" panose="020F0502020204030204" pitchFamily="34" charset="0"/>
                <a:cs typeface="Times New Roman" panose="02020603050405020304" pitchFamily="18" charset="0"/>
              </a:rPr>
              <a:t>(</a:t>
            </a:r>
            <a:r>
              <a:rPr lang="en-US" b="1" dirty="0">
                <a:latin typeface="+mn-lt"/>
                <a:ea typeface="Calibri" panose="020F0502020204030204" pitchFamily="34" charset="0"/>
                <a:cs typeface="Times New Roman" panose="02020603050405020304" pitchFamily="18" charset="0"/>
              </a:rPr>
              <a:t>'Nokia 8', 'HMD Global', 6, 38000);</a:t>
            </a:r>
            <a:endParaRPr lang="ru-RU" b="1" dirty="0">
              <a:effectLst/>
              <a:latin typeface="+mn-lt"/>
              <a:ea typeface="Calibri" panose="020F0502020204030204" pitchFamily="34" charset="0"/>
              <a:cs typeface="Times New Roman" panose="02020603050405020304" pitchFamily="18" charset="0"/>
            </a:endParaRPr>
          </a:p>
        </p:txBody>
      </p:sp>
      <p:pic>
        <p:nvPicPr>
          <p:cNvPr id="6" name="Рисунок 5"/>
          <p:cNvPicPr/>
          <p:nvPr/>
        </p:nvPicPr>
        <p:blipFill>
          <a:blip r:embed="rId3"/>
          <a:stretch>
            <a:fillRect/>
          </a:stretch>
        </p:blipFill>
        <p:spPr>
          <a:xfrm>
            <a:off x="536713" y="1876736"/>
            <a:ext cx="8070574" cy="3266763"/>
          </a:xfrm>
          <a:prstGeom prst="rect">
            <a:avLst/>
          </a:prstGeom>
        </p:spPr>
      </p:pic>
    </p:spTree>
    <p:extLst>
      <p:ext uri="{BB962C8B-B14F-4D97-AF65-F5344CB8AC3E}">
        <p14:creationId xmlns:p14="http://schemas.microsoft.com/office/powerpoint/2010/main" val="3476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215141" y="0"/>
            <a:ext cx="8634413" cy="389149"/>
          </a:xfrm>
          <a:prstGeom prst="rect">
            <a:avLst/>
          </a:prstGeom>
        </p:spPr>
        <p:txBody>
          <a:bodyPr spcFirstLastPara="1" wrap="square" lIns="0" tIns="0" rIns="0" bIns="0" anchor="b" anchorCtr="0">
            <a:noAutofit/>
          </a:bodyPr>
          <a:lstStyle/>
          <a:p>
            <a:pPr algn="ctr"/>
            <a:r>
              <a:rPr lang="ky-KG" sz="2000" dirty="0">
                <a:latin typeface="+mn-lt"/>
              </a:rPr>
              <a:t>Таблицаларга берилгендерди ыйгаруу</a:t>
            </a:r>
            <a:endParaRPr lang="ru-RU" sz="2000" dirty="0">
              <a:solidFill>
                <a:schemeClr val="tx2">
                  <a:lumMod val="10000"/>
                </a:schemeClr>
              </a:solidFill>
              <a:latin typeface="+mn-lt"/>
            </a:endParaRPr>
          </a:p>
        </p:txBody>
      </p:sp>
      <p:sp>
        <p:nvSpPr>
          <p:cNvPr id="2" name="Прямоугольник 1"/>
          <p:cNvSpPr/>
          <p:nvPr/>
        </p:nvSpPr>
        <p:spPr>
          <a:xfrm>
            <a:off x="0" y="389149"/>
            <a:ext cx="9144000" cy="3398303"/>
          </a:xfrm>
          <a:prstGeom prst="rect">
            <a:avLst/>
          </a:prstGeom>
        </p:spPr>
        <p:txBody>
          <a:bodyPr wrap="square">
            <a:spAutoFit/>
          </a:bodyPr>
          <a:lstStyle/>
          <a:p>
            <a:pPr algn="just">
              <a:lnSpc>
                <a:spcPct val="200000"/>
              </a:lnSpc>
            </a:pPr>
            <a:r>
              <a:rPr lang="en-US" b="1" dirty="0"/>
              <a:t>INSERT INTO Orders (</a:t>
            </a:r>
            <a:r>
              <a:rPr lang="en-US" b="1" dirty="0" err="1"/>
              <a:t>ProductId</a:t>
            </a:r>
            <a:r>
              <a:rPr lang="en-US" b="1" dirty="0"/>
              <a:t>, </a:t>
            </a:r>
            <a:r>
              <a:rPr lang="en-US" b="1" dirty="0" err="1"/>
              <a:t>CreatedAt</a:t>
            </a:r>
            <a:r>
              <a:rPr lang="en-US" b="1" dirty="0"/>
              <a:t>, </a:t>
            </a:r>
            <a:r>
              <a:rPr lang="en-US" b="1" dirty="0" err="1"/>
              <a:t>ProductCount</a:t>
            </a:r>
            <a:r>
              <a:rPr lang="en-US" b="1" dirty="0"/>
              <a:t>, Price)</a:t>
            </a:r>
            <a:endParaRPr lang="ru-RU" b="1" dirty="0"/>
          </a:p>
          <a:p>
            <a:pPr algn="just">
              <a:lnSpc>
                <a:spcPct val="200000"/>
              </a:lnSpc>
            </a:pPr>
            <a:r>
              <a:rPr lang="en-US" b="1" dirty="0"/>
              <a:t>VALUES ((SELECT Id FROM Products WHERE </a:t>
            </a:r>
            <a:r>
              <a:rPr lang="en-US" b="1" dirty="0" err="1"/>
              <a:t>ProductName</a:t>
            </a:r>
            <a:r>
              <a:rPr lang="en-US" b="1" dirty="0"/>
              <a:t>='Galaxy S8'), '2020-03-03', 1, (SELECT Price FROM Products WHERE </a:t>
            </a:r>
            <a:r>
              <a:rPr lang="en-US" b="1" dirty="0" err="1"/>
              <a:t>ProductName</a:t>
            </a:r>
            <a:r>
              <a:rPr lang="en-US" b="1" dirty="0"/>
              <a:t>='Galaxy S8')),</a:t>
            </a:r>
            <a:endParaRPr lang="ru-RU" b="1" dirty="0"/>
          </a:p>
          <a:p>
            <a:pPr algn="just">
              <a:lnSpc>
                <a:spcPct val="200000"/>
              </a:lnSpc>
            </a:pPr>
            <a:r>
              <a:rPr lang="en-US" b="1" dirty="0"/>
              <a:t>((SELECT Id FROM Products WHERE </a:t>
            </a:r>
            <a:r>
              <a:rPr lang="en-US" b="1" dirty="0" err="1"/>
              <a:t>ProductName</a:t>
            </a:r>
            <a:r>
              <a:rPr lang="en-US" b="1" dirty="0"/>
              <a:t>='iPhone X'), '2020-03-04',2, (SELECT Price FROM Products WHERE </a:t>
            </a:r>
            <a:r>
              <a:rPr lang="en-US" b="1" dirty="0" err="1"/>
              <a:t>ProductName</a:t>
            </a:r>
            <a:r>
              <a:rPr lang="en-US" b="1" dirty="0"/>
              <a:t>='iPhone X')),</a:t>
            </a:r>
            <a:endParaRPr lang="ru-RU" b="1" dirty="0"/>
          </a:p>
          <a:p>
            <a:pPr algn="just">
              <a:lnSpc>
                <a:spcPct val="200000"/>
              </a:lnSpc>
            </a:pPr>
            <a:r>
              <a:rPr lang="en-US" b="1" dirty="0"/>
              <a:t>((SELECT Id FROM Products WHERE </a:t>
            </a:r>
            <a:r>
              <a:rPr lang="en-US" b="1" dirty="0" err="1"/>
              <a:t>ProductName</a:t>
            </a:r>
            <a:r>
              <a:rPr lang="en-US" b="1" dirty="0"/>
              <a:t>='iPhone 8'), '2020-03-06',2, (SELECT Price FROM Products WHERE </a:t>
            </a:r>
            <a:r>
              <a:rPr lang="en-US" b="1" dirty="0" err="1"/>
              <a:t>ProductName</a:t>
            </a:r>
            <a:r>
              <a:rPr lang="en-US" b="1" dirty="0"/>
              <a:t>='iPhone 8'));</a:t>
            </a:r>
            <a:endParaRPr lang="ru-RU" b="1" dirty="0"/>
          </a:p>
          <a:p>
            <a:pPr>
              <a:lnSpc>
                <a:spcPct val="150000"/>
              </a:lnSpc>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a:blip r:embed="rId3"/>
          <a:stretch>
            <a:fillRect/>
          </a:stretch>
        </p:blipFill>
        <p:spPr>
          <a:xfrm>
            <a:off x="400050" y="3458324"/>
            <a:ext cx="8077200" cy="1695450"/>
          </a:xfrm>
          <a:prstGeom prst="rect">
            <a:avLst/>
          </a:prstGeom>
        </p:spPr>
      </p:pic>
    </p:spTree>
    <p:extLst>
      <p:ext uri="{BB962C8B-B14F-4D97-AF65-F5344CB8AC3E}">
        <p14:creationId xmlns:p14="http://schemas.microsoft.com/office/powerpoint/2010/main" val="25715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Прямоугольник 1"/>
          <p:cNvSpPr/>
          <p:nvPr/>
        </p:nvSpPr>
        <p:spPr>
          <a:xfrm>
            <a:off x="0" y="49747"/>
            <a:ext cx="9144000" cy="1708160"/>
          </a:xfrm>
          <a:prstGeom prst="rect">
            <a:avLst/>
          </a:prstGeom>
        </p:spPr>
        <p:txBody>
          <a:bodyPr wrap="square">
            <a:spAutoFit/>
          </a:bodyPr>
          <a:lstStyle/>
          <a:p>
            <a:pPr algn="just">
              <a:lnSpc>
                <a:spcPct val="150000"/>
              </a:lnSpc>
            </a:pPr>
            <a:r>
              <a:rPr lang="ky-KG" dirty="0" smtClean="0"/>
              <a:t>	Мында </a:t>
            </a:r>
            <a:r>
              <a:rPr lang="ru-RU" dirty="0" err="1"/>
              <a:t>Orders</a:t>
            </a:r>
            <a:r>
              <a:rPr lang="ru-RU" dirty="0"/>
              <a:t> </a:t>
            </a:r>
            <a:r>
              <a:rPr lang="ky-KG" dirty="0"/>
              <a:t>таблицасына берилгендерди кошууда камтылган запростор колдонулду</a:t>
            </a:r>
            <a:r>
              <a:rPr lang="ru-RU" dirty="0"/>
              <a:t>.</a:t>
            </a:r>
            <a:r>
              <a:rPr lang="ky-KG" dirty="0"/>
              <a:t> Мисалы,биринчи заказ Galaxy S8 товарына жасалган.Башкача айтканда Orders  таблицасына товарлар жөнүндө маалыматтар сакталган: ProductId талаасына Galaxy S8 товарынын Idси, ал эми  Price  талаасына анын баасы. Бирок запросту жазууда бизге эч кандай сатып алуучунун Idси, товардын Id си жана товардын баасы көрүнбөшү мүмкүн. Ал учурда камтылган запрос төмөнкү көрүнүштө аткарылат</a:t>
            </a:r>
            <a:r>
              <a:rPr lang="ru-RU" dirty="0" smtClean="0"/>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580321" y="1932452"/>
            <a:ext cx="5983357" cy="307777"/>
          </a:xfrm>
          <a:prstGeom prst="rect">
            <a:avLst/>
          </a:prstGeom>
        </p:spPr>
        <p:txBody>
          <a:bodyPr wrap="square">
            <a:spAutoFit/>
          </a:bodyPr>
          <a:lstStyle/>
          <a:p>
            <a:pPr lvl="0"/>
            <a:r>
              <a:rPr lang="ru-RU" b="1" dirty="0"/>
              <a:t>(SELECT </a:t>
            </a:r>
            <a:r>
              <a:rPr lang="ru-RU" b="1" dirty="0" err="1"/>
              <a:t>Price</a:t>
            </a:r>
            <a:r>
              <a:rPr lang="ru-RU" b="1" dirty="0"/>
              <a:t> FROM </a:t>
            </a:r>
            <a:r>
              <a:rPr lang="ru-RU" b="1" dirty="0" err="1"/>
              <a:t>Products</a:t>
            </a:r>
            <a:r>
              <a:rPr lang="ru-RU" b="1" dirty="0"/>
              <a:t> WHERE </a:t>
            </a:r>
            <a:r>
              <a:rPr lang="ru-RU" b="1" dirty="0" err="1"/>
              <a:t>ProductName</a:t>
            </a:r>
            <a:r>
              <a:rPr lang="ru-RU" b="1" dirty="0"/>
              <a:t>='</a:t>
            </a:r>
            <a:r>
              <a:rPr lang="ru-RU" b="1" dirty="0" err="1"/>
              <a:t>iPhone</a:t>
            </a:r>
            <a:r>
              <a:rPr lang="ru-RU" b="1" dirty="0"/>
              <a:t> 8')</a:t>
            </a:r>
          </a:p>
        </p:txBody>
      </p:sp>
      <p:pic>
        <p:nvPicPr>
          <p:cNvPr id="7" name="Рисунок 6"/>
          <p:cNvPicPr/>
          <p:nvPr/>
        </p:nvPicPr>
        <p:blipFill>
          <a:blip r:embed="rId3"/>
          <a:stretch>
            <a:fillRect/>
          </a:stretch>
        </p:blipFill>
        <p:spPr>
          <a:xfrm>
            <a:off x="1172818" y="2449592"/>
            <a:ext cx="6937512" cy="1506181"/>
          </a:xfrm>
          <a:prstGeom prst="rect">
            <a:avLst/>
          </a:prstGeom>
        </p:spPr>
      </p:pic>
      <p:sp>
        <p:nvSpPr>
          <p:cNvPr id="6" name="Прямоугольник 5"/>
          <p:cNvSpPr/>
          <p:nvPr/>
        </p:nvSpPr>
        <p:spPr>
          <a:xfrm>
            <a:off x="298172" y="4110070"/>
            <a:ext cx="8706679" cy="698717"/>
          </a:xfrm>
          <a:prstGeom prst="rect">
            <a:avLst/>
          </a:prstGeom>
        </p:spPr>
        <p:txBody>
          <a:bodyPr wrap="square">
            <a:spAutoFit/>
          </a:bodyPr>
          <a:lstStyle/>
          <a:p>
            <a:pPr indent="449580">
              <a:lnSpc>
                <a:spcPct val="150000"/>
              </a:lnSpc>
              <a:spcAft>
                <a:spcPts val="800"/>
              </a:spcAft>
            </a:pPr>
            <a:r>
              <a:rPr lang="ky-KG" dirty="0">
                <a:solidFill>
                  <a:schemeClr val="tx2">
                    <a:lumMod val="10000"/>
                  </a:schemeClr>
                </a:solidFill>
              </a:rPr>
              <a:t>Камтылган запростор </a:t>
            </a:r>
            <a:r>
              <a:rPr lang="ru-RU" dirty="0">
                <a:solidFill>
                  <a:schemeClr val="tx2">
                    <a:lumMod val="10000"/>
                  </a:schemeClr>
                </a:solidFill>
              </a:rPr>
              <a:t>SELECT</a:t>
            </a:r>
            <a:r>
              <a:rPr lang="ky-KG" dirty="0">
                <a:solidFill>
                  <a:schemeClr val="tx2">
                    <a:lumMod val="10000"/>
                  </a:schemeClr>
                </a:solidFill>
              </a:rPr>
              <a:t> командасы менен аткарылып, кашааларга алынат</a:t>
            </a:r>
            <a:r>
              <a:rPr lang="ru-RU" dirty="0">
                <a:solidFill>
                  <a:schemeClr val="tx2">
                    <a:lumMod val="10000"/>
                  </a:schemeClr>
                </a:solidFill>
              </a:rPr>
              <a:t>. </a:t>
            </a:r>
            <a:r>
              <a:rPr lang="ky-KG" dirty="0">
                <a:solidFill>
                  <a:schemeClr val="tx2">
                    <a:lumMod val="10000"/>
                  </a:schemeClr>
                </a:solidFill>
              </a:rPr>
              <a:t>Бул учурда бир товарды киргизүү үчүн эки камтылган запрос колдонулду. </a:t>
            </a:r>
            <a:endParaRPr lang="ru-RU" dirty="0">
              <a:solidFill>
                <a:schemeClr val="tx2">
                  <a:lumMod val="10000"/>
                </a:schemeClr>
              </a:solidFill>
            </a:endParaRPr>
          </a:p>
        </p:txBody>
      </p:sp>
    </p:spTree>
    <p:extLst>
      <p:ext uri="{BB962C8B-B14F-4D97-AF65-F5344CB8AC3E}">
        <p14:creationId xmlns:p14="http://schemas.microsoft.com/office/powerpoint/2010/main" val="10711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724</TotalTime>
  <Words>316</Words>
  <Application>Microsoft Office PowerPoint</Application>
  <PresentationFormat>Экран (16:9)</PresentationFormat>
  <Paragraphs>55</Paragraphs>
  <Slides>12</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Muli Regular</vt:lpstr>
      <vt:lpstr>Trebuchet MS</vt:lpstr>
      <vt:lpstr>Calibri</vt:lpstr>
      <vt:lpstr>Wingdings 3</vt:lpstr>
      <vt:lpstr>Times New Roman</vt:lpstr>
      <vt:lpstr>Грань</vt:lpstr>
      <vt:lpstr>Берилгендер базасында камтылуучу запросторду колдонуу  </vt:lpstr>
      <vt:lpstr>Сабактын планы: </vt:lpstr>
      <vt:lpstr>Сабактын максаты: </vt:lpstr>
      <vt:lpstr>Глоссарий:</vt:lpstr>
      <vt:lpstr> Камтылган запростордо SELECT командасынын колдонулушу</vt:lpstr>
      <vt:lpstr> Камтылган запростор SELECT командасынын колдонулушу</vt:lpstr>
      <vt:lpstr>Таблицаларга берилгендерди ыйгаруу</vt:lpstr>
      <vt:lpstr>Таблицаларга берилгендерди ыйгаруу</vt:lpstr>
      <vt:lpstr>Презентация PowerPoint</vt:lpstr>
      <vt:lpstr>Презентация PowerPoint</vt:lpstr>
      <vt:lpstr>Презентация PowerPoint</vt:lpstr>
      <vt:lpstr>Текшерүүчү суроолор:</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Берилгендерди фильтрлөөчү операторлор</dc:title>
  <dc:creator>TechLine</dc:creator>
  <cp:lastModifiedBy>Nazik</cp:lastModifiedBy>
  <cp:revision>83</cp:revision>
  <dcterms:modified xsi:type="dcterms:W3CDTF">2022-03-10T09:10:38Z</dcterms:modified>
</cp:coreProperties>
</file>