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86" r:id="rId4"/>
    <p:sldId id="285" r:id="rId5"/>
    <p:sldId id="260" r:id="rId6"/>
    <p:sldId id="314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293" r:id="rId17"/>
  </p:sldIdLst>
  <p:sldSz cx="9144000" cy="5143500" type="screen16x9"/>
  <p:notesSz cx="6858000" cy="9144000"/>
  <p:embeddedFontLst>
    <p:embeddedFont>
      <p:font typeface="Lexend Deca" panose="020B0604020202020204" charset="0"/>
      <p:regular r:id="rId19"/>
    </p:embeddedFont>
    <p:embeddedFont>
      <p:font typeface="Muli Regular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94494C-4951-4F8B-B6BB-7FF20BADED97}">
  <a:tblStyle styleId="{0B94494C-4951-4F8B-B6BB-7FF20BADE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8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77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4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82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477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58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43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14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6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65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61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3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5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84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74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2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40525" y="884611"/>
            <a:ext cx="7924799" cy="202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algn="ctr">
              <a:buSzPts val="3600"/>
            </a:pPr>
            <a:r>
              <a:rPr lang="ru-RU" sz="3200" dirty="0" err="1"/>
              <a:t>Негизги</a:t>
            </a:r>
            <a:r>
              <a:rPr lang="ru-RU" sz="3200" dirty="0"/>
              <a:t> </a:t>
            </a:r>
            <a:r>
              <a:rPr lang="ky-KG" sz="3200" dirty="0"/>
              <a:t>командаларда колдонулуучу камтылган запростор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3314" y="14098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54456" y="76200"/>
            <a:ext cx="8575220" cy="8561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/>
              <a:t>DELETE </a:t>
            </a:r>
            <a:r>
              <a:rPr lang="ru-RU" sz="2400" dirty="0" err="1"/>
              <a:t>коман</a:t>
            </a:r>
            <a:r>
              <a:rPr lang="ky-KG" sz="2400" dirty="0"/>
              <a:t>дасында камтылган запросторду колдонуу</a:t>
            </a:r>
            <a:endParaRPr lang="ru-RU" sz="2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56153" y="1193599"/>
            <a:ext cx="8371826" cy="12755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командасында камтылган запростор шарттын бөлүгү катары колдонулат.</a:t>
            </a:r>
            <a:endParaRPr lang="ru-RU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0" y="2469164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y-KG" sz="2000" dirty="0" smtClean="0"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	</a:t>
            </a:r>
            <a:r>
              <a:rPr lang="ky-KG" sz="2000" u="sng" dirty="0" smtClean="0"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Мындай мисалды </a:t>
            </a:r>
            <a:r>
              <a:rPr lang="ky-KG" sz="2000" u="sng" dirty="0" smtClean="0">
                <a:ea typeface="Calibri" panose="020F0502020204030204" pitchFamily="34" charset="0"/>
              </a:rPr>
              <a:t>аткаралы</a:t>
            </a:r>
            <a:r>
              <a:rPr lang="ky-KG" sz="2000" dirty="0" smtClean="0"/>
              <a:t>: </a:t>
            </a:r>
            <a:r>
              <a:rPr lang="ky-KG" sz="2000" b="1" dirty="0"/>
              <a:t>Orders</a:t>
            </a:r>
            <a:r>
              <a:rPr lang="ky-KG" sz="2000" dirty="0"/>
              <a:t> таблицасындагы </a:t>
            </a:r>
            <a:r>
              <a:rPr lang="ky-KG" sz="2000" b="1" dirty="0"/>
              <a:t>Galaxy S8 </a:t>
            </a:r>
            <a:r>
              <a:rPr lang="ky-KG" sz="2000" dirty="0"/>
              <a:t>продукциясынын маалыматтарын өчүрүү керек болсун</a:t>
            </a:r>
            <a:r>
              <a:rPr lang="ky-KG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03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1547" y="1006056"/>
            <a:ext cx="5885103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y-KG" sz="2000" dirty="0"/>
              <a:t>DELETE FROM Orders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ky-KG" sz="2000" dirty="0"/>
              <a:t>WHERE ProductId=(SELECT Id FROM Products WHERE ProductName</a:t>
            </a:r>
            <a:r>
              <a:rPr lang="en-US" sz="2000" dirty="0"/>
              <a:t>='Galaxy S8');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326" y="180532"/>
            <a:ext cx="42915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үчүн мындай команда аткарылат:</a:t>
            </a:r>
            <a:r>
              <a:rPr lang="ky-K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40" y="2887254"/>
            <a:ext cx="515718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экранда төмөнкүдөй жыйынтык чыгат: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0" y="3560231"/>
            <a:ext cx="4895849" cy="9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54456" y="76200"/>
            <a:ext cx="8575220" cy="8561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Камтылган</a:t>
            </a:r>
            <a:r>
              <a:rPr lang="ru-RU" sz="2400" dirty="0"/>
              <a:t> </a:t>
            </a:r>
            <a:r>
              <a:rPr lang="ru-RU" sz="2400" dirty="0" err="1"/>
              <a:t>запростордун</a:t>
            </a:r>
            <a:r>
              <a:rPr lang="ru-RU" sz="2400" dirty="0"/>
              <a:t> IN </a:t>
            </a:r>
            <a:r>
              <a:rPr lang="ru-RU" sz="2400" dirty="0" err="1"/>
              <a:t>жана</a:t>
            </a:r>
            <a:r>
              <a:rPr lang="ru-RU" sz="2400" dirty="0"/>
              <a:t> NOT IN </a:t>
            </a:r>
            <a:r>
              <a:rPr lang="ky-KG" sz="2400" dirty="0" smtClean="0"/>
              <a:t>операторлору</a:t>
            </a:r>
            <a:r>
              <a:rPr lang="ru-RU" sz="2400" dirty="0" smtClean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ky-KG" sz="2400" dirty="0"/>
              <a:t>биргеликте </a:t>
            </a:r>
            <a:r>
              <a:rPr lang="ru-RU" sz="2400" dirty="0" err="1"/>
              <a:t>колдонулушу</a:t>
            </a:r>
            <a:endParaRPr lang="ru-RU" sz="2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0182" y="2850949"/>
            <a:ext cx="8371826" cy="12755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ru-RU" sz="2000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000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операторун</a:t>
            </a:r>
            <a:r>
              <a:rPr lang="ru-RU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колдонуу</a:t>
            </a:r>
            <a:r>
              <a:rPr lang="ru-RU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r>
              <a:rPr lang="ky-KG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исал </a:t>
            </a:r>
            <a:r>
              <a:rPr lang="ky-KG" sz="2000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карап </a:t>
            </a:r>
            <a:r>
              <a:rPr lang="ky-KG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көрөлү</a:t>
            </a:r>
            <a:r>
              <a:rPr lang="ky-KG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ky-KG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Orders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таблицасына заказ берилген </a:t>
            </a:r>
            <a:r>
              <a:rPr lang="ky-KG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Products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таблицасындагы бардык товарларды көрүү талап кылынсын. </a:t>
            </a:r>
            <a:endParaRPr lang="ru-RU" sz="20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Google Shape;95;p17"/>
          <p:cNvSpPr txBox="1">
            <a:spLocks/>
          </p:cNvSpPr>
          <p:nvPr/>
        </p:nvSpPr>
        <p:spPr>
          <a:xfrm>
            <a:off x="225882" y="1253865"/>
            <a:ext cx="8371826" cy="120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95250" indent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ky-KG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Камтылган запросторду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NOT IN </a:t>
            </a:r>
            <a:r>
              <a:rPr lang="ky-KG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операторлору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биргеликте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колдонууга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болот.</a:t>
            </a:r>
            <a:endParaRPr lang="ru-RU" sz="20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1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849" y="803725"/>
            <a:ext cx="5885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/>
              <a:t>SELECT * FROM </a:t>
            </a:r>
            <a:r>
              <a:rPr lang="ru-RU" sz="1800" dirty="0" err="1"/>
              <a:t>Products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WHERE Id IN (SELECT </a:t>
            </a:r>
            <a:r>
              <a:rPr lang="en-US" sz="1800" dirty="0" err="1"/>
              <a:t>ProductId</a:t>
            </a:r>
            <a:r>
              <a:rPr lang="en-US" sz="1800" dirty="0"/>
              <a:t> FROM Orders)</a:t>
            </a:r>
            <a:r>
              <a:rPr lang="ky-KG" sz="1800" dirty="0"/>
              <a:t>;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326" y="180532"/>
            <a:ext cx="42915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үчүн мындай команда аткарылат:</a:t>
            </a:r>
            <a:r>
              <a:rPr lang="ky-K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690" y="1973212"/>
            <a:ext cx="515718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экранда төмөнкүдөй жыйынтык чыгат: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57350" y="2895600"/>
            <a:ext cx="5829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54456" y="76200"/>
            <a:ext cx="8575220" cy="8561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 err="1"/>
              <a:t>Камтылган</a:t>
            </a:r>
            <a:r>
              <a:rPr lang="ru-RU" sz="2400" dirty="0"/>
              <a:t> </a:t>
            </a:r>
            <a:r>
              <a:rPr lang="ru-RU" sz="2400" dirty="0" err="1"/>
              <a:t>запростордун</a:t>
            </a:r>
            <a:r>
              <a:rPr lang="ru-RU" sz="2400" dirty="0"/>
              <a:t> IN </a:t>
            </a:r>
            <a:r>
              <a:rPr lang="ru-RU" sz="2400" dirty="0" err="1"/>
              <a:t>жана</a:t>
            </a:r>
            <a:r>
              <a:rPr lang="ru-RU" sz="2400" dirty="0"/>
              <a:t> NOT IN </a:t>
            </a:r>
            <a:r>
              <a:rPr lang="ky-KG" sz="2400" dirty="0" smtClean="0"/>
              <a:t>операторлору</a:t>
            </a:r>
            <a:r>
              <a:rPr lang="ru-RU" sz="2400" dirty="0" smtClean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ky-KG" sz="2400" dirty="0"/>
              <a:t>биргеликте </a:t>
            </a:r>
            <a:r>
              <a:rPr lang="ru-RU" sz="2400" dirty="0" err="1"/>
              <a:t>колдонулушу</a:t>
            </a:r>
            <a:endParaRPr lang="ru-RU" sz="2400" dirty="0"/>
          </a:p>
        </p:txBody>
      </p:sp>
      <p:sp>
        <p:nvSpPr>
          <p:cNvPr id="6" name="Google Shape;95;p17"/>
          <p:cNvSpPr txBox="1">
            <a:spLocks/>
          </p:cNvSpPr>
          <p:nvPr/>
        </p:nvSpPr>
        <p:spPr>
          <a:xfrm>
            <a:off x="254456" y="1438922"/>
            <a:ext cx="8371826" cy="255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Muli Regular"/>
              <a:buNone/>
              <a:defRPr sz="1800" b="0" i="0" u="none" strike="noStrike" cap="none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95250" indent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Ал эми </a:t>
            </a:r>
            <a:r>
              <a:rPr lang="ky-KG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NOT IN 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оператору менен камтылган запросторду </a:t>
            </a:r>
            <a:r>
              <a:rPr lang="ky-KG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колдонууда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мындай </a:t>
            </a:r>
            <a:r>
              <a:rPr lang="ky-KG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ky-KG" sz="2000" u="sng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исалды </a:t>
            </a:r>
            <a:r>
              <a:rPr lang="ky-KG" sz="2000" u="sng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карап көрөлү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ky-KG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Orders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таблицасына заказ берилбеген </a:t>
            </a:r>
            <a:r>
              <a:rPr lang="ky-KG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таблицасындагы бардык товарларды көрүү талап кылынсын.</a:t>
            </a:r>
            <a:endParaRPr lang="ru-RU" sz="20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95250" indent="0" algn="just">
              <a:lnSpc>
                <a:spcPct val="150000"/>
              </a:lnSpc>
            </a:pPr>
            <a:endParaRPr lang="ru-RU" sz="20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8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849" y="803725"/>
            <a:ext cx="588510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SELECT * FROM </a:t>
            </a:r>
            <a:r>
              <a:rPr lang="ru-RU" sz="1800" dirty="0" err="1"/>
              <a:t>Products</a:t>
            </a:r>
            <a:endParaRPr lang="ru-RU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WHERE Id NOT IN (SELECT </a:t>
            </a:r>
            <a:r>
              <a:rPr lang="en-US" sz="1800" dirty="0" err="1"/>
              <a:t>ProductId</a:t>
            </a:r>
            <a:r>
              <a:rPr lang="en-US" sz="1800" dirty="0"/>
              <a:t> FROM Orders)</a:t>
            </a:r>
            <a:r>
              <a:rPr lang="ky-KG" sz="1800" dirty="0"/>
              <a:t>;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326" y="180532"/>
            <a:ext cx="42915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үчүн мындай команда аткарылат:</a:t>
            </a:r>
            <a:r>
              <a:rPr lang="ky-K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40" y="1738798"/>
            <a:ext cx="515718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экранда төмөнкүдөй жыйынтык чыгат: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33500" y="2361991"/>
            <a:ext cx="6038849" cy="25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372933"/>
            <a:ext cx="8022771" cy="53148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i="1" dirty="0" err="1" smtClean="0">
                <a:latin typeface="+mn-lt"/>
              </a:rPr>
              <a:t>Текшер</a:t>
            </a:r>
            <a:r>
              <a:rPr lang="ky-KG" sz="2400" i="1" dirty="0" smtClean="0">
                <a:latin typeface="+mn-lt"/>
              </a:rPr>
              <a:t>үүчү суроолор</a:t>
            </a:r>
            <a:r>
              <a:rPr lang="ru-RU" sz="2400" i="1" dirty="0" smtClean="0">
                <a:latin typeface="+mn-lt"/>
              </a:rPr>
              <a:t>:</a:t>
            </a: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20" y="943889"/>
            <a:ext cx="8327570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1. </a:t>
            </a:r>
            <a:r>
              <a:rPr lang="ky-KG" sz="2000" dirty="0"/>
              <a:t>Берилгендер базасында эмне үчүн камтылган запростор колдонулат</a:t>
            </a:r>
            <a:r>
              <a:rPr lang="ru-RU" sz="2000" dirty="0"/>
              <a:t>?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2. </a:t>
            </a:r>
            <a:r>
              <a:rPr lang="ky-KG" sz="2000" dirty="0"/>
              <a:t>Камтылган запростор негизги запростордон эмнеси менен айырмаланат?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3. </a:t>
            </a:r>
            <a:r>
              <a:rPr lang="ky-KG" sz="2000" dirty="0"/>
              <a:t>Камтылган запростор кандай командалар менен чогуу аткарылат</a:t>
            </a:r>
            <a:r>
              <a:rPr lang="ru-RU" sz="2000" dirty="0"/>
              <a:t>?</a:t>
            </a:r>
          </a:p>
          <a:p>
            <a:pPr>
              <a:lnSpc>
                <a:spcPct val="150000"/>
              </a:lnSpc>
            </a:pPr>
            <a:r>
              <a:rPr lang="ky-KG" sz="2000" dirty="0"/>
              <a:t>4. Камтылган запростордо </a:t>
            </a:r>
            <a:r>
              <a:rPr lang="en-US" sz="2000" dirty="0"/>
              <a:t>IN </a:t>
            </a:r>
            <a:r>
              <a:rPr lang="ky-KG" sz="2000" dirty="0"/>
              <a:t>жана </a:t>
            </a:r>
            <a:r>
              <a:rPr lang="en-US" sz="2000" dirty="0"/>
              <a:t>NOT IN </a:t>
            </a:r>
            <a:r>
              <a:rPr lang="ky-KG" sz="2000" dirty="0"/>
              <a:t>операторлору колдонулабы?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5. </a:t>
            </a:r>
            <a:r>
              <a:rPr lang="ky-KG" sz="2000" dirty="0"/>
              <a:t>Камтылган запростордо агрегаттык функциялар колдонулабы?</a:t>
            </a:r>
            <a:endParaRPr lang="ru-RU" sz="20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68729" y="203706"/>
            <a:ext cx="8479971" cy="4487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ru-RU" sz="2400" i="1" dirty="0" err="1" smtClean="0">
                <a:latin typeface="+mn-lt"/>
              </a:rPr>
              <a:t>Сабактын</a:t>
            </a:r>
            <a:r>
              <a:rPr lang="ru-RU" sz="2400" i="1" dirty="0" smtClean="0">
                <a:latin typeface="+mn-lt"/>
              </a:rPr>
              <a:t> планы</a:t>
            </a:r>
            <a:r>
              <a:rPr lang="ky-KG" sz="2400" i="1" dirty="0" smtClean="0">
                <a:solidFill>
                  <a:schemeClr val="bg1"/>
                </a:solidFill>
                <a:latin typeface="+mn-lt"/>
              </a:rPr>
              <a:t>: </a:t>
            </a:r>
            <a:endParaRPr sz="2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259896" y="1626910"/>
            <a:ext cx="2058761" cy="24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66700" indent="0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sym typeface="Arial"/>
              </a:rPr>
              <a:t>INSERT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sym typeface="Arial"/>
              </a:rPr>
              <a:t>коман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  <a:sym typeface="Arial"/>
              </a:rPr>
              <a:t>дасында камтылган запросторду колдонуу;</a:t>
            </a:r>
            <a:endParaRPr lang="ru-RU" dirty="0">
              <a:solidFill>
                <a:schemeClr val="tx2">
                  <a:lumMod val="10000"/>
                </a:schemeClr>
              </a:solidFill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662917" y="1626910"/>
            <a:ext cx="27132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 algn="just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  <a:buFont typeface="Muli Regular"/>
              <a:buChar char="⬡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UPDATE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Muli Regular"/>
                <a:ea typeface="Muli Regular"/>
                <a:cs typeface="Muli Regular"/>
                <a:sym typeface="Muli Regular"/>
              </a:rPr>
              <a:t> командасында камтылган запросторду колдонуу;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5321" y="1626910"/>
            <a:ext cx="2713265" cy="183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55600">
              <a:lnSpc>
                <a:spcPct val="115000"/>
              </a:lnSpc>
              <a:spcBef>
                <a:spcPts val="600"/>
              </a:spcBef>
              <a:buClr>
                <a:schemeClr val="accent5"/>
              </a:buClr>
              <a:buSzPts val="2000"/>
              <a:buFont typeface="Muli Regular"/>
              <a:buChar char="⬡"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Muli Regular"/>
                <a:ea typeface="Muli Regular"/>
                <a:cs typeface="Muli Regular"/>
              </a:rPr>
              <a:t>DELETE </a:t>
            </a:r>
            <a:r>
              <a:rPr lang="ky-KG" sz="2000" dirty="0">
                <a:solidFill>
                  <a:schemeClr val="tx2">
                    <a:lumMod val="10000"/>
                  </a:schemeClr>
                </a:solidFill>
                <a:latin typeface="Muli Regular"/>
                <a:ea typeface="Muli Regular"/>
                <a:cs typeface="Muli Regular"/>
              </a:rPr>
              <a:t>командасында камтылган запростору колдонуу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Muli Regular"/>
                <a:ea typeface="Muli Regular"/>
                <a:cs typeface="Muli Regular"/>
              </a:rPr>
              <a:t>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build="p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rgbClr val="A458FF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SzPts val="3600"/>
            </a:pPr>
            <a:r>
              <a:rPr lang="ky-KG" sz="2400" dirty="0" smtClean="0">
                <a:latin typeface="+mn-lt"/>
              </a:rPr>
              <a:t>Сабактын максаты</a:t>
            </a:r>
            <a:r>
              <a:rPr lang="ky-KG" sz="2400" i="1" dirty="0" smtClean="0">
                <a:solidFill>
                  <a:schemeClr val="bg1"/>
                </a:solidFill>
                <a:latin typeface="+mn-lt"/>
              </a:rPr>
              <a:t>: </a:t>
            </a:r>
            <a:endParaRPr sz="2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80549" y="1352548"/>
            <a:ext cx="8084479" cy="11293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ky-KG" sz="2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С</a:t>
            </a:r>
            <a:r>
              <a:rPr lang="ky-KG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туденттер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негизги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ky-KG" sz="2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командаларда камтылган запросторду колдонууну </a:t>
            </a:r>
            <a:r>
              <a:rPr lang="ky-KG" sz="2400" b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билет.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01600" indent="0" algn="ctr">
              <a:lnSpc>
                <a:spcPct val="150000"/>
              </a:lnSpc>
              <a:buNone/>
            </a:pPr>
            <a:endParaRPr lang="ru-RU" sz="24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79959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buSzPts val="3600"/>
            </a:pPr>
            <a:r>
              <a:rPr lang="ky-KG" sz="2400" i="1" dirty="0">
                <a:solidFill>
                  <a:schemeClr val="bg1"/>
                </a:solidFill>
                <a:latin typeface="+mn-lt"/>
              </a:rPr>
              <a:t>Глоссарий:</a:t>
            </a:r>
            <a:endParaRPr sz="2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39148" y="1444196"/>
            <a:ext cx="2524539" cy="23326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INSERT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</a:rPr>
              <a:t>-берилгендер базасына берилгендерди кошуу командасы;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Google Shape;73;p14"/>
          <p:cNvSpPr txBox="1">
            <a:spLocks noGrp="1"/>
          </p:cNvSpPr>
          <p:nvPr>
            <p:ph type="body" idx="1"/>
          </p:nvPr>
        </p:nvSpPr>
        <p:spPr>
          <a:xfrm>
            <a:off x="3031435" y="1444194"/>
            <a:ext cx="2504661" cy="23326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ky-KG" b="1" dirty="0">
                <a:solidFill>
                  <a:srgbClr val="FF0000"/>
                </a:solidFill>
              </a:rPr>
              <a:t>UPDATE</a:t>
            </a:r>
            <a:r>
              <a:rPr lang="ky-KG" b="1" dirty="0">
                <a:solidFill>
                  <a:schemeClr val="tx1"/>
                </a:solidFill>
              </a:rPr>
              <a:t>-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</a:rPr>
              <a:t>берилгендер базасындагы берилгендерди жаңылоо командасы;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Google Shape;73;p14"/>
          <p:cNvSpPr txBox="1">
            <a:spLocks noGrp="1"/>
          </p:cNvSpPr>
          <p:nvPr>
            <p:ph type="body" idx="1"/>
          </p:nvPr>
        </p:nvSpPr>
        <p:spPr>
          <a:xfrm>
            <a:off x="5903844" y="1444194"/>
            <a:ext cx="2576740" cy="23326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ky-KG" b="1" dirty="0">
                <a:solidFill>
                  <a:srgbClr val="FF0000"/>
                </a:solidFill>
              </a:rPr>
              <a:t>DELETE-</a:t>
            </a:r>
            <a:r>
              <a:rPr lang="ky-KG" dirty="0">
                <a:solidFill>
                  <a:schemeClr val="tx2">
                    <a:lumMod val="10000"/>
                  </a:schemeClr>
                </a:solidFill>
              </a:rPr>
              <a:t>берилгендер базасынан берилгендерди өчүрүү командасы.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54456" y="76200"/>
            <a:ext cx="8575220" cy="8561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/>
              <a:t>INSERT </a:t>
            </a:r>
            <a:r>
              <a:rPr lang="ru-RU" sz="2400" dirty="0" err="1"/>
              <a:t>коман</a:t>
            </a:r>
            <a:r>
              <a:rPr lang="ky-KG" sz="2400" dirty="0"/>
              <a:t>дасында камтылган запросторду колдонуу</a:t>
            </a:r>
            <a:endParaRPr lang="ru-RU" sz="2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56153" y="1193599"/>
            <a:ext cx="8371826" cy="12755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200000"/>
              </a:lnSpc>
            </a:pPr>
            <a:r>
              <a:rPr lang="ky-KG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ru-RU" sz="2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INSERT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командасында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камтылган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запростор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таблицадагы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мамычалардын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бирине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коюлуучу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маанини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аныктайт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sz="20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0" y="2469164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y-KG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	</a:t>
            </a:r>
            <a:r>
              <a:rPr lang="ky-KG" sz="2000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Мындай мисалды </a:t>
            </a:r>
            <a:r>
              <a:rPr lang="ky-KG" sz="2000" u="sng" dirty="0" smtClean="0">
                <a:ea typeface="Calibri" panose="020F0502020204030204" pitchFamily="34" charset="0"/>
              </a:rPr>
              <a:t>аткаралы</a:t>
            </a:r>
            <a:r>
              <a:rPr lang="ky-KG" sz="2000" dirty="0" smtClean="0"/>
              <a:t>: </a:t>
            </a:r>
            <a:r>
              <a:rPr lang="ky-KG" sz="2000" b="1" dirty="0" smtClean="0"/>
              <a:t>Orders</a:t>
            </a:r>
            <a:r>
              <a:rPr lang="ky-KG" sz="2000" dirty="0" smtClean="0"/>
              <a:t> </a:t>
            </a:r>
            <a:r>
              <a:rPr lang="ky-KG" sz="2000" dirty="0"/>
              <a:t>таблицасындагы </a:t>
            </a:r>
            <a:r>
              <a:rPr lang="ky-KG" sz="2000" b="1" dirty="0"/>
              <a:t>ProductId</a:t>
            </a:r>
            <a:r>
              <a:rPr lang="ky-KG" sz="2000" dirty="0"/>
              <a:t> мамычасына </a:t>
            </a:r>
            <a:r>
              <a:rPr lang="ky-KG" sz="2000" b="1" dirty="0"/>
              <a:t>Products</a:t>
            </a:r>
            <a:r>
              <a:rPr lang="ky-KG" sz="2000" dirty="0"/>
              <a:t> таблицасындагы </a:t>
            </a:r>
            <a:r>
              <a:rPr lang="ky-KG" sz="2000" b="1" dirty="0" smtClean="0"/>
              <a:t>Galaxy S8 </a:t>
            </a:r>
            <a:r>
              <a:rPr lang="ky-KG" sz="2000" dirty="0"/>
              <a:t>продукциясынын катар номери, ал эми </a:t>
            </a:r>
            <a:r>
              <a:rPr lang="ky-KG" sz="2000" b="1" dirty="0"/>
              <a:t>Orders</a:t>
            </a:r>
            <a:r>
              <a:rPr lang="ky-KG" sz="2000" dirty="0"/>
              <a:t> таблицасындагы </a:t>
            </a:r>
            <a:r>
              <a:rPr lang="ky-KG" sz="2000" b="1" dirty="0"/>
              <a:t>Price</a:t>
            </a:r>
            <a:r>
              <a:rPr lang="ky-KG" sz="2000" dirty="0"/>
              <a:t> мамычасына </a:t>
            </a:r>
            <a:r>
              <a:rPr lang="ky-KG" sz="2000" b="1" dirty="0"/>
              <a:t>Products</a:t>
            </a:r>
            <a:r>
              <a:rPr lang="ky-KG" sz="2000" dirty="0"/>
              <a:t> таблицасындагы </a:t>
            </a:r>
            <a:r>
              <a:rPr lang="ky-KG" sz="2000" b="1" dirty="0" smtClean="0"/>
              <a:t>Galaxy S8</a:t>
            </a:r>
            <a:r>
              <a:rPr lang="en-US" sz="2000" b="1" dirty="0" smtClean="0"/>
              <a:t> </a:t>
            </a:r>
            <a:r>
              <a:rPr lang="ky-KG" sz="2000" dirty="0" smtClean="0"/>
              <a:t>продукциясынын </a:t>
            </a:r>
            <a:r>
              <a:rPr lang="ky-KG" sz="2000" dirty="0"/>
              <a:t>баасы </a:t>
            </a:r>
            <a:r>
              <a:rPr lang="ky-KG" sz="2000" dirty="0" smtClean="0"/>
              <a:t>коюлсун.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332" y="515758"/>
            <a:ext cx="650019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Orders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CreatedAt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ProductCount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Price)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((SELECT Id FROM Products WHERE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='Galaxy S8'), </a:t>
            </a:r>
            <a:r>
              <a:rPr lang="en-US" sz="2000" dirty="0" smtClean="0"/>
              <a:t>'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2020-03-03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', 1, (SELECT Price FROM Products WHERE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ProductName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='Galaxy S8'))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6326" y="180532"/>
            <a:ext cx="42915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үчүн мындай команда аткарылат:</a:t>
            </a:r>
            <a:r>
              <a:rPr lang="ky-K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690" y="3278126"/>
            <a:ext cx="515718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экранда төмөнкүдөй жыйынтык чыгат: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005013" y="3855208"/>
            <a:ext cx="5489091" cy="9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54456" y="76200"/>
            <a:ext cx="8575220" cy="8561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2400" dirty="0"/>
              <a:t>UPDATE </a:t>
            </a:r>
            <a:r>
              <a:rPr lang="ru-RU" sz="2400" dirty="0" err="1"/>
              <a:t>коман</a:t>
            </a:r>
            <a:r>
              <a:rPr lang="ky-KG" sz="2400" dirty="0"/>
              <a:t>дасында камтылган запросторду колдонуу</a:t>
            </a:r>
            <a:endParaRPr lang="ru-RU" sz="2400"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56153" y="1193599"/>
            <a:ext cx="8371826" cy="12755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5250" indent="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UPDATE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командасында камтылган запростор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SET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операторунан кийин коюлуучу маани катары жана </a:t>
            </a:r>
            <a:r>
              <a:rPr lang="ru-RU" sz="20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WHERE</a:t>
            </a:r>
            <a:r>
              <a:rPr lang="ky-KG" sz="200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туютмасындагы шарттын бир бөлүгү катары колдонулат.</a:t>
            </a:r>
            <a:endParaRPr lang="ru-RU" sz="20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0" y="2469164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y-KG" sz="2000" dirty="0" smtClean="0"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	</a:t>
            </a:r>
            <a:r>
              <a:rPr lang="ky-KG" sz="2000" u="sng" dirty="0" smtClean="0">
                <a:ea typeface="Calibri" panose="020F0502020204030204" pitchFamily="34" charset="0"/>
                <a:cs typeface="Times New Roman" panose="02020603050405020304" pitchFamily="18" charset="0"/>
                <a:sym typeface="Muli Regular"/>
              </a:rPr>
              <a:t>Мындай мисалды </a:t>
            </a:r>
            <a:r>
              <a:rPr lang="ky-KG" sz="2000" u="sng" dirty="0" smtClean="0">
                <a:ea typeface="Calibri" panose="020F0502020204030204" pitchFamily="34" charset="0"/>
              </a:rPr>
              <a:t>аткаралы</a:t>
            </a:r>
            <a:r>
              <a:rPr lang="ky-KG" sz="2000" dirty="0" smtClean="0"/>
              <a:t>: </a:t>
            </a:r>
            <a:r>
              <a:rPr lang="ru-RU" sz="2000" b="1" dirty="0" err="1"/>
              <a:t>Orders</a:t>
            </a:r>
            <a:r>
              <a:rPr lang="ru-RU" sz="2000" dirty="0"/>
              <a:t> </a:t>
            </a:r>
            <a:r>
              <a:rPr lang="ky-KG" sz="2000" dirty="0"/>
              <a:t>таблицасындагы сатылып алынган </a:t>
            </a:r>
            <a:r>
              <a:rPr lang="ru-RU" sz="2000" b="1" dirty="0" err="1"/>
              <a:t>Apple</a:t>
            </a:r>
            <a:r>
              <a:rPr lang="ru-RU" sz="2000" dirty="0"/>
              <a:t> </a:t>
            </a:r>
            <a:r>
              <a:rPr lang="ky-KG" sz="2000" dirty="0"/>
              <a:t>компаниясынын товарларынын саны экиге чоңойсун</a:t>
            </a:r>
            <a:r>
              <a:rPr lang="ky-KG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03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849" y="803725"/>
            <a:ext cx="5885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/>
              <a:t>UPDATE Orders</a:t>
            </a:r>
            <a:endParaRPr lang="ru-RU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SET </a:t>
            </a:r>
            <a:r>
              <a:rPr lang="en-US" sz="2000" dirty="0" err="1"/>
              <a:t>ProductCount</a:t>
            </a:r>
            <a:r>
              <a:rPr lang="en-US" sz="2000" dirty="0"/>
              <a:t> = </a:t>
            </a:r>
            <a:r>
              <a:rPr lang="en-US" sz="2000" dirty="0" err="1"/>
              <a:t>ProductCount</a:t>
            </a:r>
            <a:r>
              <a:rPr lang="en-US" sz="2000" dirty="0"/>
              <a:t> + 2</a:t>
            </a:r>
            <a:endParaRPr lang="ru-RU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WHERE </a:t>
            </a:r>
            <a:r>
              <a:rPr lang="en-US" sz="2000" dirty="0" err="1"/>
              <a:t>ProductId</a:t>
            </a:r>
            <a:r>
              <a:rPr lang="en-US" sz="2000" dirty="0"/>
              <a:t> IN (SELECT Id FROM Products WHERE Manufacturer='Apple');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326" y="180532"/>
            <a:ext cx="42915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 үчүн мындай команда аткарылат:</a:t>
            </a:r>
            <a:r>
              <a:rPr lang="ky-KG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640" y="2887254"/>
            <a:ext cx="5157181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y-KG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 </a:t>
            </a:r>
            <a:r>
              <a:rPr lang="ky-K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экранда төмөнкүдөй жыйынтык чыгат:</a:t>
            </a:r>
            <a:r>
              <a:rPr lang="ky-K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00150" y="3308908"/>
            <a:ext cx="6286500" cy="17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" y="180532"/>
            <a:ext cx="8897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y-KG" sz="2000" dirty="0"/>
              <a:t>Мурдагы лекцияда камтылган запростордун </a:t>
            </a:r>
            <a:r>
              <a:rPr lang="ky-KG" sz="2000" dirty="0" smtClean="0"/>
              <a:t>жардамында</a:t>
            </a:r>
          </a:p>
          <a:p>
            <a:r>
              <a:rPr lang="ky-KG" sz="2000" dirty="0" smtClean="0"/>
              <a:t> </a:t>
            </a:r>
            <a:r>
              <a:rPr lang="ky-KG" sz="2000" dirty="0"/>
              <a:t>берилгендер </a:t>
            </a:r>
            <a:r>
              <a:rPr lang="ky-KG" sz="2000" b="1" dirty="0"/>
              <a:t>Products</a:t>
            </a:r>
            <a:r>
              <a:rPr lang="ky-KG" sz="2000" dirty="0"/>
              <a:t> таблицасынан </a:t>
            </a:r>
            <a:r>
              <a:rPr lang="en-US" sz="2000" b="1" dirty="0"/>
              <a:t>Orders</a:t>
            </a:r>
            <a:r>
              <a:rPr lang="ky-KG" sz="2000" dirty="0"/>
              <a:t> таблицасына коюлган.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023062"/>
            <a:ext cx="7391400" cy="20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50060"/>
    </a:dk1>
    <a:lt1>
      <a:srgbClr val="FFFFFF"/>
    </a:lt1>
    <a:dk2>
      <a:srgbClr val="585963"/>
    </a:dk2>
    <a:lt2>
      <a:srgbClr val="F3F3F3"/>
    </a:lt2>
    <a:accent1>
      <a:srgbClr val="0A2F9E"/>
    </a:accent1>
    <a:accent2>
      <a:srgbClr val="3544FF"/>
    </a:accent2>
    <a:accent3>
      <a:srgbClr val="24D6FF"/>
    </a:accent3>
    <a:accent4>
      <a:srgbClr val="00FFFF"/>
    </a:accent4>
    <a:accent5>
      <a:srgbClr val="A458FF"/>
    </a:accent5>
    <a:accent6>
      <a:srgbClr val="D392FF"/>
    </a:accent6>
    <a:hlink>
      <a:srgbClr val="FFFF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325</Words>
  <Application>Microsoft Office PowerPoint</Application>
  <PresentationFormat>Экран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Lexend Deca</vt:lpstr>
      <vt:lpstr>Muli Regular</vt:lpstr>
      <vt:lpstr>Calibri</vt:lpstr>
      <vt:lpstr>Times New Roman</vt:lpstr>
      <vt:lpstr>Aliena template</vt:lpstr>
      <vt:lpstr>Негизги командаларда колдонулуучу камтылган запростор  </vt:lpstr>
      <vt:lpstr>Сабактын планы: </vt:lpstr>
      <vt:lpstr>Сабактын максаты: </vt:lpstr>
      <vt:lpstr>Глоссарий:</vt:lpstr>
      <vt:lpstr>INSERT командасында камтылган запросторду колдонуу</vt:lpstr>
      <vt:lpstr>Презентация PowerPoint</vt:lpstr>
      <vt:lpstr>UPDATE командасында камтылган запросторду колдонуу</vt:lpstr>
      <vt:lpstr>Презентация PowerPoint</vt:lpstr>
      <vt:lpstr>Презентация PowerPoint</vt:lpstr>
      <vt:lpstr>DELETE командасында камтылган запросторду колдонуу</vt:lpstr>
      <vt:lpstr>Презентация PowerPoint</vt:lpstr>
      <vt:lpstr>Камтылган запростордун IN жана NOT IN операторлору менен биргеликте колдонулушу</vt:lpstr>
      <vt:lpstr>Презентация PowerPoint</vt:lpstr>
      <vt:lpstr>Камтылган запростордун IN жана NOT IN операторлору менен биргеликте колдонулушу</vt:lpstr>
      <vt:lpstr>Презентация PowerPoint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Берилгендерди фильтрлөөчү операторлор</dc:title>
  <dc:creator>TechLine</dc:creator>
  <cp:lastModifiedBy>Пользователь Windows</cp:lastModifiedBy>
  <cp:revision>96</cp:revision>
  <dcterms:modified xsi:type="dcterms:W3CDTF">2020-04-06T09:33:22Z</dcterms:modified>
</cp:coreProperties>
</file>