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0" r:id="rId4"/>
    <p:sldId id="258" r:id="rId5"/>
    <p:sldId id="267" r:id="rId6"/>
    <p:sldId id="265" r:id="rId7"/>
    <p:sldId id="259" r:id="rId8"/>
    <p:sldId id="263" r:id="rId9"/>
    <p:sldId id="264" r:id="rId10"/>
    <p:sldId id="261" r:id="rId11"/>
    <p:sldId id="266" r:id="rId1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3726A54-E3C3-4070-80EA-012446F9010D}" type="datetimeFigureOut">
              <a:rPr lang="ru-RU" smtClean="0"/>
              <a:t>09.01.2024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628026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3726A54-E3C3-4070-80EA-012446F9010D}" type="datetimeFigureOut">
              <a:rPr lang="ru-RU" smtClean="0"/>
              <a:t>09.01.2024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3378029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3726A54-E3C3-4070-80EA-012446F9010D}" type="datetimeFigureOut">
              <a:rPr lang="ru-RU" smtClean="0"/>
              <a:t>09.01.2024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A01580-6ED7-4216-BEA6-0CE4C84FDA4A}"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42601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3726A54-E3C3-4070-80EA-012446F9010D}" type="datetimeFigureOut">
              <a:rPr lang="ru-RU" smtClean="0"/>
              <a:t>09.01.2024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2287003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3726A54-E3C3-4070-80EA-012446F9010D}" type="datetimeFigureOut">
              <a:rPr lang="ru-RU" smtClean="0"/>
              <a:t>09.01.2024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A01580-6ED7-4216-BEA6-0CE4C84FDA4A}"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4964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3726A54-E3C3-4070-80EA-012446F9010D}" type="datetimeFigureOut">
              <a:rPr lang="ru-RU" smtClean="0"/>
              <a:t>09.01.2024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21959779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3726A54-E3C3-4070-80EA-012446F9010D}" type="datetimeFigureOut">
              <a:rPr lang="ru-RU" smtClean="0"/>
              <a:t>09.01.2024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2623994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3726A54-E3C3-4070-80EA-012446F9010D}" type="datetimeFigureOut">
              <a:rPr lang="ru-RU" smtClean="0"/>
              <a:t>09.01.2024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3835816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3726A54-E3C3-4070-80EA-012446F9010D}" type="datetimeFigureOut">
              <a:rPr lang="ru-RU" smtClean="0"/>
              <a:t>09.01.2024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1359143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3726A54-E3C3-4070-80EA-012446F9010D}" type="datetimeFigureOut">
              <a:rPr lang="ru-RU" smtClean="0"/>
              <a:t>09.01.2024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3011185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3726A54-E3C3-4070-80EA-012446F9010D}" type="datetimeFigureOut">
              <a:rPr lang="ru-RU" smtClean="0"/>
              <a:t>09.01.2024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325975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3726A54-E3C3-4070-80EA-012446F9010D}" type="datetimeFigureOut">
              <a:rPr lang="ru-RU" smtClean="0"/>
              <a:t>09.01.2024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1273287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23726A54-E3C3-4070-80EA-012446F9010D}" type="datetimeFigureOut">
              <a:rPr lang="ru-RU" smtClean="0"/>
              <a:t>09.01.2024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2659898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726A54-E3C3-4070-80EA-012446F9010D}" type="datetimeFigureOut">
              <a:rPr lang="ru-RU" smtClean="0"/>
              <a:t>09.01.2024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3446682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23726A54-E3C3-4070-80EA-012446F9010D}" type="datetimeFigureOut">
              <a:rPr lang="ru-RU" smtClean="0"/>
              <a:t>09.01.2024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1238761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3726A54-E3C3-4070-80EA-012446F9010D}" type="datetimeFigureOut">
              <a:rPr lang="ru-RU" smtClean="0"/>
              <a:t>09.01.2024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2A01580-6ED7-4216-BEA6-0CE4C84FDA4A}" type="slidenum">
              <a:rPr lang="ru-RU" smtClean="0"/>
              <a:t>‹#›</a:t>
            </a:fld>
            <a:endParaRPr lang="ru-RU"/>
          </a:p>
        </p:txBody>
      </p:sp>
    </p:spTree>
    <p:extLst>
      <p:ext uri="{BB962C8B-B14F-4D97-AF65-F5344CB8AC3E}">
        <p14:creationId xmlns:p14="http://schemas.microsoft.com/office/powerpoint/2010/main" val="237773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3726A54-E3C3-4070-80EA-012446F9010D}" type="datetimeFigureOut">
              <a:rPr lang="ru-RU" smtClean="0"/>
              <a:t>09.01.2024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2A01580-6ED7-4216-BEA6-0CE4C84FDA4A}" type="slidenum">
              <a:rPr lang="ru-RU" smtClean="0"/>
              <a:t>‹#›</a:t>
            </a:fld>
            <a:endParaRPr lang="ru-RU"/>
          </a:p>
        </p:txBody>
      </p:sp>
    </p:spTree>
    <p:extLst>
      <p:ext uri="{BB962C8B-B14F-4D97-AF65-F5344CB8AC3E}">
        <p14:creationId xmlns:p14="http://schemas.microsoft.com/office/powerpoint/2010/main" val="600332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41596" y="560439"/>
            <a:ext cx="7766936" cy="3077442"/>
          </a:xfrm>
        </p:spPr>
        <p:txBody>
          <a:bodyPr>
            <a:normAutofit/>
          </a:bodyPr>
          <a:lstStyle/>
          <a:p>
            <a:r>
              <a:rPr lang="ru-RU" sz="3600" dirty="0" smtClean="0"/>
              <a:t>Аккредитация </a:t>
            </a:r>
            <a:r>
              <a:rPr lang="ru-RU" sz="3600" dirty="0" err="1" smtClean="0"/>
              <a:t>PhD</a:t>
            </a:r>
            <a:r>
              <a:rPr lang="ru-RU" sz="3600" dirty="0" smtClean="0"/>
              <a:t> </a:t>
            </a:r>
            <a:r>
              <a:rPr lang="ru-RU" sz="3600" dirty="0" smtClean="0"/>
              <a:t>программы</a:t>
            </a:r>
            <a:r>
              <a:rPr lang="ru-RU" sz="3600" dirty="0" smtClean="0"/>
              <a:t/>
            </a:r>
            <a:br>
              <a:rPr lang="ru-RU" sz="3600" dirty="0" smtClean="0"/>
            </a:br>
            <a:endParaRPr lang="ru-RU" sz="3600" dirty="0"/>
          </a:p>
        </p:txBody>
      </p:sp>
      <p:sp>
        <p:nvSpPr>
          <p:cNvPr id="3" name="Подзаголовок 2"/>
          <p:cNvSpPr>
            <a:spLocks noGrp="1"/>
          </p:cNvSpPr>
          <p:nvPr>
            <p:ph type="subTitle" idx="1"/>
          </p:nvPr>
        </p:nvSpPr>
        <p:spPr>
          <a:xfrm>
            <a:off x="1602658" y="3788851"/>
            <a:ext cx="9144000" cy="1655762"/>
          </a:xfrm>
        </p:spPr>
        <p:txBody>
          <a:bodyPr>
            <a:normAutofit/>
          </a:bodyPr>
          <a:lstStyle/>
          <a:p>
            <a:r>
              <a:rPr lang="ru-RU" dirty="0" smtClean="0"/>
              <a:t>Агентство </a:t>
            </a:r>
            <a:r>
              <a:rPr lang="ru-RU" dirty="0" smtClean="0"/>
              <a:t>по гарантии качества в сфере образования </a:t>
            </a:r>
            <a:r>
              <a:rPr lang="en-US" dirty="0" err="1" smtClean="0"/>
              <a:t>EdNet</a:t>
            </a:r>
            <a:endParaRPr lang="en-US" dirty="0" smtClean="0"/>
          </a:p>
          <a:p>
            <a:endParaRPr lang="ru-RU" dirty="0"/>
          </a:p>
        </p:txBody>
      </p:sp>
    </p:spTree>
    <p:extLst>
      <p:ext uri="{BB962C8B-B14F-4D97-AF65-F5344CB8AC3E}">
        <p14:creationId xmlns:p14="http://schemas.microsoft.com/office/powerpoint/2010/main" val="39290292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Открытые вопросы в контексте </a:t>
            </a:r>
            <a:r>
              <a:rPr lang="ru-RU" dirty="0" err="1" smtClean="0"/>
              <a:t>Кыргызской</a:t>
            </a:r>
            <a:r>
              <a:rPr lang="ru-RU" dirty="0" smtClean="0"/>
              <a:t> Республики</a:t>
            </a:r>
            <a:endParaRPr lang="ru-RU" dirty="0"/>
          </a:p>
        </p:txBody>
      </p:sp>
      <p:sp>
        <p:nvSpPr>
          <p:cNvPr id="3" name="Объект 2"/>
          <p:cNvSpPr>
            <a:spLocks noGrp="1"/>
          </p:cNvSpPr>
          <p:nvPr>
            <p:ph idx="1"/>
          </p:nvPr>
        </p:nvSpPr>
        <p:spPr/>
        <p:txBody>
          <a:bodyPr>
            <a:normAutofit lnSpcReduction="10000"/>
          </a:bodyPr>
          <a:lstStyle/>
          <a:p>
            <a:pPr>
              <a:buFont typeface="+mj-lt"/>
              <a:buAutoNum type="arabicPeriod"/>
            </a:pPr>
            <a:r>
              <a:rPr lang="ru-RU" dirty="0" smtClean="0"/>
              <a:t>Какая разница между программами </a:t>
            </a:r>
            <a:r>
              <a:rPr lang="en-US" dirty="0" smtClean="0"/>
              <a:t>PhD </a:t>
            </a:r>
            <a:r>
              <a:rPr lang="ru-RU" dirty="0" smtClean="0"/>
              <a:t>и аспирантурой? Особенно, если в вузе ведется набор по одному направлению? Есть разница в требованиях к обеспечению качества таких программ?</a:t>
            </a:r>
          </a:p>
          <a:p>
            <a:pPr>
              <a:buFont typeface="+mj-lt"/>
              <a:buAutoNum type="arabicPeriod"/>
            </a:pPr>
            <a:r>
              <a:rPr lang="ru-RU" dirty="0" smtClean="0"/>
              <a:t>Может ли вуз или докторант обеспечить прохождение зарубежной научно-исследовательской стажировки </a:t>
            </a:r>
            <a:r>
              <a:rPr lang="ru-RU" dirty="0"/>
              <a:t>или </a:t>
            </a:r>
            <a:r>
              <a:rPr lang="ru-RU" dirty="0" smtClean="0"/>
              <a:t>практики </a:t>
            </a:r>
            <a:r>
              <a:rPr lang="ru-RU" dirty="0"/>
              <a:t>сроком не менее одного </a:t>
            </a:r>
            <a:r>
              <a:rPr lang="ru-RU" dirty="0" smtClean="0"/>
              <a:t>месяца?</a:t>
            </a:r>
          </a:p>
          <a:p>
            <a:pPr>
              <a:buFont typeface="+mj-lt"/>
              <a:buAutoNum type="arabicPeriod"/>
            </a:pPr>
            <a:r>
              <a:rPr lang="ru-RU" dirty="0" smtClean="0"/>
              <a:t>Является ли требование о владении иностранным языком главенствующим?</a:t>
            </a:r>
            <a:endParaRPr lang="en-US" dirty="0" smtClean="0"/>
          </a:p>
          <a:p>
            <a:pPr>
              <a:buFont typeface="+mj-lt"/>
              <a:buAutoNum type="arabicPeriod"/>
            </a:pPr>
            <a:r>
              <a:rPr lang="ru-RU" dirty="0" smtClean="0"/>
              <a:t>Каковы требования КР к этическим вопросам о проведении исследования?</a:t>
            </a:r>
          </a:p>
          <a:p>
            <a:pPr>
              <a:buFont typeface="+mj-lt"/>
              <a:buAutoNum type="arabicPeriod"/>
            </a:pPr>
            <a:r>
              <a:rPr lang="ru-RU" dirty="0" smtClean="0"/>
              <a:t>Как должны оцениваться компетенции руководителей и членов диссертационного совета? Обучение? Тренинги? Стажировки? Должна быть программа, система.</a:t>
            </a:r>
          </a:p>
          <a:p>
            <a:pPr>
              <a:buFont typeface="+mj-lt"/>
              <a:buAutoNum type="arabicPeriod"/>
            </a:pPr>
            <a:endParaRPr lang="ru-RU" dirty="0" smtClean="0"/>
          </a:p>
          <a:p>
            <a:pPr>
              <a:buFont typeface="+mj-lt"/>
              <a:buAutoNum type="arabicPeriod"/>
            </a:pPr>
            <a:endParaRPr lang="ru-RU" dirty="0" smtClean="0"/>
          </a:p>
          <a:p>
            <a:pPr>
              <a:buFont typeface="+mj-lt"/>
              <a:buAutoNum type="arabicPeriod"/>
            </a:pPr>
            <a:endParaRPr lang="ru-RU" dirty="0" smtClean="0"/>
          </a:p>
          <a:p>
            <a:pPr>
              <a:buFont typeface="+mj-lt"/>
              <a:buAutoNum type="arabicPeriod"/>
            </a:pPr>
            <a:endParaRPr lang="ru-RU" dirty="0"/>
          </a:p>
          <a:p>
            <a:pPr>
              <a:buFont typeface="+mj-lt"/>
              <a:buAutoNum type="arabicPeriod"/>
            </a:pPr>
            <a:endParaRPr lang="ru-RU" dirty="0"/>
          </a:p>
        </p:txBody>
      </p:sp>
    </p:spTree>
    <p:extLst>
      <p:ext uri="{BB962C8B-B14F-4D97-AF65-F5344CB8AC3E}">
        <p14:creationId xmlns:p14="http://schemas.microsoft.com/office/powerpoint/2010/main" val="14971999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Спасибо за внимание!</a:t>
            </a:r>
            <a:endParaRPr lang="ru-RU" dirty="0"/>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1018987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Законодательная рамка</a:t>
            </a:r>
            <a:endParaRPr lang="ru-RU" dirty="0"/>
          </a:p>
        </p:txBody>
      </p:sp>
      <p:sp>
        <p:nvSpPr>
          <p:cNvPr id="3" name="Объект 2"/>
          <p:cNvSpPr>
            <a:spLocks noGrp="1"/>
          </p:cNvSpPr>
          <p:nvPr>
            <p:ph idx="1"/>
          </p:nvPr>
        </p:nvSpPr>
        <p:spPr>
          <a:xfrm>
            <a:off x="677334" y="1671485"/>
            <a:ext cx="8596668" cy="4369878"/>
          </a:xfrm>
        </p:spPr>
        <p:txBody>
          <a:bodyPr/>
          <a:lstStyle/>
          <a:p>
            <a:r>
              <a:rPr lang="ru-RU" b="1" dirty="0" smtClean="0"/>
              <a:t>Доктор </a:t>
            </a:r>
            <a:r>
              <a:rPr lang="ru-RU" b="1" dirty="0"/>
              <a:t>философии (</a:t>
            </a:r>
            <a:r>
              <a:rPr lang="ru-RU" b="1" dirty="0" err="1"/>
              <a:t>PhD</a:t>
            </a:r>
            <a:r>
              <a:rPr lang="ru-RU" b="1" dirty="0"/>
              <a:t>)/доктор по профилю</a:t>
            </a:r>
            <a:r>
              <a:rPr lang="ru-RU" dirty="0"/>
              <a:t> - уровень квалификации послевузовского профессионального образования (базовая докторантура), дающий лицам, выполнившим соответствующую учебную программу и научно-исследовательскую работу с защитой диссертации, право для осуществления научной и другой профессиональной деятельности</a:t>
            </a:r>
            <a:r>
              <a:rPr lang="ru-RU" dirty="0" smtClean="0"/>
              <a:t>;</a:t>
            </a:r>
          </a:p>
          <a:p>
            <a:pPr marL="0" indent="0" algn="ctr">
              <a:buNone/>
            </a:pPr>
            <a:endParaRPr lang="ru-RU" b="1" dirty="0" smtClean="0"/>
          </a:p>
          <a:p>
            <a:pPr marL="0" indent="0" algn="ctr">
              <a:buNone/>
            </a:pPr>
            <a:r>
              <a:rPr lang="ru-RU" b="1" dirty="0" smtClean="0"/>
              <a:t>Закон «Об образовании», ст.23.</a:t>
            </a:r>
          </a:p>
          <a:p>
            <a:r>
              <a:rPr lang="ru-RU" dirty="0" smtClean="0"/>
              <a:t>Ученые </a:t>
            </a:r>
            <a:r>
              <a:rPr lang="ru-RU" dirty="0"/>
              <a:t>степени кандидата наук и доктора наук присуждаются государственным органом аттестации на основе ходатайства диссертационного совета, принятого по результатам публичной защиты диссертации соискателем. Квалификация доктора философии (</a:t>
            </a:r>
            <a:r>
              <a:rPr lang="ru-RU" dirty="0" err="1"/>
              <a:t>PhD</a:t>
            </a:r>
            <a:r>
              <a:rPr lang="ru-RU" dirty="0"/>
              <a:t>)/доктора по профилю присуждается в порядке, установленном Кабинетом Министров </a:t>
            </a:r>
            <a:r>
              <a:rPr lang="ru-RU" dirty="0" err="1"/>
              <a:t>Кыргызской</a:t>
            </a:r>
            <a:r>
              <a:rPr lang="ru-RU" dirty="0"/>
              <a:t> Республики.</a:t>
            </a:r>
          </a:p>
        </p:txBody>
      </p:sp>
    </p:spTree>
    <p:extLst>
      <p:ext uri="{BB962C8B-B14F-4D97-AF65-F5344CB8AC3E}">
        <p14:creationId xmlns:p14="http://schemas.microsoft.com/office/powerpoint/2010/main" val="37319268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dirty="0" smtClean="0"/>
              <a:t>НКР КР</a:t>
            </a:r>
            <a:br>
              <a:rPr lang="ru-RU" dirty="0" smtClean="0"/>
            </a:br>
            <a:r>
              <a:rPr lang="en-US" dirty="0" smtClean="0"/>
              <a:t>PhD </a:t>
            </a:r>
            <a:r>
              <a:rPr lang="ru-RU" dirty="0" smtClean="0"/>
              <a:t>определен девятым уровнем</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436260127"/>
              </p:ext>
            </p:extLst>
          </p:nvPr>
        </p:nvGraphicFramePr>
        <p:xfrm>
          <a:off x="591024" y="2025445"/>
          <a:ext cx="8682978" cy="3677265"/>
        </p:xfrm>
        <a:graphic>
          <a:graphicData uri="http://schemas.openxmlformats.org/drawingml/2006/table">
            <a:tbl>
              <a:tblPr firstRow="1" firstCol="1" bandRow="1">
                <a:tableStyleId>{5C22544A-7EE6-4342-B048-85BDC9FD1C3A}</a:tableStyleId>
              </a:tblPr>
              <a:tblGrid>
                <a:gridCol w="827183">
                  <a:extLst>
                    <a:ext uri="{9D8B030D-6E8A-4147-A177-3AD203B41FA5}">
                      <a16:colId xmlns:a16="http://schemas.microsoft.com/office/drawing/2014/main" val="3844265743"/>
                    </a:ext>
                  </a:extLst>
                </a:gridCol>
                <a:gridCol w="2206466">
                  <a:extLst>
                    <a:ext uri="{9D8B030D-6E8A-4147-A177-3AD203B41FA5}">
                      <a16:colId xmlns:a16="http://schemas.microsoft.com/office/drawing/2014/main" val="2251588329"/>
                    </a:ext>
                  </a:extLst>
                </a:gridCol>
                <a:gridCol w="2205493">
                  <a:extLst>
                    <a:ext uri="{9D8B030D-6E8A-4147-A177-3AD203B41FA5}">
                      <a16:colId xmlns:a16="http://schemas.microsoft.com/office/drawing/2014/main" val="2528295640"/>
                    </a:ext>
                  </a:extLst>
                </a:gridCol>
                <a:gridCol w="3443836">
                  <a:extLst>
                    <a:ext uri="{9D8B030D-6E8A-4147-A177-3AD203B41FA5}">
                      <a16:colId xmlns:a16="http://schemas.microsoft.com/office/drawing/2014/main" val="429359392"/>
                    </a:ext>
                  </a:extLst>
                </a:gridCol>
              </a:tblGrid>
              <a:tr h="307846">
                <a:tc>
                  <a:txBody>
                    <a:bodyPr/>
                    <a:lstStyle/>
                    <a:p>
                      <a:pPr indent="21590" algn="ctr">
                        <a:spcAft>
                          <a:spcPts val="0"/>
                        </a:spcAft>
                        <a:tabLst>
                          <a:tab pos="379730" algn="l"/>
                        </a:tabLst>
                      </a:pPr>
                      <a:r>
                        <a:rPr lang="ru-RU" sz="1400" dirty="0" smtClean="0">
                          <a:solidFill>
                            <a:schemeClr val="tx1"/>
                          </a:solidFill>
                          <a:effectLst/>
                          <a:latin typeface="Calibri" panose="020F0502020204030204" pitchFamily="34" charset="0"/>
                          <a:cs typeface="Times New Roman" panose="02020603050405020304" pitchFamily="18" charset="0"/>
                        </a:rPr>
                        <a:t>Уровень</a:t>
                      </a:r>
                      <a:endParaRPr lang="ru-RU" sz="14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ru-RU" sz="1400" dirty="0" smtClean="0">
                          <a:solidFill>
                            <a:schemeClr val="tx1"/>
                          </a:solidFill>
                          <a:effectLst/>
                          <a:latin typeface="Calibri" panose="020F0502020204030204" pitchFamily="34" charset="0"/>
                          <a:cs typeface="Times New Roman" panose="02020603050405020304" pitchFamily="18" charset="0"/>
                        </a:rPr>
                        <a:t>Знания</a:t>
                      </a:r>
                      <a:endParaRPr lang="ru-RU" sz="14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ru-RU" sz="1400" dirty="0" smtClean="0">
                          <a:solidFill>
                            <a:schemeClr val="tx1"/>
                          </a:solidFill>
                          <a:effectLst/>
                          <a:latin typeface="Calibri" panose="020F0502020204030204" pitchFamily="34" charset="0"/>
                          <a:cs typeface="Times New Roman" panose="02020603050405020304" pitchFamily="18" charset="0"/>
                        </a:rPr>
                        <a:t>Навыки</a:t>
                      </a:r>
                      <a:endParaRPr lang="ru-RU" sz="14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ctr">
                        <a:spcAft>
                          <a:spcPts val="0"/>
                        </a:spcAft>
                      </a:pPr>
                      <a:r>
                        <a:rPr lang="ru-RU" sz="1400" dirty="0" smtClean="0">
                          <a:solidFill>
                            <a:schemeClr val="tx1"/>
                          </a:solidFill>
                          <a:effectLst/>
                          <a:latin typeface="Calibri" panose="020F0502020204030204" pitchFamily="34" charset="0"/>
                          <a:cs typeface="Times New Roman" panose="02020603050405020304" pitchFamily="18" charset="0"/>
                        </a:rPr>
                        <a:t>Личностные компетенции</a:t>
                      </a:r>
                      <a:endParaRPr lang="ru-RU" sz="1400" dirty="0">
                        <a:solidFill>
                          <a:schemeClr val="tx1"/>
                        </a:solidFill>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3447872092"/>
                  </a:ext>
                </a:extLst>
              </a:tr>
              <a:tr h="3369419">
                <a:tc>
                  <a:txBody>
                    <a:bodyPr/>
                    <a:lstStyle/>
                    <a:p>
                      <a:pPr indent="21590" algn="ctr">
                        <a:spcAft>
                          <a:spcPts val="0"/>
                        </a:spcAft>
                        <a:tabLst>
                          <a:tab pos="379730" algn="l"/>
                        </a:tabLst>
                      </a:pPr>
                      <a:r>
                        <a:rPr lang="ru-RU" sz="1300">
                          <a:effectLst/>
                          <a:latin typeface="Times New Roman" panose="02020603050405020304" pitchFamily="18" charset="0"/>
                          <a:cs typeface="Times New Roman" panose="02020603050405020304" pitchFamily="18" charset="0"/>
                        </a:rPr>
                        <a:t>8</a:t>
                      </a:r>
                      <a:endParaRPr lang="ru-RU" sz="1300">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0"/>
                        </a:spcAft>
                      </a:pPr>
                      <a:r>
                        <a:rPr lang="ru-RU" sz="1300">
                          <a:effectLst/>
                          <a:latin typeface="Times New Roman" panose="02020603050405020304" pitchFamily="18" charset="0"/>
                          <a:cs typeface="Times New Roman" panose="02020603050405020304" pitchFamily="18" charset="0"/>
                        </a:rPr>
                        <a:t>Владеет самыми передовыми знаниями в области трудовой деятельности или обучения в смежных областях</a:t>
                      </a:r>
                      <a:endParaRPr lang="ru-RU" sz="1300">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0"/>
                        </a:spcAft>
                      </a:pPr>
                      <a:r>
                        <a:rPr lang="ru-RU" sz="1300" dirty="0">
                          <a:effectLst/>
                          <a:latin typeface="Times New Roman" panose="02020603050405020304" pitchFamily="18" charset="0"/>
                          <a:cs typeface="Times New Roman" panose="02020603050405020304" pitchFamily="18" charset="0"/>
                        </a:rPr>
                        <a:t>Владеет самыми передовыми и специализирован-</a:t>
                      </a:r>
                      <a:r>
                        <a:rPr lang="ru-RU" sz="1300" dirty="0" err="1">
                          <a:effectLst/>
                          <a:latin typeface="Times New Roman" panose="02020603050405020304" pitchFamily="18" charset="0"/>
                          <a:cs typeface="Times New Roman" panose="02020603050405020304" pitchFamily="18" charset="0"/>
                        </a:rPr>
                        <a:t>ными</a:t>
                      </a:r>
                      <a:r>
                        <a:rPr lang="ru-RU" sz="1300" dirty="0">
                          <a:effectLst/>
                          <a:latin typeface="Times New Roman" panose="02020603050405020304" pitchFamily="18" charset="0"/>
                          <a:cs typeface="Times New Roman" panose="02020603050405020304" pitchFamily="18" charset="0"/>
                        </a:rPr>
                        <a:t> умениями и методами, включая синтез и оценку, необходимыми для решения важнейших проблем в области исследований и/или инноваций, а также для расширения и переосмысления существующих знаний или профессиональной практики</a:t>
                      </a:r>
                      <a:endParaRPr lang="ru-RU" sz="1300" dirty="0">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tc>
                  <a:txBody>
                    <a:bodyPr/>
                    <a:lstStyle/>
                    <a:p>
                      <a:pPr algn="just">
                        <a:spcAft>
                          <a:spcPts val="0"/>
                        </a:spcAft>
                      </a:pPr>
                      <a:r>
                        <a:rPr lang="ru-RU" sz="1300" dirty="0">
                          <a:effectLst/>
                          <a:latin typeface="Times New Roman" panose="02020603050405020304" pitchFamily="18" charset="0"/>
                          <a:cs typeface="Times New Roman" panose="02020603050405020304" pitchFamily="18" charset="0"/>
                        </a:rPr>
                        <a:t>1 – демонстрирует </a:t>
                      </a:r>
                      <a:r>
                        <a:rPr lang="ru-RU" sz="1300" dirty="0" err="1">
                          <a:effectLst/>
                          <a:latin typeface="Times New Roman" panose="02020603050405020304" pitchFamily="18" charset="0"/>
                          <a:cs typeface="Times New Roman" panose="02020603050405020304" pitchFamily="18" charset="0"/>
                        </a:rPr>
                        <a:t>самостоя-тельность</a:t>
                      </a:r>
                      <a:r>
                        <a:rPr lang="ru-RU" sz="1300" dirty="0">
                          <a:effectLst/>
                          <a:latin typeface="Times New Roman" panose="02020603050405020304" pitchFamily="18" charset="0"/>
                          <a:cs typeface="Times New Roman" panose="02020603050405020304" pitchFamily="18" charset="0"/>
                        </a:rPr>
                        <a:t>, </a:t>
                      </a:r>
                      <a:r>
                        <a:rPr lang="ru-RU" sz="1300" dirty="0" err="1">
                          <a:effectLst/>
                          <a:latin typeface="Times New Roman" panose="02020603050405020304" pitchFamily="18" charset="0"/>
                          <a:cs typeface="Times New Roman" panose="02020603050405020304" pitchFamily="18" charset="0"/>
                        </a:rPr>
                        <a:t>инновационность</a:t>
                      </a:r>
                      <a:r>
                        <a:rPr lang="ru-RU" sz="1300" dirty="0">
                          <a:effectLst/>
                          <a:latin typeface="Times New Roman" panose="02020603050405020304" pitchFamily="18" charset="0"/>
                          <a:cs typeface="Times New Roman" panose="02020603050405020304" pitchFamily="18" charset="0"/>
                        </a:rPr>
                        <a:t>, научную и профессиональную цельность, а также устойчивую приверженность разработке новых идей или процессов в передовых областях профессиональной деятельности или обучения, включая исследования.</a:t>
                      </a:r>
                      <a:endParaRPr lang="ru-RU" sz="1300" dirty="0">
                        <a:effectLst/>
                        <a:latin typeface="Calibri" panose="020F0502020204030204" pitchFamily="34" charset="0"/>
                        <a:cs typeface="Times New Roman" panose="02020603050405020304" pitchFamily="18" charset="0"/>
                      </a:endParaRPr>
                    </a:p>
                    <a:p>
                      <a:pPr algn="just">
                        <a:spcAft>
                          <a:spcPts val="0"/>
                        </a:spcAft>
                      </a:pPr>
                      <a:r>
                        <a:rPr lang="ru-RU" sz="1300" dirty="0">
                          <a:effectLst/>
                          <a:latin typeface="Times New Roman" panose="02020603050405020304" pitchFamily="18" charset="0"/>
                          <a:cs typeface="Times New Roman" panose="02020603050405020304" pitchFamily="18" charset="0"/>
                        </a:rPr>
                        <a:t>2 - несет ответственность за внедрение результатов своих исследований на институциональном уровне и/или в масштабе отрасли.</a:t>
                      </a:r>
                      <a:endParaRPr lang="ru-RU" sz="1300" dirty="0">
                        <a:effectLst/>
                        <a:latin typeface="Calibri" panose="020F0502020204030204" pitchFamily="34" charset="0"/>
                        <a:cs typeface="Times New Roman" panose="02020603050405020304" pitchFamily="18" charset="0"/>
                      </a:endParaRPr>
                    </a:p>
                    <a:p>
                      <a:pPr algn="just">
                        <a:spcAft>
                          <a:spcPts val="0"/>
                        </a:spcAft>
                      </a:pPr>
                      <a:r>
                        <a:rPr lang="ru-RU" sz="1300" dirty="0">
                          <a:effectLst/>
                          <a:latin typeface="Times New Roman" panose="02020603050405020304" pitchFamily="18" charset="0"/>
                          <a:cs typeface="Times New Roman" panose="02020603050405020304" pitchFamily="18" charset="0"/>
                        </a:rPr>
                        <a:t>3 - осуществляет руководство исследовательскими или профессиональными группами при решении сложных или междисциплинарных задач</a:t>
                      </a:r>
                      <a:endParaRPr lang="ru-RU" sz="1300" dirty="0">
                        <a:effectLst/>
                        <a:latin typeface="Calibri" panose="020F0502020204030204" pitchFamily="34" charset="0"/>
                        <a:cs typeface="Times New Roman" panose="02020603050405020304" pitchFamily="18" charset="0"/>
                      </a:endParaRPr>
                    </a:p>
                  </a:txBody>
                  <a:tcPr marL="68580" marR="68580" marT="0" marB="0">
                    <a:solidFill>
                      <a:schemeClr val="accent1">
                        <a:lumMod val="20000"/>
                        <a:lumOff val="80000"/>
                      </a:schemeClr>
                    </a:solidFill>
                  </a:tcPr>
                </a:tc>
                <a:extLst>
                  <a:ext uri="{0D108BD9-81ED-4DB2-BD59-A6C34878D82A}">
                    <a16:rowId xmlns:a16="http://schemas.microsoft.com/office/drawing/2014/main" val="1602772566"/>
                  </a:ext>
                </a:extLst>
              </a:tr>
            </a:tbl>
          </a:graphicData>
        </a:graphic>
      </p:graphicFrame>
    </p:spTree>
    <p:extLst>
      <p:ext uri="{BB962C8B-B14F-4D97-AF65-F5344CB8AC3E}">
        <p14:creationId xmlns:p14="http://schemas.microsoft.com/office/powerpoint/2010/main" val="3892221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Особенности результатов обучения </a:t>
            </a:r>
            <a:r>
              <a:rPr lang="en-US" dirty="0" smtClean="0"/>
              <a:t>PhD </a:t>
            </a:r>
            <a:r>
              <a:rPr lang="ru-RU" dirty="0" smtClean="0"/>
              <a:t>программ</a:t>
            </a:r>
            <a:endParaRPr lang="ru-RU" dirty="0"/>
          </a:p>
        </p:txBody>
      </p:sp>
      <p:sp>
        <p:nvSpPr>
          <p:cNvPr id="3" name="Объект 2"/>
          <p:cNvSpPr>
            <a:spLocks noGrp="1"/>
          </p:cNvSpPr>
          <p:nvPr>
            <p:ph idx="1"/>
          </p:nvPr>
        </p:nvSpPr>
        <p:spPr/>
        <p:txBody>
          <a:bodyPr>
            <a:normAutofit fontScale="77500" lnSpcReduction="20000"/>
          </a:bodyPr>
          <a:lstStyle/>
          <a:p>
            <a:pPr>
              <a:buFont typeface="+mj-lt"/>
              <a:buAutoNum type="arabicPeriod"/>
            </a:pPr>
            <a:r>
              <a:rPr lang="ru-RU" dirty="0" smtClean="0"/>
              <a:t>РО программ </a:t>
            </a:r>
            <a:r>
              <a:rPr lang="en-US" dirty="0" smtClean="0"/>
              <a:t>PhD</a:t>
            </a:r>
            <a:r>
              <a:rPr lang="ru-RU" dirty="0" smtClean="0"/>
              <a:t> должны иметь эффект на </a:t>
            </a:r>
            <a:r>
              <a:rPr lang="ru-RU" dirty="0"/>
              <a:t>социальную, экономическую, медицинскую и </a:t>
            </a:r>
            <a:r>
              <a:rPr lang="ru-RU" dirty="0" smtClean="0"/>
              <a:t>другие аспекты жизни.</a:t>
            </a:r>
          </a:p>
          <a:p>
            <a:pPr>
              <a:buFont typeface="+mj-lt"/>
              <a:buAutoNum type="arabicPeriod"/>
            </a:pPr>
            <a:r>
              <a:rPr lang="ru-RU" dirty="0" smtClean="0"/>
              <a:t>РО программ </a:t>
            </a:r>
            <a:r>
              <a:rPr lang="en-US" dirty="0" smtClean="0"/>
              <a:t>PhD </a:t>
            </a:r>
            <a:r>
              <a:rPr lang="ru-RU" dirty="0" smtClean="0"/>
              <a:t>должны раскрывать ожидаемый </a:t>
            </a:r>
            <a:r>
              <a:rPr lang="ru-RU" dirty="0"/>
              <a:t>эффект </a:t>
            </a:r>
            <a:r>
              <a:rPr lang="ru-RU" dirty="0" smtClean="0"/>
              <a:t>от программы в </a:t>
            </a:r>
            <a:r>
              <a:rPr lang="ru-RU" dirty="0"/>
              <a:t>контексте своего региона, </a:t>
            </a:r>
            <a:r>
              <a:rPr lang="ru-RU" dirty="0" smtClean="0"/>
              <a:t>страны</a:t>
            </a:r>
            <a:endParaRPr lang="ru-RU" dirty="0"/>
          </a:p>
          <a:p>
            <a:pPr marL="0" indent="0" algn="ctr">
              <a:buNone/>
            </a:pPr>
            <a:r>
              <a:rPr lang="ru-RU" b="1" dirty="0" smtClean="0"/>
              <a:t>При этом РО должны быть в том числе ориентированы на:</a:t>
            </a:r>
          </a:p>
          <a:p>
            <a:pPr lvl="0"/>
            <a:r>
              <a:rPr lang="ru-RU" dirty="0"/>
              <a:t>системное понимание области исследования и владение навыками и методами исследования, </a:t>
            </a:r>
            <a:r>
              <a:rPr lang="ru-RU" dirty="0" smtClean="0"/>
              <a:t>связанные </a:t>
            </a:r>
            <a:r>
              <a:rPr lang="ru-RU" dirty="0"/>
              <a:t>с этой областью; </a:t>
            </a:r>
          </a:p>
          <a:p>
            <a:pPr lvl="0"/>
            <a:r>
              <a:rPr lang="ru-RU" dirty="0"/>
              <a:t>способность создавать, </a:t>
            </a:r>
            <a:r>
              <a:rPr lang="ru-RU" dirty="0" smtClean="0"/>
              <a:t>проектировать</a:t>
            </a:r>
            <a:r>
              <a:rPr lang="ru-RU" dirty="0"/>
              <a:t>, реализовывать и адаптировать оригинальное научное исследование или проект на уровне, который заслуживает международной реферируемой публикации; </a:t>
            </a:r>
          </a:p>
          <a:p>
            <a:pPr lvl="0"/>
            <a:r>
              <a:rPr lang="ru-RU" dirty="0"/>
              <a:t>способность компетентного общения со своими коллегами, широким научным сообществом и с обществом в целом о своих областях знаний; </a:t>
            </a:r>
          </a:p>
          <a:p>
            <a:pPr lvl="0"/>
            <a:r>
              <a:rPr lang="ru-RU" dirty="0"/>
              <a:t>способствовать в академическом и профессиональном контексте технологическому, социальному или культурному прогрессу в обществе, основанном на знаниях;</a:t>
            </a:r>
          </a:p>
          <a:p>
            <a:r>
              <a:rPr lang="ru-RU" dirty="0"/>
              <a:t>дополнительные </a:t>
            </a:r>
            <a:r>
              <a:rPr lang="ru-RU" dirty="0" smtClean="0"/>
              <a:t>компетенции могут включать </a:t>
            </a:r>
            <a:r>
              <a:rPr lang="ru-RU" dirty="0"/>
              <a:t>лидерство, способность контролировать работу других, управление проектами и способность </a:t>
            </a:r>
            <a:r>
              <a:rPr lang="ru-RU" dirty="0" smtClean="0"/>
              <a:t>учить.</a:t>
            </a:r>
            <a:endParaRPr lang="ru-RU" dirty="0"/>
          </a:p>
        </p:txBody>
      </p:sp>
    </p:spTree>
    <p:extLst>
      <p:ext uri="{BB962C8B-B14F-4D97-AF65-F5344CB8AC3E}">
        <p14:creationId xmlns:p14="http://schemas.microsoft.com/office/powerpoint/2010/main" val="1032264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Аккредитация </a:t>
            </a:r>
            <a:r>
              <a:rPr lang="en-US" dirty="0" smtClean="0"/>
              <a:t>PhD </a:t>
            </a:r>
            <a:r>
              <a:rPr lang="ru-RU" dirty="0" smtClean="0"/>
              <a:t>программ</a:t>
            </a:r>
            <a:endParaRPr lang="ru-RU" dirty="0"/>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85653" y="1809495"/>
            <a:ext cx="3953310" cy="3953310"/>
          </a:xfrm>
        </p:spPr>
      </p:pic>
      <p:sp>
        <p:nvSpPr>
          <p:cNvPr id="6" name="TextBox 5"/>
          <p:cNvSpPr txBox="1"/>
          <p:nvPr/>
        </p:nvSpPr>
        <p:spPr>
          <a:xfrm>
            <a:off x="285135" y="2027277"/>
            <a:ext cx="2684207" cy="830997"/>
          </a:xfrm>
          <a:prstGeom prst="rect">
            <a:avLst/>
          </a:prstGeom>
          <a:noFill/>
        </p:spPr>
        <p:txBody>
          <a:bodyPr wrap="square" rtlCol="0">
            <a:spAutoFit/>
          </a:bodyPr>
          <a:lstStyle/>
          <a:p>
            <a:pPr algn="ctr"/>
            <a:r>
              <a:rPr lang="ru-RU" sz="2400" dirty="0" smtClean="0"/>
              <a:t>Процедуры и требование</a:t>
            </a:r>
            <a:endParaRPr lang="ru-RU" sz="2400" dirty="0"/>
          </a:p>
        </p:txBody>
      </p:sp>
      <p:sp>
        <p:nvSpPr>
          <p:cNvPr id="7" name="TextBox 6"/>
          <p:cNvSpPr txBox="1"/>
          <p:nvPr/>
        </p:nvSpPr>
        <p:spPr>
          <a:xfrm>
            <a:off x="7138963" y="3786150"/>
            <a:ext cx="2367392" cy="461665"/>
          </a:xfrm>
          <a:prstGeom prst="rect">
            <a:avLst/>
          </a:prstGeom>
          <a:noFill/>
        </p:spPr>
        <p:txBody>
          <a:bodyPr wrap="square" rtlCol="0">
            <a:spAutoFit/>
          </a:bodyPr>
          <a:lstStyle/>
          <a:p>
            <a:pPr algn="ctr"/>
            <a:r>
              <a:rPr lang="ru-RU" sz="2400" dirty="0" smtClean="0"/>
              <a:t>Содержание</a:t>
            </a:r>
            <a:endParaRPr lang="ru-RU" sz="2400" dirty="0"/>
          </a:p>
        </p:txBody>
      </p:sp>
    </p:spTree>
    <p:extLst>
      <p:ext uri="{BB962C8B-B14F-4D97-AF65-F5344CB8AC3E}">
        <p14:creationId xmlns:p14="http://schemas.microsoft.com/office/powerpoint/2010/main" val="8582860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 аккредитации </a:t>
            </a:r>
            <a:r>
              <a:rPr lang="en-US" dirty="0" smtClean="0"/>
              <a:t>PhD</a:t>
            </a:r>
            <a:r>
              <a:rPr lang="ru-RU" dirty="0" smtClean="0"/>
              <a:t> программ особую важность приобретают такие аспекты как:</a:t>
            </a:r>
            <a:endParaRPr lang="ru-RU" dirty="0"/>
          </a:p>
        </p:txBody>
      </p:sp>
      <p:sp>
        <p:nvSpPr>
          <p:cNvPr id="3" name="Объект 2"/>
          <p:cNvSpPr>
            <a:spLocks noGrp="1"/>
          </p:cNvSpPr>
          <p:nvPr>
            <p:ph idx="1"/>
          </p:nvPr>
        </p:nvSpPr>
        <p:spPr/>
        <p:txBody>
          <a:bodyPr>
            <a:normAutofit fontScale="92500" lnSpcReduction="20000"/>
          </a:bodyPr>
          <a:lstStyle/>
          <a:p>
            <a:r>
              <a:rPr lang="ru-RU" dirty="0" smtClean="0"/>
              <a:t>Процедуры формирования состава диссертационного совета, состав и квалификация членов совета – </a:t>
            </a:r>
            <a:r>
              <a:rPr lang="ru-RU" i="1" dirty="0" smtClean="0"/>
              <a:t>«а кто судьи?».</a:t>
            </a:r>
          </a:p>
          <a:p>
            <a:r>
              <a:rPr lang="ru-RU" dirty="0" smtClean="0"/>
              <a:t>Какие требования выставляются к диссертации – </a:t>
            </a:r>
            <a:r>
              <a:rPr lang="ru-RU" i="1" dirty="0" smtClean="0"/>
              <a:t>что важнее количество или качество? Страницы или слова?</a:t>
            </a:r>
          </a:p>
          <a:p>
            <a:r>
              <a:rPr lang="ru-RU" dirty="0" smtClean="0"/>
              <a:t>Процедуры обеспечения оригинальности исследования? </a:t>
            </a:r>
            <a:r>
              <a:rPr lang="ru-RU" i="1" dirty="0" smtClean="0"/>
              <a:t>– уверены ли мы, что исследование проведено лично кандидатом, и что имеются все доказательства получения оригинальности данных?</a:t>
            </a:r>
          </a:p>
          <a:p>
            <a:r>
              <a:rPr lang="ru-RU" dirty="0" smtClean="0"/>
              <a:t>Предоставляется ли возможность для публичной оценки или публичная обратная связь? – </a:t>
            </a:r>
            <a:r>
              <a:rPr lang="ru-RU" i="1" dirty="0" smtClean="0"/>
              <a:t>есть ли что скрывать или нет?</a:t>
            </a:r>
          </a:p>
          <a:p>
            <a:r>
              <a:rPr lang="ru-RU" dirty="0" smtClean="0"/>
              <a:t>Кто принимает решение о готовности диссертации к защите? – </a:t>
            </a:r>
            <a:r>
              <a:rPr lang="ru-RU" i="1" dirty="0" smtClean="0"/>
              <a:t>позволяют ли процедуры подготовки диссертации обеспечить беспристрастность, прозрачность и объективность?</a:t>
            </a:r>
          </a:p>
          <a:p>
            <a:r>
              <a:rPr lang="ru-RU" dirty="0" smtClean="0"/>
              <a:t>Деятельность этического комитета – соблюдены ли этические требования к проведению</a:t>
            </a:r>
          </a:p>
          <a:p>
            <a:endParaRPr lang="ru-RU" dirty="0"/>
          </a:p>
        </p:txBody>
      </p:sp>
    </p:spTree>
    <p:extLst>
      <p:ext uri="{BB962C8B-B14F-4D97-AF65-F5344CB8AC3E}">
        <p14:creationId xmlns:p14="http://schemas.microsoft.com/office/powerpoint/2010/main" val="1859022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31537"/>
            <a:ext cx="8596668" cy="1320800"/>
          </a:xfrm>
        </p:spPr>
        <p:txBody>
          <a:bodyPr>
            <a:normAutofit fontScale="90000"/>
          </a:bodyPr>
          <a:lstStyle/>
          <a:p>
            <a:r>
              <a:rPr lang="ru-RU" dirty="0" smtClean="0"/>
              <a:t>Стандарты аккредитации Агентства </a:t>
            </a:r>
            <a:r>
              <a:rPr lang="en-US" dirty="0" err="1" smtClean="0"/>
              <a:t>EdNet</a:t>
            </a:r>
            <a:r>
              <a:rPr lang="en-US" dirty="0" smtClean="0"/>
              <a:t/>
            </a:r>
            <a:br>
              <a:rPr lang="en-US" dirty="0" smtClean="0"/>
            </a:br>
            <a:r>
              <a:rPr lang="ru-RU" dirty="0" smtClean="0"/>
              <a:t>9 стандартов и 61 критерий</a:t>
            </a:r>
            <a:endParaRPr lang="ru-RU" dirty="0"/>
          </a:p>
        </p:txBody>
      </p:sp>
      <p:sp>
        <p:nvSpPr>
          <p:cNvPr id="3" name="Объект 2"/>
          <p:cNvSpPr>
            <a:spLocks noGrp="1"/>
          </p:cNvSpPr>
          <p:nvPr>
            <p:ph idx="1"/>
          </p:nvPr>
        </p:nvSpPr>
        <p:spPr>
          <a:xfrm>
            <a:off x="677334" y="1652337"/>
            <a:ext cx="8596668" cy="4389025"/>
          </a:xfrm>
        </p:spPr>
        <p:txBody>
          <a:bodyPr/>
          <a:lstStyle/>
          <a:p>
            <a:pPr marL="0" indent="0">
              <a:buNone/>
            </a:pPr>
            <a:r>
              <a:rPr lang="ru-RU" b="1" dirty="0"/>
              <a:t>Стандарт 1. «Миссия и стратегия развития образовательной организации</a:t>
            </a:r>
            <a:r>
              <a:rPr lang="ru-RU" b="1" dirty="0" smtClean="0"/>
              <a:t>»</a:t>
            </a:r>
          </a:p>
          <a:p>
            <a:pPr marL="0" indent="0">
              <a:buNone/>
            </a:pPr>
            <a:r>
              <a:rPr lang="ru-RU" b="1" dirty="0"/>
              <a:t>Стандарт 2. «Система гарантии качества и структура организации</a:t>
            </a:r>
            <a:r>
              <a:rPr lang="ru-RU" b="1" dirty="0" smtClean="0"/>
              <a:t>»</a:t>
            </a:r>
          </a:p>
          <a:p>
            <a:pPr marL="0" indent="0">
              <a:buNone/>
            </a:pPr>
            <a:r>
              <a:rPr lang="ru-RU" b="1" dirty="0"/>
              <a:t>Стандарт 3. «Сильная научно-исследовательская среда</a:t>
            </a:r>
            <a:r>
              <a:rPr lang="ru-RU" b="1" dirty="0" smtClean="0"/>
              <a:t>»</a:t>
            </a:r>
          </a:p>
          <a:p>
            <a:pPr marL="0" indent="0">
              <a:buNone/>
            </a:pPr>
            <a:r>
              <a:rPr lang="ru-RU" b="1" dirty="0"/>
              <a:t>Стандарт 4. «Политика и критерии приема»</a:t>
            </a:r>
            <a:r>
              <a:rPr lang="ru-RU" dirty="0"/>
              <a:t> </a:t>
            </a:r>
          </a:p>
          <a:p>
            <a:pPr marL="0" indent="0">
              <a:buNone/>
            </a:pPr>
            <a:r>
              <a:rPr lang="ru-RU" b="1" dirty="0"/>
              <a:t>Стандарт 5. «Программа </a:t>
            </a:r>
            <a:r>
              <a:rPr lang="ru-RU" b="1" dirty="0" err="1"/>
              <a:t>PhD</a:t>
            </a:r>
            <a:r>
              <a:rPr lang="ru-RU" b="1" dirty="0"/>
              <a:t> докторантуры»</a:t>
            </a:r>
            <a:r>
              <a:rPr lang="ru-RU" dirty="0"/>
              <a:t> </a:t>
            </a:r>
          </a:p>
          <a:p>
            <a:pPr marL="0" indent="0">
              <a:buNone/>
            </a:pPr>
            <a:r>
              <a:rPr lang="ru-RU" b="1" dirty="0"/>
              <a:t>Стандарт 6. «Научное руководство</a:t>
            </a:r>
            <a:r>
              <a:rPr lang="ru-RU" b="1" dirty="0" smtClean="0"/>
              <a:t>»</a:t>
            </a:r>
          </a:p>
          <a:p>
            <a:pPr marL="0" indent="0">
              <a:buNone/>
            </a:pPr>
            <a:r>
              <a:rPr lang="ru-RU" b="1" dirty="0"/>
              <a:t>Стандарт 7.  «</a:t>
            </a:r>
            <a:r>
              <a:rPr lang="en-US" b="1" dirty="0"/>
              <a:t>PhD</a:t>
            </a:r>
            <a:r>
              <a:rPr lang="ru-RU" b="1" dirty="0"/>
              <a:t> Диссертация</a:t>
            </a:r>
            <a:r>
              <a:rPr lang="ru-RU" b="1" dirty="0" smtClean="0"/>
              <a:t>»</a:t>
            </a:r>
            <a:endParaRPr lang="ru-RU" dirty="0"/>
          </a:p>
          <a:p>
            <a:pPr marL="0" indent="0">
              <a:buNone/>
            </a:pPr>
            <a:r>
              <a:rPr lang="ru-RU" b="1" dirty="0"/>
              <a:t>Стандарт 8. </a:t>
            </a:r>
            <a:r>
              <a:rPr lang="ru-RU" b="1" dirty="0" smtClean="0"/>
              <a:t>«Инфраструктура»</a:t>
            </a:r>
          </a:p>
          <a:p>
            <a:pPr marL="0" indent="0">
              <a:buNone/>
            </a:pPr>
            <a:r>
              <a:rPr lang="ru-RU" b="1" dirty="0" smtClean="0"/>
              <a:t>Стандарт </a:t>
            </a:r>
            <a:r>
              <a:rPr lang="ru-RU" b="1" dirty="0"/>
              <a:t>9 «Оценка» </a:t>
            </a:r>
            <a:endParaRPr lang="ru-RU" dirty="0"/>
          </a:p>
          <a:p>
            <a:pPr marL="0" indent="0">
              <a:buNone/>
            </a:pPr>
            <a:endParaRPr lang="ru-RU" dirty="0"/>
          </a:p>
        </p:txBody>
      </p:sp>
    </p:spTree>
    <p:extLst>
      <p:ext uri="{BB962C8B-B14F-4D97-AF65-F5344CB8AC3E}">
        <p14:creationId xmlns:p14="http://schemas.microsoft.com/office/powerpoint/2010/main" val="3628936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marL="0" indent="0"/>
            <a:r>
              <a:rPr lang="ru-RU" b="1" dirty="0"/>
              <a:t>Стандарт 3. «Сильная научно-исследовательская среда»</a:t>
            </a:r>
          </a:p>
        </p:txBody>
      </p:sp>
      <p:sp>
        <p:nvSpPr>
          <p:cNvPr id="3" name="Объект 2"/>
          <p:cNvSpPr>
            <a:spLocks noGrp="1"/>
          </p:cNvSpPr>
          <p:nvPr>
            <p:ph idx="1"/>
          </p:nvPr>
        </p:nvSpPr>
        <p:spPr/>
        <p:txBody>
          <a:bodyPr/>
          <a:lstStyle/>
          <a:p>
            <a:pPr marL="0" indent="0">
              <a:buNone/>
            </a:pPr>
            <a:r>
              <a:rPr lang="ru-RU" dirty="0" smtClean="0"/>
              <a:t>3.1. Программы </a:t>
            </a:r>
            <a:r>
              <a:rPr lang="en-US" dirty="0"/>
              <a:t>PhD </a:t>
            </a:r>
            <a:r>
              <a:rPr lang="ru-RU" dirty="0"/>
              <a:t>должны реализовываться только в образовательных организациях, имеющих сильную научную среду, в том числе научные школы, научные кафедры, сильных и известных научных руководителей, обладающих необходимым научным потенциалом. Докторантам должны быть предоставлены все необходимые условия для достижения поставленных научных </a:t>
            </a:r>
            <a:r>
              <a:rPr lang="ru-RU" dirty="0" smtClean="0"/>
              <a:t>целей.</a:t>
            </a:r>
          </a:p>
          <a:p>
            <a:pPr marL="0" indent="0">
              <a:buNone/>
            </a:pPr>
            <a:r>
              <a:rPr lang="ru-RU" dirty="0" smtClean="0"/>
              <a:t>3.2. Исследования </a:t>
            </a:r>
            <a:r>
              <a:rPr lang="ru-RU" dirty="0"/>
              <a:t>должны соответствовать международным этическим стандартам и утверждаться соответствующими компетентными комитетами по этике</a:t>
            </a:r>
          </a:p>
        </p:txBody>
      </p:sp>
    </p:spTree>
    <p:extLst>
      <p:ext uri="{BB962C8B-B14F-4D97-AF65-F5344CB8AC3E}">
        <p14:creationId xmlns:p14="http://schemas.microsoft.com/office/powerpoint/2010/main" val="701611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Стандарт 7.  «</a:t>
            </a:r>
            <a:r>
              <a:rPr lang="en-US" b="1" dirty="0"/>
              <a:t>PhD</a:t>
            </a:r>
            <a:r>
              <a:rPr lang="ru-RU" b="1" dirty="0"/>
              <a:t> Диссертация».</a:t>
            </a:r>
            <a:endParaRPr lang="ru-RU" dirty="0"/>
          </a:p>
        </p:txBody>
      </p:sp>
      <p:sp>
        <p:nvSpPr>
          <p:cNvPr id="5" name="Объект 4"/>
          <p:cNvSpPr>
            <a:spLocks noGrp="1"/>
          </p:cNvSpPr>
          <p:nvPr>
            <p:ph idx="1"/>
          </p:nvPr>
        </p:nvSpPr>
        <p:spPr/>
        <p:txBody>
          <a:bodyPr/>
          <a:lstStyle/>
          <a:p>
            <a:pPr marL="0" indent="0">
              <a:buNone/>
            </a:pPr>
            <a:r>
              <a:rPr lang="ru-RU" dirty="0" smtClean="0"/>
              <a:t>7.6. </a:t>
            </a:r>
            <a:r>
              <a:rPr lang="en-US" dirty="0"/>
              <a:t>PhD </a:t>
            </a:r>
            <a:r>
              <a:rPr lang="ru-RU" dirty="0"/>
              <a:t>диссертация должна быть опубликована на домашней странице сайта образовательной организации. Если патентное законодательство, законодательство об авторском праве или другие причины препятствуют этому, по крайней мере, отрывки тезисов должны быть общедоступными. Должно быть краткое изложение диссертации на государственном, официальном и английском языке.</a:t>
            </a:r>
          </a:p>
        </p:txBody>
      </p:sp>
    </p:spTree>
    <p:extLst>
      <p:ext uri="{BB962C8B-B14F-4D97-AF65-F5344CB8AC3E}">
        <p14:creationId xmlns:p14="http://schemas.microsoft.com/office/powerpoint/2010/main" val="1187714783"/>
      </p:ext>
    </p:extLst>
  </p:cSld>
  <p:clrMapOvr>
    <a:masterClrMapping/>
  </p:clrMapOvr>
  <p:timing>
    <p:tnLst>
      <p:par>
        <p:cTn id="1" dur="indefinite" restart="never" nodeType="tmRoot"/>
      </p:par>
    </p:tnLst>
  </p:timing>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2496</TotalTime>
  <Words>714</Words>
  <Application>Microsoft Office PowerPoint</Application>
  <PresentationFormat>Широкоэкранный</PresentationFormat>
  <Paragraphs>62</Paragraphs>
  <Slides>11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Times New Roman</vt:lpstr>
      <vt:lpstr>Trebuchet MS</vt:lpstr>
      <vt:lpstr>Wingdings 3</vt:lpstr>
      <vt:lpstr>Аспект</vt:lpstr>
      <vt:lpstr>Аккредитация PhD программы </vt:lpstr>
      <vt:lpstr>Законодательная рамка</vt:lpstr>
      <vt:lpstr>НКР КР PhD определен девятым уровнем</vt:lpstr>
      <vt:lpstr>Особенности результатов обучения PhD программ</vt:lpstr>
      <vt:lpstr>Аккредитация PhD программ</vt:lpstr>
      <vt:lpstr>При аккредитации PhD программ особую важность приобретают такие аспекты как:</vt:lpstr>
      <vt:lpstr>Стандарты аккредитации Агентства EdNet 9 стандартов и 61 критерий</vt:lpstr>
      <vt:lpstr>Стандарт 3. «Сильная научно-исследовательская среда»</vt:lpstr>
      <vt:lpstr>Стандарт 7.  «PhD Диссертация».</vt:lpstr>
      <vt:lpstr>Открытые вопросы в контексте Кыргызской Республики</vt:lpstr>
      <vt:lpstr>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Особенности аккредитации PhD программ. Контекст Кыргызской Республики.</dc:title>
  <dc:creator>Пользователь Windows</dc:creator>
  <cp:lastModifiedBy>Пользователь Windows</cp:lastModifiedBy>
  <cp:revision>35</cp:revision>
  <dcterms:created xsi:type="dcterms:W3CDTF">2022-11-02T16:34:01Z</dcterms:created>
  <dcterms:modified xsi:type="dcterms:W3CDTF">2024-01-10T11:47:09Z</dcterms:modified>
</cp:coreProperties>
</file>