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drawings/drawing1.xml" ContentType="application/vnd.openxmlformats-officedocument.drawingml.chartshap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2" r:id="rId4"/>
    <p:sldId id="263" r:id="rId5"/>
    <p:sldId id="264" r:id="rId6"/>
    <p:sldId id="265" r:id="rId7"/>
    <p:sldId id="266" r:id="rId8"/>
    <p:sldId id="267" r:id="rId9"/>
    <p:sldId id="268" r:id="rId10"/>
    <p:sldId id="269" r:id="rId11"/>
    <p:sldId id="272" r:id="rId12"/>
    <p:sldId id="273" r:id="rId13"/>
    <p:sldId id="274" r:id="rId14"/>
    <p:sldId id="288" r:id="rId15"/>
    <p:sldId id="278" r:id="rId16"/>
    <p:sldId id="279" r:id="rId17"/>
    <p:sldId id="280" r:id="rId18"/>
    <p:sldId id="281" r:id="rId19"/>
    <p:sldId id="287" r:id="rId20"/>
    <p:sldId id="289" r:id="rId21"/>
    <p:sldId id="290" r:id="rId22"/>
    <p:sldId id="291"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0e74dfb-3390-4365-bb00-86dfb6232892}">
          <p14:sldIdLst>
            <p14:sldId id="256"/>
            <p14:sldId id="262"/>
            <p14:sldId id="263"/>
            <p14:sldId id="264"/>
            <p14:sldId id="265"/>
            <p14:sldId id="266"/>
            <p14:sldId id="267"/>
            <p14:sldId id="268"/>
            <p14:sldId id="269"/>
          </p14:sldIdLst>
        </p14:section>
        <p14:section name="Раздел без заголовка" id="{9553c52a-8c7b-4756-9b9e-989859a77ade}">
          <p14:sldIdLst>
            <p14:sldId id="272"/>
            <p14:sldId id="273"/>
            <p14:sldId id="274"/>
            <p14:sldId id="288"/>
            <p14:sldId id="278"/>
            <p14:sldId id="279"/>
            <p14:sldId id="280"/>
            <p14:sldId id="281"/>
            <p14:sldId id="287"/>
            <p14:sldId id="289"/>
            <p14:sldId id="290"/>
            <p14:sldId id="29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D4C3"/>
    <a:srgbClr val="EEDED2"/>
    <a:srgbClr val="EDE1D3"/>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9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chartUserShapes" Target="../drawings/drawing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User\Downloads\&#1076;&#1080;&#1086;&#1075;&#1088;&#1072;&#1084;&#1084;&#1072;%20&#1044;&#1058;&#1078;&#1052;%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ru-RU" sz="1800" b="1" i="0" u="none" strike="noStrike" kern="1200" baseline="0">
                <a:solidFill>
                  <a:schemeClr val="dk1">
                    <a:lumMod val="75000"/>
                    <a:lumOff val="25000"/>
                  </a:schemeClr>
                </a:solidFill>
                <a:latin typeface="+mn-lt"/>
                <a:ea typeface="+mn-ea"/>
                <a:cs typeface="+mn-cs"/>
              </a:defRPr>
            </a:pPr>
            <a:r>
              <a:rPr lang="ru-RU" sz="2800" dirty="0" err="1"/>
              <a:t>Окуу</a:t>
            </a:r>
            <a:r>
              <a:rPr lang="ru-RU" sz="2800" dirty="0"/>
              <a:t> </a:t>
            </a:r>
            <a:r>
              <a:rPr lang="ru-RU" sz="2800" dirty="0" err="1"/>
              <a:t>жайды</a:t>
            </a:r>
            <a:r>
              <a:rPr lang="ru-RU" sz="2800" dirty="0"/>
              <a:t> </a:t>
            </a:r>
            <a:r>
              <a:rPr lang="ru-RU" sz="2800" dirty="0" err="1"/>
              <a:t>аяктаган</a:t>
            </a:r>
            <a:r>
              <a:rPr lang="ru-RU" sz="2800" dirty="0"/>
              <a:t> </a:t>
            </a:r>
            <a:r>
              <a:rPr lang="ru-RU" sz="2800" dirty="0" err="1"/>
              <a:t>жылыңыз</a:t>
            </a:r>
            <a:endParaRPr lang="ru-RU" sz="2800" dirty="0"/>
          </a:p>
        </c:rich>
      </c:tx>
      <c:layout>
        <c:manualLayout>
          <c:xMode val="edge"/>
          <c:yMode val="edge"/>
          <c:x val="0.276647784010331"/>
          <c:y val="0.00882899692862138"/>
        </c:manualLayout>
      </c:layout>
      <c:overlay val="0"/>
      <c:spPr>
        <a:noFill/>
        <a:ln>
          <a:noFill/>
        </a:ln>
        <a:effectLst/>
      </c:spPr>
    </c:title>
    <c:autoTitleDeleted val="0"/>
    <c:plotArea>
      <c:layout/>
      <c:pieChart>
        <c:varyColors val="1"/>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lang="ru-RU"/>
      </a:pP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ru-RU" sz="1400" b="0" i="0" u="none" strike="noStrike" kern="1200" spc="0" baseline="0">
              <a:solidFill>
                <a:schemeClr val="tx1">
                  <a:lumMod val="65000"/>
                  <a:lumOff val="35000"/>
                </a:schemeClr>
              </a:solidFill>
              <a:latin typeface="+mn-lt"/>
              <a:ea typeface="+mn-ea"/>
              <a:cs typeface="+mn-cs"/>
            </a:defRPr>
          </a:pPr>
        </a:p>
      </c:txPr>
    </c:title>
    <c:autoTitleDeleted val="0"/>
    <c:plotArea>
      <c:layout/>
      <c:pieChart>
        <c:varyColors val="1"/>
        <c:ser>
          <c:idx val="0"/>
          <c:order val="0"/>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tx>
                <c:rich>
                  <a:bodyPr rot="0" spcFirstLastPara="1" vertOverflow="ellipsis" vert="horz" wrap="square" lIns="38100" tIns="19050" rIns="38100" bIns="19050" anchor="ctr" anchorCtr="1"/>
                  <a:lstStyle/>
                  <a:p>
                    <a:pPr defTabSz="914400">
                      <a:defRPr lang="ru-RU" sz="900" b="0" i="0" u="none" strike="noStrike" kern="1200" baseline="0">
                        <a:solidFill>
                          <a:schemeClr val="tx1">
                            <a:lumMod val="75000"/>
                            <a:lumOff val="25000"/>
                          </a:schemeClr>
                        </a:solidFill>
                        <a:latin typeface="+mn-lt"/>
                        <a:ea typeface="+mn-ea"/>
                        <a:cs typeface="+mn-cs"/>
                      </a:defRPr>
                    </a:pPr>
                    <a:r>
                      <a:t>11%</a:t>
                    </a:r>
                    <a:endParaRPr lang="ru-RU"/>
                  </a:p>
                </c:rich>
              </c:tx>
              <c:dLblPos val="bestFit"/>
              <c:showLegendKey val="0"/>
              <c:showVal val="0"/>
              <c:showCatName val="0"/>
              <c:showSerName val="0"/>
              <c:showPercent val="1"/>
              <c:showBubbleSize val="0"/>
              <c:extLst>
                <c:ext xmlns:c15="http://schemas.microsoft.com/office/drawing/2012/chart" uri="{CE6537A1-D6FC-4f65-9D91-7224C49458BB}"/>
              </c:extLst>
            </c:dLbl>
            <c:dLbl>
              <c:idx val="1"/>
              <c:layout/>
              <c:tx>
                <c:rich>
                  <a:bodyPr rot="0" spcFirstLastPara="1" vertOverflow="ellipsis" vert="horz" wrap="square" lIns="38100" tIns="19050" rIns="38100" bIns="19050" anchor="ctr" anchorCtr="1"/>
                  <a:lstStyle/>
                  <a:p>
                    <a:pPr defTabSz="914400">
                      <a:defRPr lang="ru-RU" sz="900" b="0" i="0" u="none" strike="noStrike" kern="1200" baseline="0">
                        <a:solidFill>
                          <a:schemeClr val="tx1">
                            <a:lumMod val="75000"/>
                            <a:lumOff val="25000"/>
                          </a:schemeClr>
                        </a:solidFill>
                        <a:latin typeface="+mn-lt"/>
                        <a:ea typeface="+mn-ea"/>
                        <a:cs typeface="+mn-cs"/>
                      </a:defRPr>
                    </a:pPr>
                    <a:r>
                      <a:t>3%</a:t>
                    </a:r>
                    <a:endParaRPr lang="ru-RU"/>
                  </a:p>
                </c:rich>
              </c:tx>
              <c:dLblPos val="bestFit"/>
              <c:showLegendKey val="0"/>
              <c:showVal val="0"/>
              <c:showCatName val="0"/>
              <c:showSerName val="0"/>
              <c:showPercent val="1"/>
              <c:showBubbleSize val="0"/>
              <c:extLst>
                <c:ext xmlns:c15="http://schemas.microsoft.com/office/drawing/2012/chart" uri="{CE6537A1-D6FC-4f65-9D91-7224C49458BB}"/>
              </c:extLst>
            </c:dLbl>
            <c:dLbl>
              <c:idx val="2"/>
              <c:layout/>
              <c:tx>
                <c:rich>
                  <a:bodyPr rot="0" spcFirstLastPara="1" vertOverflow="ellipsis" vert="horz" wrap="square" lIns="38100" tIns="19050" rIns="38100" bIns="19050" anchor="ctr" anchorCtr="1"/>
                  <a:lstStyle/>
                  <a:p>
                    <a:pPr defTabSz="914400">
                      <a:defRPr lang="ru-RU" sz="900" b="0" i="0" u="none" strike="noStrike" kern="1200" baseline="0">
                        <a:solidFill>
                          <a:schemeClr val="tx1">
                            <a:lumMod val="75000"/>
                            <a:lumOff val="25000"/>
                          </a:schemeClr>
                        </a:solidFill>
                        <a:latin typeface="+mn-lt"/>
                        <a:ea typeface="+mn-ea"/>
                        <a:cs typeface="+mn-cs"/>
                      </a:defRPr>
                    </a:pPr>
                    <a:r>
                      <a:t>6%</a:t>
                    </a:r>
                    <a:endParaRPr lang="ru-RU"/>
                  </a:p>
                </c:rich>
              </c:tx>
              <c:dLblPos val="bestFit"/>
              <c:showLegendKey val="0"/>
              <c:showVal val="0"/>
              <c:showCatName val="0"/>
              <c:showSerName val="0"/>
              <c:showPercent val="1"/>
              <c:showBubbleSize val="0"/>
              <c:extLst>
                <c:ext xmlns:c15="http://schemas.microsoft.com/office/drawing/2012/chart" uri="{CE6537A1-D6FC-4f65-9D91-7224C49458BB}"/>
              </c:extLst>
            </c:dLbl>
            <c:dLbl>
              <c:idx val="3"/>
              <c:layout/>
              <c:tx>
                <c:rich>
                  <a:bodyPr rot="0" spcFirstLastPara="1" vertOverflow="ellipsis" vert="horz" wrap="square" lIns="38100" tIns="19050" rIns="38100" bIns="19050" anchor="ctr" anchorCtr="1"/>
                  <a:lstStyle/>
                  <a:p>
                    <a:pPr defTabSz="914400">
                      <a:defRPr lang="ru-RU" sz="900" b="0" i="0" u="none" strike="noStrike" kern="1200" baseline="0">
                        <a:solidFill>
                          <a:schemeClr val="tx1">
                            <a:lumMod val="75000"/>
                            <a:lumOff val="25000"/>
                          </a:schemeClr>
                        </a:solidFill>
                        <a:latin typeface="+mn-lt"/>
                        <a:ea typeface="+mn-ea"/>
                        <a:cs typeface="+mn-cs"/>
                      </a:defRPr>
                    </a:pPr>
                    <a:r>
                      <a:t>20%</a:t>
                    </a:r>
                    <a:endParaRPr lang="ru-RU"/>
                  </a:p>
                </c:rich>
              </c:tx>
              <c:dLblPos val="bestFit"/>
              <c:showLegendKey val="0"/>
              <c:showVal val="0"/>
              <c:showCatName val="0"/>
              <c:showSerName val="0"/>
              <c:showPercent val="1"/>
              <c:showBubbleSize val="0"/>
              <c:extLst>
                <c:ext xmlns:c15="http://schemas.microsoft.com/office/drawing/2012/chart" uri="{CE6537A1-D6FC-4f65-9D91-7224C49458BB}"/>
              </c:extLst>
            </c:dLbl>
            <c:dLbl>
              <c:idx val="4"/>
              <c:layout/>
              <c:tx>
                <c:rich>
                  <a:bodyPr rot="0" spcFirstLastPara="1" vertOverflow="ellipsis" vert="horz" wrap="square" lIns="38100" tIns="19050" rIns="38100" bIns="19050" anchor="ctr" anchorCtr="1"/>
                  <a:lstStyle/>
                  <a:p>
                    <a:pPr defTabSz="914400">
                      <a:defRPr lang="ru-RU" sz="900" b="0" i="0" u="none" strike="noStrike" kern="1200" baseline="0">
                        <a:solidFill>
                          <a:schemeClr val="tx1">
                            <a:lumMod val="75000"/>
                            <a:lumOff val="25000"/>
                          </a:schemeClr>
                        </a:solidFill>
                        <a:latin typeface="+mn-lt"/>
                        <a:ea typeface="+mn-ea"/>
                        <a:cs typeface="+mn-cs"/>
                      </a:defRPr>
                    </a:pPr>
                    <a:r>
                      <a:t>60%</a:t>
                    </a:r>
                    <a:endParaRPr lang="ru-RU">
                      <a:solidFill>
                        <a:schemeClr val="bg1"/>
                      </a:solidFill>
                    </a:endParaRPr>
                  </a:p>
                </c:rich>
              </c:tx>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ru-RU" sz="900" b="0" i="0" u="none" strike="noStrike" kern="1200" baseline="0">
                    <a:solidFill>
                      <a:schemeClr val="tx1">
                        <a:lumMod val="75000"/>
                        <a:lumOff val="25000"/>
                      </a:schemeClr>
                    </a:solidFill>
                    <a:latin typeface="+mn-lt"/>
                    <a:ea typeface="+mn-ea"/>
                    <a:cs typeface="+mn-cs"/>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'[диограмма ДТжМ (1).xlsx]Лист1'!$A$2:$B$6</c:f>
              <c:multiLvlStrCache>
                <c:ptCount val="5"/>
                <c:lvl>
                  <c:pt idx="0">
                    <c:v>2019</c:v>
                  </c:pt>
                  <c:pt idx="1">
                    <c:v>2020</c:v>
                  </c:pt>
                  <c:pt idx="2">
                    <c:v>2021</c:v>
                  </c:pt>
                  <c:pt idx="3">
                    <c:v>2022</c:v>
                  </c:pt>
                  <c:pt idx="4">
                    <c:v>2023</c:v>
                  </c:pt>
                </c:lvl>
                <c:lvl>
                  <c:pt idx="0">
                    <c:v>1</c:v>
                  </c:pt>
                  <c:pt idx="1">
                    <c:v>2</c:v>
                  </c:pt>
                  <c:pt idx="2">
                    <c:v>3</c:v>
                  </c:pt>
                  <c:pt idx="3">
                    <c:v>4</c:v>
                  </c:pt>
                  <c:pt idx="4">
                    <c:v>5</c:v>
                  </c:pt>
                </c:lvl>
              </c:multiLvlStrCache>
            </c:multiLvlStrRef>
          </c:cat>
          <c:val>
            <c:numRef>
              <c:f>'[диограмма ДТжМ (1).xlsx]Лист1'!$C$2:$C$6</c:f>
              <c:numCache>
                <c:formatCode>General</c:formatCode>
                <c:ptCount val="5"/>
                <c:pt idx="0">
                  <c:v>14</c:v>
                </c:pt>
                <c:pt idx="1">
                  <c:v>4</c:v>
                </c:pt>
                <c:pt idx="2">
                  <c:v>8</c:v>
                </c:pt>
                <c:pt idx="3">
                  <c:v>25</c:v>
                </c:pt>
                <c:pt idx="4">
                  <c:v>75</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ru-RU" sz="14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ru-RU"/>
      </a:pPr>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0.46076</cdr:x>
      <cdr:y>0.29966</cdr:y>
    </cdr:from>
    <cdr:to>
      <cdr:x>0.56666</cdr:x>
      <cdr:y>0.40751</cdr:y>
    </cdr:to>
    <cdr:sp>
      <cdr:nvSpPr>
        <cdr:cNvPr id="2" name="Прямоугольник 1"/>
        <cdr:cNvSpPr/>
      </cdr:nvSpPr>
      <cdr:spPr xmlns:a="http://schemas.openxmlformats.org/drawingml/2006/main">
        <a:xfrm xmlns:a="http://schemas.openxmlformats.org/drawingml/2006/main">
          <a:off x="4028361" y="1293121"/>
          <a:ext cx="925878" cy="465408"/>
        </a:xfrm>
        <a:prstGeom xmlns:a="http://schemas.openxmlformats.org/drawingml/2006/main" prst="rect">
          <a:avLst/>
        </a:prstGeom>
      </cdr:spPr>
      <cdr:txBody xmlns:a="http://schemas.openxmlformats.org/drawingml/2006/main">
        <a:bodyPr vertOverflow="clip" vert="horz" wrap="square" lIns="45720" tIns="45720" rIns="45720" bIns="45720" rtlCol="0" anchor="t" anchorCtr="0">
          <a:normAutofit/>
        </a:bodyPr>
        <a:lstStyle/>
        <a:p>
          <a:r>
            <a:rPr lang="ru-RU" sz="2800" b="1" dirty="0">
              <a:solidFill>
                <a:schemeClr val="bg1"/>
              </a:solidFill>
            </a:rPr>
            <a:t>639</a:t>
          </a:r>
          <a:endParaRPr lang="ru-RU" sz="2800" b="1" dirty="0">
            <a:solidFill>
              <a:schemeClr val="bg1"/>
            </a:solidFill>
          </a:endParaRPr>
        </a:p>
      </cdr:txBody>
    </cdr:sp>
  </cdr:relSizeAnchor>
  <cdr:relSizeAnchor xmlns:cdr="http://schemas.openxmlformats.org/drawingml/2006/chartDrawing">
    <cdr:from>
      <cdr:x>0.27862</cdr:x>
      <cdr:y>0.19686</cdr:y>
    </cdr:from>
    <cdr:to>
      <cdr:x>0.38452</cdr:x>
      <cdr:y>0.30253</cdr:y>
    </cdr:to>
    <cdr:sp>
      <cdr:nvSpPr>
        <cdr:cNvPr id="3" name="Прямоугольник 2"/>
        <cdr:cNvSpPr/>
      </cdr:nvSpPr>
      <cdr:spPr xmlns:a="http://schemas.openxmlformats.org/drawingml/2006/main">
        <a:xfrm xmlns:a="http://schemas.openxmlformats.org/drawingml/2006/main">
          <a:off x="2435968" y="849534"/>
          <a:ext cx="925878" cy="455992"/>
        </a:xfrm>
        <a:prstGeom xmlns:a="http://schemas.openxmlformats.org/drawingml/2006/main" prst="rect">
          <a:avLst/>
        </a:prstGeom>
      </cdr:spPr>
      <cdr:txBody xmlns:a="http://schemas.openxmlformats.org/drawingml/2006/main">
        <a:bodyPr vertOverflow="clip" vert="horz" wrap="square" lIns="45720" tIns="45720" rIns="45720" bIns="45720" rtlCol="0" anchor="t" anchorCtr="0">
          <a:normAutofit/>
        </a:bodyPr>
        <a:lstStyle/>
        <a:p>
          <a:r>
            <a:rPr lang="ru-RU" sz="2800" b="1" dirty="0">
              <a:solidFill>
                <a:schemeClr val="bg1"/>
              </a:solidFill>
            </a:rPr>
            <a:t>272</a:t>
          </a:r>
          <a:endParaRPr lang="ru-RU" sz="2800" b="1" dirty="0">
            <a:solidFill>
              <a:schemeClr val="bg1"/>
            </a:solidFill>
          </a:endParaRPr>
        </a:p>
      </cdr:txBody>
    </cdr:sp>
  </cdr:relSizeAnchor>
  <cdr:relSizeAnchor xmlns:cdr="http://schemas.openxmlformats.org/drawingml/2006/chartDrawing">
    <cdr:from>
      <cdr:x>0.17445</cdr:x>
      <cdr:y>0.35269</cdr:y>
    </cdr:from>
    <cdr:to>
      <cdr:x>0.28035</cdr:x>
      <cdr:y>0.44841</cdr:y>
    </cdr:to>
    <cdr:sp>
      <cdr:nvSpPr>
        <cdr:cNvPr id="4" name="Прямоугольник 3"/>
        <cdr:cNvSpPr/>
      </cdr:nvSpPr>
      <cdr:spPr xmlns:a="http://schemas.openxmlformats.org/drawingml/2006/main">
        <a:xfrm xmlns:a="http://schemas.openxmlformats.org/drawingml/2006/main">
          <a:off x="1525216" y="1521969"/>
          <a:ext cx="925878" cy="413053"/>
        </a:xfrm>
        <a:prstGeom xmlns:a="http://schemas.openxmlformats.org/drawingml/2006/main" prst="rect">
          <a:avLst/>
        </a:prstGeom>
      </cdr:spPr>
      <cdr:txBody xmlns:a="http://schemas.openxmlformats.org/drawingml/2006/main">
        <a:bodyPr vertOverflow="clip" vert="horz" wrap="square" lIns="45720" tIns="45720" rIns="45720" bIns="45720" rtlCol="0" anchor="t" anchorCtr="0">
          <a:normAutofit/>
        </a:bodyPr>
        <a:lstStyle/>
        <a:p>
          <a:r>
            <a:rPr lang="ru-RU" sz="2800" b="1" dirty="0">
              <a:solidFill>
                <a:schemeClr val="bg1"/>
              </a:solidFill>
            </a:rPr>
            <a:t>216</a:t>
          </a:r>
          <a:endParaRPr lang="ru-RU" sz="2800" b="1" dirty="0">
            <a:solidFill>
              <a:schemeClr val="bg1"/>
            </a:solidFill>
          </a:endParaRPr>
        </a:p>
      </cdr:txBody>
    </cdr:sp>
  </cdr:relSizeAnchor>
  <cdr:relSizeAnchor xmlns:cdr="http://schemas.openxmlformats.org/drawingml/2006/chartDrawing">
    <cdr:from>
      <cdr:x>0.21392</cdr:x>
      <cdr:y>0.71569</cdr:y>
    </cdr:from>
    <cdr:to>
      <cdr:x>0.31982</cdr:x>
      <cdr:y>0.82655</cdr:y>
    </cdr:to>
    <cdr:sp>
      <cdr:nvSpPr>
        <cdr:cNvPr id="5" name="Прямоугольник 4"/>
        <cdr:cNvSpPr/>
      </cdr:nvSpPr>
      <cdr:spPr xmlns:a="http://schemas.openxmlformats.org/drawingml/2006/main">
        <a:xfrm xmlns:a="http://schemas.openxmlformats.org/drawingml/2006/main">
          <a:off x="1870333" y="3088448"/>
          <a:ext cx="925878" cy="478399"/>
        </a:xfrm>
        <a:prstGeom xmlns:a="http://schemas.openxmlformats.org/drawingml/2006/main" prst="rect">
          <a:avLst/>
        </a:prstGeom>
      </cdr:spPr>
      <cdr:txBody xmlns:a="http://schemas.openxmlformats.org/drawingml/2006/main">
        <a:bodyPr vertOverflow="clip" vert="horz" wrap="square" lIns="45720" tIns="45720" rIns="45720" bIns="45720" rtlCol="0" anchor="t" anchorCtr="0">
          <a:normAutofit/>
        </a:bodyPr>
        <a:lstStyle/>
        <a:p>
          <a:r>
            <a:rPr lang="ru-RU" sz="2800" b="1" dirty="0">
              <a:solidFill>
                <a:schemeClr val="bg1"/>
              </a:solidFill>
            </a:rPr>
            <a:t>272</a:t>
          </a:r>
          <a:endParaRPr lang="ru-RU" sz="2800" b="1" dirty="0">
            <a:solidFill>
              <a:schemeClr val="bg1"/>
            </a:solidFill>
          </a:endParaRPr>
        </a:p>
      </cdr:txBody>
    </cdr:sp>
  </cdr:relSizeAnchor>
  <cdr:relSizeAnchor xmlns:cdr="http://schemas.openxmlformats.org/drawingml/2006/chartDrawing">
    <cdr:from>
      <cdr:x>0.37237</cdr:x>
      <cdr:y>0.80952</cdr:y>
    </cdr:from>
    <cdr:to>
      <cdr:x>0.47828</cdr:x>
      <cdr:y>0.93112</cdr:y>
    </cdr:to>
    <cdr:sp>
      <cdr:nvSpPr>
        <cdr:cNvPr id="6" name="Прямоугольник 5"/>
        <cdr:cNvSpPr/>
      </cdr:nvSpPr>
      <cdr:spPr xmlns:a="http://schemas.openxmlformats.org/drawingml/2006/main">
        <a:xfrm xmlns:a="http://schemas.openxmlformats.org/drawingml/2006/main">
          <a:off x="3255645" y="3493343"/>
          <a:ext cx="925965" cy="524733"/>
        </a:xfrm>
        <a:prstGeom xmlns:a="http://schemas.openxmlformats.org/drawingml/2006/main" prst="rect">
          <a:avLst/>
        </a:prstGeom>
      </cdr:spPr>
      <cdr:txBody xmlns:a="http://schemas.openxmlformats.org/drawingml/2006/main">
        <a:bodyPr vertOverflow="clip" vert="horz" wrap="square" lIns="45720" tIns="45720" rIns="45720" bIns="45720" rtlCol="0" anchor="t" anchorCtr="0">
          <a:normAutofit/>
        </a:bodyPr>
        <a:lstStyle/>
        <a:p>
          <a:r>
            <a:rPr lang="ru-RU" sz="2800" b="1" dirty="0">
              <a:solidFill>
                <a:schemeClr val="bg1"/>
              </a:solidFill>
            </a:rPr>
            <a:t>433</a:t>
          </a:r>
          <a:endParaRPr lang="ru-RU" sz="2800" b="1" dirty="0">
            <a:solidFill>
              <a:schemeClr val="bg1"/>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Титульный слайд">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E97380A-5074-4827-B66A-30004AEEF802}"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26BF33-5259-4103-ADD2-D5932D711D81}" type="slidenum">
              <a:rPr lang="ru-RU" smtClean="0"/>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E97380A-5074-4827-B66A-30004AEEF802}"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26BF33-5259-4103-ADD2-D5932D711D81}"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E97380A-5074-4827-B66A-30004AEEF802}"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26BF33-5259-4103-ADD2-D5932D711D81}"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E97380A-5074-4827-B66A-30004AEEF802}"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26BF33-5259-4103-ADD2-D5932D711D81}"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Date Placeholder 3"/>
          <p:cNvSpPr>
            <a:spLocks noGrp="1"/>
          </p:cNvSpPr>
          <p:nvPr>
            <p:ph type="dt" sz="half" idx="10"/>
          </p:nvPr>
        </p:nvSpPr>
        <p:spPr/>
        <p:txBody>
          <a:bodyPr/>
          <a:lstStyle/>
          <a:p>
            <a:fld id="{DE97380A-5074-4827-B66A-30004AEEF802}"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26BF33-5259-4103-ADD2-D5932D711D81}" type="slidenum">
              <a:rPr lang="ru-RU" smtClean="0"/>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E97380A-5074-4827-B66A-30004AEEF802}"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F26BF33-5259-4103-ADD2-D5932D711D81}"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Content Placeholder 3"/>
          <p:cNvSpPr>
            <a:spLocks noGrp="1"/>
          </p:cNvSpPr>
          <p:nvPr>
            <p:ph sz="half" idx="2"/>
          </p:nvPr>
        </p:nvSpPr>
        <p:spPr>
          <a:xfrm>
            <a:off x="1097280" y="2582335"/>
            <a:ext cx="4937760" cy="3286760"/>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Content Placeholder 5"/>
          <p:cNvSpPr>
            <a:spLocks noGrp="1"/>
          </p:cNvSpPr>
          <p:nvPr>
            <p:ph sz="quarter" idx="4"/>
          </p:nvPr>
        </p:nvSpPr>
        <p:spPr>
          <a:xfrm>
            <a:off x="6217920" y="2582334"/>
            <a:ext cx="4937760" cy="3286760"/>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E97380A-5074-4827-B66A-30004AEEF802}" type="datetimeFigureOut">
              <a:rPr lang="ru-RU" smtClean="0"/>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F26BF33-5259-4103-ADD2-D5932D711D81}"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E97380A-5074-4827-B66A-30004AEEF802}" type="datetimeFigureOut">
              <a:rPr lang="ru-RU" smtClean="0"/>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F26BF33-5259-4103-ADD2-D5932D711D81}"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97380A-5074-4827-B66A-30004AEEF802}" type="datetimeFigureOut">
              <a:rPr lang="ru-RU" smtClean="0"/>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4F26BF33-5259-4103-ADD2-D5932D711D81}"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E97380A-5074-4827-B66A-30004AEEF802}" type="datetimeFigureOut">
              <a:rPr lang="ru-RU" smtClean="0"/>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26BF33-5259-4103-ADD2-D5932D711D81}"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Date Placeholder 4"/>
          <p:cNvSpPr>
            <a:spLocks noGrp="1"/>
          </p:cNvSpPr>
          <p:nvPr>
            <p:ph type="dt" sz="half" idx="10"/>
          </p:nvPr>
        </p:nvSpPr>
        <p:spPr/>
        <p:txBody>
          <a:bodyPr/>
          <a:lstStyle/>
          <a:p>
            <a:fld id="{DE97380A-5074-4827-B66A-30004AEEF802}"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F26BF33-5259-4103-ADD2-D5932D711D81}"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97380A-5074-4827-B66A-30004AEEF802}" type="datetimeFigureOut">
              <a:rPr lang="ru-RU" smtClean="0"/>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26BF33-5259-4103-ADD2-D5932D711D81}" type="slidenum">
              <a:rPr lang="ru-RU" smtClean="0"/>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pn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4.png"/><Relationship Id="rId7" Type="http://schemas.openxmlformats.org/officeDocument/2006/relationships/image" Target="../media/image10.png"/><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pn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jpeg"/><Relationship Id="rId2" Type="http://schemas.openxmlformats.org/officeDocument/2006/relationships/chart" Target="../charts/chart2.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nenadoada.ru/upload/iblock/8ef/8efc924a8f10f09408acd1f33058c7f2.png"/>
          <p:cNvSpPr>
            <a:spLocks noChangeAspect="1" noChangeArrowheads="1"/>
          </p:cNvSpPr>
          <p:nvPr/>
        </p:nvSpPr>
        <p:spPr bwMode="auto">
          <a:xfrm>
            <a:off x="-3280156" y="2813067"/>
            <a:ext cx="3141417" cy="3141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1"/>
          <a:srcRect/>
          <a:stretch>
            <a:fillRect/>
          </a:stretch>
        </p:blipFill>
        <p:spPr bwMode="auto">
          <a:xfrm>
            <a:off x="674181" y="232907"/>
            <a:ext cx="1387953" cy="864000"/>
          </a:xfrm>
          <a:prstGeom prst="rect">
            <a:avLst/>
          </a:prstGeom>
          <a:noFill/>
        </p:spPr>
      </p:pic>
      <p:sp>
        <p:nvSpPr>
          <p:cNvPr id="12" name="TextBox 11"/>
          <p:cNvSpPr txBox="1"/>
          <p:nvPr/>
        </p:nvSpPr>
        <p:spPr>
          <a:xfrm>
            <a:off x="1266857" y="211284"/>
            <a:ext cx="9672794" cy="1014730"/>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a:t>
            </a:r>
            <a:endParaRPr lang="en-US" sz="2000" b="1" dirty="0" smtClean="0"/>
          </a:p>
          <a:p>
            <a:pPr algn="ctr"/>
            <a:r>
              <a:rPr lang="en-US" sz="2000" b="1" dirty="0" smtClean="0"/>
              <a:t>ОШ МАМЛЕКЕТТИК УНИВЕРСИТЕТ</a:t>
            </a:r>
            <a:r>
              <a:rPr lang="ru-RU" altLang="en-US" sz="2000" b="1" dirty="0" smtClean="0"/>
              <a:t>И </a:t>
            </a:r>
            <a:r>
              <a:rPr lang="ru-RU" altLang="en-US" sz="2000" b="1" dirty="0" smtClean="0">
                <a:sym typeface="+mn-ea"/>
              </a:rPr>
              <a:t>ДУЙНОЛУК</a:t>
            </a:r>
            <a:r>
              <a:rPr lang="ru-RU" altLang="en-US" sz="2000" b="1" dirty="0" smtClean="0"/>
              <a:t> ТИЛДЕР МАДАНИЯТЫ ФАКУЛЬТЕТИ</a:t>
            </a:r>
            <a:endParaRPr lang="en-US" sz="2000" b="1" dirty="0" smtClean="0"/>
          </a:p>
          <a:p>
            <a:pPr algn="ctr"/>
            <a:r>
              <a:rPr lang="en-US" sz="2000" b="1" dirty="0" smtClean="0"/>
              <a:t>КАРЬЕРА БОРБОРУ</a:t>
            </a:r>
            <a:endParaRPr lang="en-US" sz="2000" b="1" dirty="0" smtClean="0"/>
          </a:p>
        </p:txBody>
      </p:sp>
      <p:sp>
        <p:nvSpPr>
          <p:cNvPr id="21" name="Горизонтальный свиток 20"/>
          <p:cNvSpPr/>
          <p:nvPr/>
        </p:nvSpPr>
        <p:spPr>
          <a:xfrm>
            <a:off x="1159211" y="1736036"/>
            <a:ext cx="9844550" cy="2459241"/>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altLang="en-US" sz="2800" b="1" dirty="0">
                <a:latin typeface="Times New Roman" panose="02020603050405020304" pitchFamily="18" charset="0"/>
                <a:cs typeface="Times New Roman" panose="02020603050405020304" pitchFamily="18" charset="0"/>
              </a:rPr>
              <a:t>Филологиялык</a:t>
            </a:r>
            <a:r>
              <a:rPr lang="en-US" sz="2800" b="1" dirty="0">
                <a:latin typeface="Times New Roman" panose="02020603050405020304" pitchFamily="18" charset="0"/>
                <a:cs typeface="Times New Roman" panose="02020603050405020304" pitchFamily="18" charset="0"/>
              </a:rPr>
              <a:t> билим берүү программа</a:t>
            </a:r>
            <a:r>
              <a:rPr lang="ru-RU" altLang="en-US" sz="2800" b="1" dirty="0">
                <a:latin typeface="Times New Roman" panose="02020603050405020304" pitchFamily="18" charset="0"/>
                <a:cs typeface="Times New Roman" panose="02020603050405020304" pitchFamily="18" charset="0"/>
              </a:rPr>
              <a:t>с</a:t>
            </a:r>
            <a:r>
              <a:rPr lang="en-US" sz="2800" b="1" dirty="0">
                <a:latin typeface="Times New Roman" panose="02020603050405020304" pitchFamily="18" charset="0"/>
                <a:cs typeface="Times New Roman" panose="02020603050405020304" pitchFamily="18" charset="0"/>
              </a:rPr>
              <a:t>ында “ОшМУ бүтүрүүчүлөрдүн көзү менен” </a:t>
            </a:r>
            <a:r>
              <a:rPr lang="ru-RU" altLang="en-US" sz="2800" b="1" dirty="0">
                <a:latin typeface="Times New Roman" panose="02020603050405020304" pitchFamily="18" charset="0"/>
                <a:cs typeface="Times New Roman" panose="02020603050405020304" pitchFamily="18" charset="0"/>
              </a:rPr>
              <a:t>ДТМФн</a:t>
            </a:r>
            <a:r>
              <a:rPr lang="en-US" altLang="ru-RU" sz="2800" b="1" dirty="0">
                <a:latin typeface="Times New Roman" panose="02020603050405020304" pitchFamily="18" charset="0"/>
                <a:cs typeface="Times New Roman" panose="02020603050405020304" pitchFamily="18" charset="0"/>
              </a:rPr>
              <a:t>ын</a:t>
            </a:r>
            <a:r>
              <a:rPr lang="ru-RU" altLang="en-US" sz="2800" b="1" dirty="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algn="ctr"/>
            <a:r>
              <a:rPr lang="en-US" sz="2800" b="1" dirty="0" smtClean="0">
                <a:latin typeface="Times New Roman" panose="02020603050405020304" pitchFamily="18" charset="0"/>
                <a:cs typeface="Times New Roman" panose="02020603050405020304" pitchFamily="18" charset="0"/>
              </a:rPr>
              <a:t>сурамжылоосунун </a:t>
            </a:r>
            <a:r>
              <a:rPr lang="en-US" sz="2800" b="1" dirty="0">
                <a:latin typeface="Times New Roman" panose="02020603050405020304" pitchFamily="18" charset="0"/>
                <a:cs typeface="Times New Roman" panose="02020603050405020304" pitchFamily="18" charset="0"/>
              </a:rPr>
              <a:t>жыйынтыктарына анализ, </a:t>
            </a:r>
            <a:endParaRPr lang="en-US" sz="2800" b="1" dirty="0" smtClean="0">
              <a:latin typeface="Times New Roman" panose="02020603050405020304" pitchFamily="18" charset="0"/>
              <a:cs typeface="Times New Roman" panose="02020603050405020304" pitchFamily="18" charset="0"/>
            </a:endParaRPr>
          </a:p>
          <a:p>
            <a:pPr algn="ctr"/>
            <a:r>
              <a:rPr lang="en-US" sz="2800" b="1" dirty="0" smtClean="0">
                <a:latin typeface="Times New Roman" panose="02020603050405020304" pitchFamily="18" charset="0"/>
                <a:cs typeface="Times New Roman" panose="02020603050405020304" pitchFamily="18" charset="0"/>
              </a:rPr>
              <a:t>көйгөйлөр </a:t>
            </a:r>
            <a:r>
              <a:rPr lang="en-US" sz="2800" b="1" dirty="0">
                <a:latin typeface="Times New Roman" panose="02020603050405020304" pitchFamily="18" charset="0"/>
                <a:cs typeface="Times New Roman" panose="02020603050405020304" pitchFamily="18" charset="0"/>
              </a:rPr>
              <a:t>жана милдеттер</a:t>
            </a:r>
            <a:endParaRPr lang="ru-RU" sz="2800" dirty="0">
              <a:latin typeface="Times New Roman" panose="02020603050405020304" pitchFamily="18" charset="0"/>
              <a:cs typeface="Times New Roman" panose="02020603050405020304" pitchFamily="18" charset="0"/>
            </a:endParaRPr>
          </a:p>
        </p:txBody>
      </p:sp>
      <p:pic>
        <p:nvPicPr>
          <p:cNvPr id="15" name="Picture 3"/>
          <p:cNvPicPr>
            <a:picLocks noChangeAspect="1" noChangeArrowheads="1"/>
          </p:cNvPicPr>
          <p:nvPr/>
        </p:nvPicPr>
        <p:blipFill>
          <a:blip r:embed="rId2" cstate="print"/>
          <a:srcRect l="8134" t="2880" r="8118" b="1902"/>
          <a:stretch>
            <a:fillRect/>
          </a:stretch>
        </p:blipFill>
        <p:spPr>
          <a:xfrm>
            <a:off x="10082822" y="4486824"/>
            <a:ext cx="1183893" cy="900000"/>
          </a:xfrm>
          <a:prstGeom prst="rect">
            <a:avLst/>
          </a:prstGeom>
        </p:spPr>
      </p:pic>
      <p:pic>
        <p:nvPicPr>
          <p:cNvPr id="16" name="Рисунок 15" descr="presentation.png"/>
          <p:cNvPicPr>
            <a:picLocks noChangeAspect="1"/>
          </p:cNvPicPr>
          <p:nvPr/>
        </p:nvPicPr>
        <p:blipFill>
          <a:blip r:embed="rId3"/>
          <a:stretch>
            <a:fillRect/>
          </a:stretch>
        </p:blipFill>
        <p:spPr>
          <a:xfrm>
            <a:off x="9171876" y="4219447"/>
            <a:ext cx="2134595" cy="1957415"/>
          </a:xfrm>
          <a:prstGeom prst="rect">
            <a:avLst/>
          </a:prstGeom>
        </p:spPr>
      </p:pic>
      <p:sp>
        <p:nvSpPr>
          <p:cNvPr id="2" name="Прямоугольник 1"/>
          <p:cNvSpPr/>
          <p:nvPr/>
        </p:nvSpPr>
        <p:spPr>
          <a:xfrm>
            <a:off x="170604" y="4996134"/>
            <a:ext cx="8895255" cy="660400"/>
          </a:xfrm>
          <a:prstGeom prst="rect">
            <a:avLst/>
          </a:prstGeom>
          <a:solidFill>
            <a:schemeClr val="accent1">
              <a:lumMod val="20000"/>
              <a:lumOff val="80000"/>
            </a:schemeClr>
          </a:solidFill>
        </p:spPr>
        <p:txBody>
          <a:bodyPr wrap="square">
            <a:spAutoFit/>
          </a:bodyPr>
          <a:lstStyle/>
          <a:p>
            <a:r>
              <a:rPr lang="ru-RU" altLang="en-US" sz="185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Беккулова Дарика Курсанбековна</a:t>
            </a:r>
            <a:r>
              <a:rPr lang="en-US" sz="185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ru-RU" altLang="en-US" sz="185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ДТМФнын</a:t>
            </a:r>
            <a:r>
              <a:rPr lang="en-US" sz="185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5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Карьера </a:t>
            </a:r>
            <a:r>
              <a:rPr lang="en-US" sz="185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борборунун </a:t>
            </a:r>
            <a:r>
              <a:rPr lang="en-US" sz="185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жетекчиси</a:t>
            </a:r>
            <a:r>
              <a:rPr lang="en-US" sz="185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850" b="1" dirty="0">
              <a:latin typeface="Times New Roman" panose="02020603050405020304" pitchFamily="18" charset="0"/>
              <a:cs typeface="Times New Roman" panose="02020603050405020304" pitchFamily="18" charset="0"/>
            </a:endParaRPr>
          </a:p>
        </p:txBody>
      </p:sp>
      <p:pic>
        <p:nvPicPr>
          <p:cNvPr id="6" name="Рисунок 10" descr="лого ОшГУ"/>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0727373" y="348933"/>
            <a:ext cx="539115" cy="74739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nenadoada.ru/upload/iblock/8ef/8efc924a8f10f09408acd1f33058c7f2.png"/>
          <p:cNvSpPr>
            <a:spLocks noChangeAspect="1" noChangeArrowheads="1"/>
          </p:cNvSpPr>
          <p:nvPr/>
        </p:nvSpPr>
        <p:spPr bwMode="auto">
          <a:xfrm>
            <a:off x="-3280156" y="2813067"/>
            <a:ext cx="3141417" cy="3141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1"/>
          <a:srcRect/>
          <a:stretch>
            <a:fillRect/>
          </a:stretch>
        </p:blipFill>
        <p:spPr bwMode="auto">
          <a:xfrm>
            <a:off x="307786" y="232907"/>
            <a:ext cx="1387953" cy="864000"/>
          </a:xfrm>
          <a:prstGeom prst="rect">
            <a:avLst/>
          </a:prstGeom>
          <a:noFill/>
        </p:spPr>
      </p:pic>
      <p:sp>
        <p:nvSpPr>
          <p:cNvPr id="12" name="TextBox 11"/>
          <p:cNvSpPr txBox="1"/>
          <p:nvPr/>
        </p:nvSpPr>
        <p:spPr>
          <a:xfrm>
            <a:off x="1115727" y="211284"/>
            <a:ext cx="9672794" cy="1014730"/>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a:t>
            </a:r>
            <a:endParaRPr lang="en-US" sz="2000" b="1" dirty="0" smtClean="0"/>
          </a:p>
          <a:p>
            <a:pPr algn="ctr"/>
            <a:r>
              <a:rPr lang="en-US" sz="2000" b="1" dirty="0" smtClean="0"/>
              <a:t>ОШ МАМЛЕКЕТТИК УНИВЕРСИТЕТИ</a:t>
            </a:r>
            <a:r>
              <a:rPr lang="ru-RU" altLang="en-US" sz="2000" b="1" dirty="0" smtClean="0">
                <a:sym typeface="+mn-ea"/>
              </a:rPr>
              <a:t>ДУЙНОЛУК</a:t>
            </a:r>
            <a:r>
              <a:rPr lang="ru-RU" altLang="en-US" sz="2000" b="1" dirty="0" smtClean="0">
                <a:sym typeface="+mn-ea"/>
              </a:rPr>
              <a:t> ТИЛДЕР МАДАНИЯТЫ ФАКУЛЬТЕТИ</a:t>
            </a:r>
            <a:endParaRPr lang="en-US" sz="2000" b="1" dirty="0" smtClean="0"/>
          </a:p>
          <a:p>
            <a:pPr algn="ctr"/>
            <a:r>
              <a:rPr lang="en-US" sz="2000" b="1" dirty="0" smtClean="0"/>
              <a:t>КАРЬЕРА БОРБОРУ</a:t>
            </a:r>
            <a:endParaRPr lang="en-US" sz="2000" b="1" dirty="0" smtClean="0"/>
          </a:p>
        </p:txBody>
      </p:sp>
      <p:graphicFrame>
        <p:nvGraphicFramePr>
          <p:cNvPr id="2" name="Таблица 1"/>
          <p:cNvGraphicFramePr>
            <a:graphicFrameLocks noGrp="1"/>
          </p:cNvGraphicFramePr>
          <p:nvPr/>
        </p:nvGraphicFramePr>
        <p:xfrm>
          <a:off x="737672" y="1355284"/>
          <a:ext cx="10975357" cy="2897508"/>
        </p:xfrm>
        <a:graphic>
          <a:graphicData uri="http://schemas.openxmlformats.org/drawingml/2006/table">
            <a:tbl>
              <a:tblPr firstRow="1" firstCol="1" bandRow="1">
                <a:tableStyleId>{3B4B98B0-60AC-42C2-AFA5-B58CD77FA1E5}</a:tableStyleId>
              </a:tblPr>
              <a:tblGrid>
                <a:gridCol w="5575309"/>
                <a:gridCol w="3059435"/>
                <a:gridCol w="2340613"/>
              </a:tblGrid>
              <a:tr h="0">
                <a:tc>
                  <a:txBody>
                    <a:bodyPr/>
                    <a:lstStyle/>
                    <a:p>
                      <a:pPr>
                        <a:lnSpc>
                          <a:spcPct val="150000"/>
                        </a:lnSpc>
                        <a:spcAft>
                          <a:spcPts val="0"/>
                        </a:spcAft>
                      </a:pPr>
                      <a:r>
                        <a:rPr lang="en-US" sz="2400" dirty="0">
                          <a:effectLst/>
                          <a:latin typeface="Times New Roman" panose="02020603050405020304" pitchFamily="18" charset="0"/>
                          <a:cs typeface="Times New Roman" panose="02020603050405020304" pitchFamily="18" charset="0"/>
                        </a:rPr>
                        <a:t>Кесибим боюнча иштеп жатам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ru-RU" altLang="en-US" sz="2400" dirty="0">
                          <a:effectLst/>
                          <a:latin typeface="Times New Roman" panose="02020603050405020304" pitchFamily="18" charset="0"/>
                          <a:cs typeface="Times New Roman" panose="02020603050405020304" pitchFamily="18" charset="0"/>
                        </a:rPr>
                        <a:t>4</a:t>
                      </a:r>
                      <a:r>
                        <a:rPr lang="en-US" sz="2400" dirty="0">
                          <a:effectLst/>
                          <a:latin typeface="Times New Roman" panose="02020603050405020304" pitchFamily="18" charset="0"/>
                          <a:cs typeface="Times New Roman" panose="02020603050405020304" pitchFamily="18" charset="0"/>
                        </a:rPr>
                        <a:t>2</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ru-RU" altLang="en-US" sz="2400">
                          <a:effectLst/>
                          <a:latin typeface="Times New Roman" panose="02020603050405020304" pitchFamily="18" charset="0"/>
                          <a:cs typeface="Times New Roman" panose="02020603050405020304" pitchFamily="18" charset="0"/>
                        </a:rPr>
                        <a:t>33.3</a:t>
                      </a:r>
                      <a:r>
                        <a:rPr lang="en-US" sz="2400">
                          <a:effectLst/>
                          <a:latin typeface="Times New Roman" panose="02020603050405020304" pitchFamily="18" charset="0"/>
                          <a:cs typeface="Times New Roman" panose="02020603050405020304" pitchFamily="18" charset="0"/>
                        </a:rPr>
                        <a:t>%</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nSpc>
                          <a:spcPct val="150000"/>
                        </a:lnSpc>
                        <a:spcAft>
                          <a:spcPts val="0"/>
                        </a:spcAft>
                      </a:pPr>
                      <a:r>
                        <a:rPr lang="ru-RU" sz="2400" dirty="0">
                          <a:effectLst/>
                          <a:latin typeface="Times New Roman" panose="02020603050405020304" pitchFamily="18" charset="0"/>
                          <a:cs typeface="Times New Roman" panose="02020603050405020304" pitchFamily="18" charset="0"/>
                        </a:rPr>
                        <a:t>Башка </a:t>
                      </a:r>
                      <a:r>
                        <a:rPr lang="ru-RU" sz="2400" dirty="0" err="1">
                          <a:effectLst/>
                          <a:latin typeface="Times New Roman" panose="02020603050405020304" pitchFamily="18" charset="0"/>
                          <a:cs typeface="Times New Roman" panose="02020603050405020304" pitchFamily="18" charset="0"/>
                        </a:rPr>
                        <a:t>кесипте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иштеп</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жатам</a:t>
                      </a:r>
                      <a:r>
                        <a:rPr lang="ru-RU" sz="2400" dirty="0">
                          <a:effectLst/>
                          <a:latin typeface="Times New Roman" panose="02020603050405020304" pitchFamily="18" charset="0"/>
                          <a:cs typeface="Times New Roman" panose="02020603050405020304" pitchFamily="18" charset="0"/>
                        </a:rPr>
                        <a:t>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22</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ru-RU" altLang="en-US" sz="2400">
                          <a:effectLst/>
                          <a:latin typeface="Times New Roman" panose="02020603050405020304" pitchFamily="18" charset="0"/>
                          <a:cs typeface="Times New Roman" panose="02020603050405020304" pitchFamily="18" charset="0"/>
                        </a:rPr>
                        <a:t>17.46</a:t>
                      </a:r>
                      <a:r>
                        <a:rPr lang="en-US" sz="2400">
                          <a:effectLst/>
                          <a:latin typeface="Times New Roman" panose="02020603050405020304" pitchFamily="18" charset="0"/>
                          <a:cs typeface="Times New Roman" panose="02020603050405020304" pitchFamily="18" charset="0"/>
                        </a:rPr>
                        <a:t> %</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nSpc>
                          <a:spcPct val="150000"/>
                        </a:lnSpc>
                        <a:spcAft>
                          <a:spcPts val="0"/>
                        </a:spcAft>
                      </a:pPr>
                      <a:r>
                        <a:rPr lang="ru-RU" sz="2400" dirty="0" err="1">
                          <a:effectLst/>
                          <a:latin typeface="Times New Roman" panose="02020603050405020304" pitchFamily="18" charset="0"/>
                          <a:cs typeface="Times New Roman" panose="02020603050405020304" pitchFamily="18" charset="0"/>
                        </a:rPr>
                        <a:t>Жумуш</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издеп</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жатам</a:t>
                      </a:r>
                      <a:r>
                        <a:rPr lang="ru-RU" sz="2400" dirty="0">
                          <a:effectLst/>
                          <a:latin typeface="Times New Roman" panose="02020603050405020304" pitchFamily="18" charset="0"/>
                          <a:cs typeface="Times New Roman" panose="02020603050405020304" pitchFamily="18" charset="0"/>
                        </a:rPr>
                        <a:t>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ru-RU" sz="2400">
                          <a:effectLst/>
                          <a:latin typeface="Times New Roman" panose="02020603050405020304" pitchFamily="18" charset="0"/>
                          <a:ea typeface="Calibri" panose="020F0502020204030204" pitchFamily="34" charset="0"/>
                          <a:cs typeface="Times New Roman" panose="02020603050405020304" pitchFamily="18" charset="0"/>
                        </a:rPr>
                        <a:t>47</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ru-RU" altLang="en-US" sz="2400">
                          <a:effectLst/>
                          <a:latin typeface="Times New Roman" panose="02020603050405020304" pitchFamily="18" charset="0"/>
                          <a:cs typeface="Times New Roman" panose="02020603050405020304" pitchFamily="18" charset="0"/>
                        </a:rPr>
                        <a:t>37.30</a:t>
                      </a:r>
                      <a:r>
                        <a:rPr lang="en-US" sz="2400">
                          <a:effectLst/>
                          <a:latin typeface="Times New Roman" panose="02020603050405020304" pitchFamily="18" charset="0"/>
                          <a:cs typeface="Times New Roman" panose="02020603050405020304" pitchFamily="18" charset="0"/>
                        </a:rPr>
                        <a:t> %</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nSpc>
                          <a:spcPct val="150000"/>
                        </a:lnSpc>
                        <a:spcAft>
                          <a:spcPts val="0"/>
                        </a:spcAft>
                      </a:pPr>
                      <a:r>
                        <a:rPr lang="ru-RU" sz="2400" dirty="0" err="1">
                          <a:effectLst/>
                          <a:latin typeface="Times New Roman" panose="02020603050405020304" pitchFamily="18" charset="0"/>
                          <a:cs typeface="Times New Roman" panose="02020603050405020304" pitchFamily="18" charset="0"/>
                        </a:rPr>
                        <a:t>Декреттик</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өргүүдөмүн</a:t>
                      </a:r>
                      <a:r>
                        <a:rPr lang="ru-RU" sz="2400" dirty="0">
                          <a:effectLst/>
                          <a:latin typeface="Times New Roman" panose="02020603050405020304" pitchFamily="18" charset="0"/>
                          <a:cs typeface="Times New Roman" panose="02020603050405020304" pitchFamily="18" charset="0"/>
                        </a:rPr>
                        <a:t>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15</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ru-RU" altLang="en-US" sz="2400">
                          <a:effectLst/>
                          <a:latin typeface="Times New Roman" panose="02020603050405020304" pitchFamily="18" charset="0"/>
                          <a:cs typeface="Times New Roman" panose="02020603050405020304" pitchFamily="18" charset="0"/>
                        </a:rPr>
                        <a:t>11,9</a:t>
                      </a:r>
                      <a:r>
                        <a:rPr lang="en-US" sz="2400">
                          <a:effectLst/>
                          <a:latin typeface="Times New Roman" panose="02020603050405020304" pitchFamily="18" charset="0"/>
                          <a:cs typeface="Times New Roman" panose="02020603050405020304" pitchFamily="18" charset="0"/>
                        </a:rPr>
                        <a:t> %</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nSpc>
                          <a:spcPct val="107000"/>
                        </a:lnSpc>
                        <a:spcAft>
                          <a:spcPts val="0"/>
                        </a:spcAft>
                      </a:pPr>
                      <a:r>
                        <a:rPr lang="ru-RU" sz="2400" dirty="0">
                          <a:effectLst/>
                          <a:latin typeface="Times New Roman" panose="02020603050405020304" pitchFamily="18" charset="0"/>
                          <a:cs typeface="Times New Roman" panose="02020603050405020304" pitchFamily="18" charset="0"/>
                        </a:rPr>
                        <a:t>Аскер </a:t>
                      </a:r>
                      <a:r>
                        <a:rPr lang="ru-RU" sz="2400" dirty="0" err="1">
                          <a:effectLst/>
                          <a:latin typeface="Times New Roman" panose="02020603050405020304" pitchFamily="18" charset="0"/>
                          <a:cs typeface="Times New Roman" panose="02020603050405020304" pitchFamily="18" charset="0"/>
                        </a:rPr>
                        <a:t>кызматындамын</a:t>
                      </a:r>
                      <a:r>
                        <a:rPr lang="ru-RU" sz="2400" dirty="0">
                          <a:effectLst/>
                          <a:latin typeface="Times New Roman" panose="02020603050405020304" pitchFamily="18" charset="0"/>
                          <a:cs typeface="Times New Roman" panose="02020603050405020304" pitchFamily="18" charset="0"/>
                        </a:rPr>
                        <a:t>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400" dirty="0">
                          <a:effectLst/>
                          <a:latin typeface="Times New Roman" panose="02020603050405020304" pitchFamily="18" charset="0"/>
                          <a:cs typeface="Times New Roman" panose="02020603050405020304" pitchFamily="18" charset="0"/>
                        </a:rPr>
                        <a:t>0</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400" dirty="0">
                          <a:effectLst/>
                          <a:latin typeface="Times New Roman" panose="02020603050405020304" pitchFamily="18" charset="0"/>
                          <a:cs typeface="Times New Roman" panose="02020603050405020304" pitchFamily="18" charset="0"/>
                        </a:rPr>
                        <a:t>0</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nSpc>
                          <a:spcPct val="107000"/>
                        </a:lnSpc>
                        <a:spcAft>
                          <a:spcPts val="0"/>
                        </a:spcAft>
                      </a:pPr>
                      <a:r>
                        <a:rPr lang="ru-RU" sz="2400" dirty="0">
                          <a:effectLst/>
                          <a:latin typeface="Times New Roman" panose="02020603050405020304" pitchFamily="18" charset="0"/>
                          <a:cs typeface="Times New Roman" panose="02020603050405020304" pitchFamily="18" charset="0"/>
                        </a:rPr>
                        <a:t>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150000"/>
                        </a:lnSpc>
                        <a:spcAft>
                          <a:spcPts val="0"/>
                        </a:spcAft>
                      </a:pPr>
                      <a:r>
                        <a:rPr lang="en-US" sz="2400" dirty="0">
                          <a:effectLst/>
                          <a:latin typeface="Times New Roman" panose="02020603050405020304" pitchFamily="18" charset="0"/>
                          <a:cs typeface="Times New Roman" panose="02020603050405020304" pitchFamily="18" charset="0"/>
                        </a:rPr>
                        <a:t>1</a:t>
                      </a:r>
                      <a:r>
                        <a:rPr lang="ru-RU" altLang="en-US" sz="2400" dirty="0">
                          <a:effectLst/>
                          <a:latin typeface="Times New Roman" panose="02020603050405020304" pitchFamily="18" charset="0"/>
                          <a:cs typeface="Times New Roman" panose="02020603050405020304" pitchFamily="18" charset="0"/>
                        </a:rPr>
                        <a:t>26</a:t>
                      </a:r>
                      <a:endParaRPr lang="ru-RU" alt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150000"/>
                        </a:lnSpc>
                        <a:spcAft>
                          <a:spcPts val="0"/>
                        </a:spcAft>
                      </a:pPr>
                      <a:r>
                        <a:rPr lang="en-US" sz="2400" dirty="0">
                          <a:effectLst/>
                          <a:latin typeface="Times New Roman" panose="02020603050405020304" pitchFamily="18" charset="0"/>
                          <a:cs typeface="Times New Roman" panose="02020603050405020304" pitchFamily="18" charset="0"/>
                        </a:rPr>
                        <a:t>100 %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pic>
        <p:nvPicPr>
          <p:cNvPr id="13" name="Picture 2" descr="Более 4,5 тысяч рабочих мест создано в Жанаозене за год"/>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611" y="4641865"/>
            <a:ext cx="2268526" cy="15104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Башкирия на втором месте в Поволжье по сложностям в поисках работы — РБ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084" y="4627589"/>
            <a:ext cx="2443115" cy="151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3309" y="4627589"/>
            <a:ext cx="1512000" cy="1512000"/>
          </a:xfrm>
          <a:prstGeom prst="rect">
            <a:avLst/>
          </a:prstGeom>
        </p:spPr>
      </p:pic>
      <p:pic>
        <p:nvPicPr>
          <p:cNvPr id="16" name="Picture 10" descr="Госкомитет обороны: Мужчины 25 лет и старше могут пройти сборы за 50 тысяч"/>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52289" y="4627589"/>
            <a:ext cx="2613336" cy="1512000"/>
          </a:xfrm>
          <a:prstGeom prst="rect">
            <a:avLst/>
          </a:prstGeom>
          <a:noFill/>
          <a:extLst>
            <a:ext uri="{909E8E84-426E-40DD-AFC4-6F175D3DCCD1}">
              <a14:hiddenFill xmlns:a14="http://schemas.microsoft.com/office/drawing/2010/main">
                <a:solidFill>
                  <a:srgbClr val="FFFFFF"/>
                </a:solidFill>
              </a14:hiddenFill>
            </a:ext>
          </a:extLst>
        </p:spPr>
      </p:pic>
      <p:pic>
        <p:nvPicPr>
          <p:cNvPr id="17" name="Рисунок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975" y="4627589"/>
            <a:ext cx="2276894" cy="1512000"/>
          </a:xfrm>
          <a:prstGeom prst="rect">
            <a:avLst/>
          </a:prstGeom>
        </p:spPr>
      </p:pic>
      <p:pic>
        <p:nvPicPr>
          <p:cNvPr id="10" name="Рисунок 10" descr="лого ОшГУ"/>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10617518" y="312738"/>
            <a:ext cx="539115" cy="74739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nenadoada.ru/upload/iblock/8ef/8efc924a8f10f09408acd1f33058c7f2.png"/>
          <p:cNvSpPr>
            <a:spLocks noChangeAspect="1" noChangeArrowheads="1"/>
          </p:cNvSpPr>
          <p:nvPr/>
        </p:nvSpPr>
        <p:spPr bwMode="auto">
          <a:xfrm>
            <a:off x="-3280156" y="2813067"/>
            <a:ext cx="3141417" cy="3141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1"/>
          <a:srcRect/>
          <a:stretch>
            <a:fillRect/>
          </a:stretch>
        </p:blipFill>
        <p:spPr bwMode="auto">
          <a:xfrm>
            <a:off x="307786" y="232272"/>
            <a:ext cx="1387953" cy="864000"/>
          </a:xfrm>
          <a:prstGeom prst="rect">
            <a:avLst/>
          </a:prstGeom>
          <a:noFill/>
        </p:spPr>
      </p:pic>
      <p:sp>
        <p:nvSpPr>
          <p:cNvPr id="12" name="TextBox 11"/>
          <p:cNvSpPr txBox="1"/>
          <p:nvPr/>
        </p:nvSpPr>
        <p:spPr>
          <a:xfrm>
            <a:off x="1513872" y="232239"/>
            <a:ext cx="9672794" cy="1014730"/>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a:t>
            </a:r>
            <a:endParaRPr lang="en-US" sz="2000" b="1" dirty="0" smtClean="0"/>
          </a:p>
          <a:p>
            <a:pPr algn="ctr"/>
            <a:r>
              <a:rPr lang="en-US" sz="2000" b="1" dirty="0" smtClean="0"/>
              <a:t>ОШ МАМЛЕКЕТТИК УНИВЕРСИТЕТИ</a:t>
            </a:r>
            <a:r>
              <a:rPr lang="ru-RU" altLang="en-US" sz="2000" b="1" dirty="0" smtClean="0">
                <a:sym typeface="+mn-ea"/>
              </a:rPr>
              <a:t>ДУЙНОЛУК</a:t>
            </a:r>
            <a:r>
              <a:rPr lang="ru-RU" altLang="en-US" sz="2000" b="1" dirty="0" smtClean="0">
                <a:sym typeface="+mn-ea"/>
              </a:rPr>
              <a:t> ТИЛДЕР МАДАНИЯТЫ ФАКУЛЬТЕТИ</a:t>
            </a:r>
            <a:endParaRPr lang="en-US" sz="2000" b="1" dirty="0" smtClean="0"/>
          </a:p>
          <a:p>
            <a:pPr algn="ctr"/>
            <a:r>
              <a:rPr lang="en-US" sz="2000" b="1" dirty="0" smtClean="0"/>
              <a:t>КАРЬЕРА БОРБОРУ</a:t>
            </a:r>
            <a:endParaRPr lang="en-US" sz="2000" b="1" dirty="0" smtClean="0"/>
          </a:p>
        </p:txBody>
      </p:sp>
      <p:graphicFrame>
        <p:nvGraphicFramePr>
          <p:cNvPr id="3" name="Таблица 2"/>
          <p:cNvGraphicFramePr>
            <a:graphicFrameLocks noGrp="1"/>
          </p:cNvGraphicFramePr>
          <p:nvPr/>
        </p:nvGraphicFramePr>
        <p:xfrm>
          <a:off x="1180063" y="1761543"/>
          <a:ext cx="10341770" cy="4305935"/>
        </p:xfrm>
        <a:graphic>
          <a:graphicData uri="http://schemas.openxmlformats.org/drawingml/2006/table">
            <a:tbl>
              <a:tblPr firstRow="1" firstCol="1" bandRow="1">
                <a:tableStyleId>{3B4B98B0-60AC-42C2-AFA5-B58CD77FA1E5}</a:tableStyleId>
              </a:tblPr>
              <a:tblGrid>
                <a:gridCol w="7902575"/>
                <a:gridCol w="1220209"/>
                <a:gridCol w="1218986"/>
              </a:tblGrid>
              <a:tr h="433167">
                <a:tc>
                  <a:txBody>
                    <a:bodyPr/>
                    <a:lstStyle/>
                    <a:p>
                      <a:pPr>
                        <a:lnSpc>
                          <a:spcPct val="115000"/>
                        </a:lnSpc>
                        <a:spcAft>
                          <a:spcPts val="0"/>
                        </a:spcAft>
                      </a:pPr>
                      <a:r>
                        <a:rPr lang="ru-RU" sz="2400" dirty="0" err="1">
                          <a:effectLst/>
                          <a:latin typeface="Times New Roman" panose="02020603050405020304" pitchFamily="18" charset="0"/>
                          <a:cs typeface="Times New Roman" panose="02020603050405020304" pitchFamily="18" charset="0"/>
                        </a:rPr>
                        <a:t>Магистратурада</a:t>
                      </a:r>
                      <a:r>
                        <a:rPr lang="ru-RU" sz="2400" dirty="0">
                          <a:effectLst/>
                          <a:latin typeface="Times New Roman" panose="02020603050405020304" pitchFamily="18" charset="0"/>
                          <a:cs typeface="Times New Roman" panose="02020603050405020304" pitchFamily="18" charset="0"/>
                        </a:rPr>
                        <a:t> окуп </a:t>
                      </a:r>
                      <a:r>
                        <a:rPr lang="ru-RU" sz="2400" dirty="0" err="1">
                          <a:effectLst/>
                          <a:latin typeface="Times New Roman" panose="02020603050405020304" pitchFamily="18" charset="0"/>
                          <a:cs typeface="Times New Roman" panose="02020603050405020304" pitchFamily="18" charset="0"/>
                        </a:rPr>
                        <a:t>жатам</a:t>
                      </a:r>
                      <a:r>
                        <a:rPr lang="ru-RU" sz="2400" dirty="0">
                          <a:effectLst/>
                          <a:latin typeface="Times New Roman" panose="02020603050405020304" pitchFamily="18" charset="0"/>
                          <a:cs typeface="Times New Roman" panose="02020603050405020304" pitchFamily="18" charset="0"/>
                        </a:rPr>
                        <a:t>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2400">
                          <a:effectLst/>
                          <a:latin typeface="Times New Roman" panose="02020603050405020304" pitchFamily="18" charset="0"/>
                          <a:ea typeface="Calibri" panose="020F0502020204030204" pitchFamily="34" charset="0"/>
                          <a:cs typeface="Times New Roman" panose="02020603050405020304" pitchFamily="18" charset="0"/>
                        </a:rPr>
                        <a:t>89</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altLang="en-US" sz="2400" dirty="0">
                          <a:effectLst/>
                          <a:latin typeface="Times New Roman" panose="02020603050405020304" pitchFamily="18" charset="0"/>
                          <a:cs typeface="Times New Roman" panose="02020603050405020304" pitchFamily="18" charset="0"/>
                        </a:rPr>
                        <a:t>70.64</a:t>
                      </a:r>
                      <a:r>
                        <a:rPr lang="en-US" sz="2400" dirty="0">
                          <a:effectLst/>
                          <a:latin typeface="Times New Roman" panose="02020603050405020304" pitchFamily="18" charset="0"/>
                          <a:cs typeface="Times New Roman" panose="02020603050405020304" pitchFamily="18" charset="0"/>
                        </a:rPr>
                        <a:t>%</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3167">
                <a:tc>
                  <a:txBody>
                    <a:bodyPr/>
                    <a:lstStyle/>
                    <a:p>
                      <a:pPr>
                        <a:lnSpc>
                          <a:spcPct val="115000"/>
                        </a:lnSpc>
                        <a:spcAft>
                          <a:spcPts val="0"/>
                        </a:spcAft>
                      </a:pPr>
                      <a:r>
                        <a:rPr lang="ru-RU" sz="2400" dirty="0" err="1">
                          <a:effectLst/>
                          <a:latin typeface="Times New Roman" panose="02020603050405020304" pitchFamily="18" charset="0"/>
                          <a:cs typeface="Times New Roman" panose="02020603050405020304" pitchFamily="18" charset="0"/>
                        </a:rPr>
                        <a:t>Аспирантурада</a:t>
                      </a:r>
                      <a:r>
                        <a:rPr lang="ru-RU" sz="2400" dirty="0">
                          <a:effectLst/>
                          <a:latin typeface="Times New Roman" panose="02020603050405020304" pitchFamily="18" charset="0"/>
                          <a:cs typeface="Times New Roman" panose="02020603050405020304" pitchFamily="18" charset="0"/>
                        </a:rPr>
                        <a:t> окуп </a:t>
                      </a:r>
                      <a:r>
                        <a:rPr lang="ru-RU" sz="2400" dirty="0" err="1">
                          <a:effectLst/>
                          <a:latin typeface="Times New Roman" panose="02020603050405020304" pitchFamily="18" charset="0"/>
                          <a:cs typeface="Times New Roman" panose="02020603050405020304" pitchFamily="18" charset="0"/>
                        </a:rPr>
                        <a:t>жатам</a:t>
                      </a:r>
                      <a:r>
                        <a:rPr lang="ru-RU" sz="2400" dirty="0">
                          <a:effectLst/>
                          <a:latin typeface="Times New Roman" panose="02020603050405020304" pitchFamily="18" charset="0"/>
                          <a:cs typeface="Times New Roman" panose="02020603050405020304" pitchFamily="18" charset="0"/>
                        </a:rPr>
                        <a:t>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0</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altLang="en-US" sz="2400" dirty="0">
                          <a:effectLst/>
                          <a:latin typeface="Times New Roman" panose="02020603050405020304" pitchFamily="18" charset="0"/>
                          <a:cs typeface="Times New Roman" panose="02020603050405020304" pitchFamily="18" charset="0"/>
                        </a:rPr>
                        <a:t>0</a:t>
                      </a:r>
                      <a:r>
                        <a:rPr lang="en-US" sz="2400" dirty="0">
                          <a:effectLst/>
                          <a:latin typeface="Times New Roman" panose="02020603050405020304" pitchFamily="18" charset="0"/>
                          <a:cs typeface="Times New Roman" panose="02020603050405020304" pitchFamily="18" charset="0"/>
                        </a:rPr>
                        <a:t>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56828">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Иштеп жаткандыгыма байланыштуу окуумду уланткан жокмун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22</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altLang="en-US" sz="2400" dirty="0">
                          <a:effectLst/>
                          <a:latin typeface="Times New Roman" panose="02020603050405020304" pitchFamily="18" charset="0"/>
                          <a:cs typeface="Times New Roman" panose="02020603050405020304" pitchFamily="18" charset="0"/>
                        </a:rPr>
                        <a:t>17.46</a:t>
                      </a:r>
                      <a:r>
                        <a:rPr lang="en-US" sz="2400" dirty="0">
                          <a:effectLst/>
                          <a:latin typeface="Times New Roman" panose="02020603050405020304" pitchFamily="18" charset="0"/>
                          <a:cs typeface="Times New Roman" panose="02020603050405020304" pitchFamily="18" charset="0"/>
                        </a:rPr>
                        <a:t>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3167">
                <a:tc>
                  <a:txBody>
                    <a:bodyPr/>
                    <a:lstStyle/>
                    <a:p>
                      <a:pPr>
                        <a:lnSpc>
                          <a:spcPct val="115000"/>
                        </a:lnSpc>
                        <a:spcAft>
                          <a:spcPts val="0"/>
                        </a:spcAft>
                      </a:pPr>
                      <a:r>
                        <a:rPr lang="ru-RU" sz="2400" dirty="0" err="1">
                          <a:effectLst/>
                          <a:latin typeface="Times New Roman" panose="02020603050405020304" pitchFamily="18" charset="0"/>
                          <a:cs typeface="Times New Roman" panose="02020603050405020304" pitchFamily="18" charset="0"/>
                        </a:rPr>
                        <a:t>Окуумду</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уланткан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жокмун</a:t>
                      </a:r>
                      <a:r>
                        <a:rPr lang="en-US" sz="2400" dirty="0">
                          <a:effectLst/>
                          <a:latin typeface="Times New Roman" panose="02020603050405020304" pitchFamily="18" charset="0"/>
                          <a:cs typeface="Times New Roman" panose="02020603050405020304" pitchFamily="18" charset="0"/>
                        </a:rPr>
                        <a:t>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15</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altLang="en-US" sz="2400" dirty="0">
                          <a:effectLst/>
                          <a:latin typeface="Times New Roman" panose="02020603050405020304" pitchFamily="18" charset="0"/>
                          <a:cs typeface="Times New Roman" panose="02020603050405020304" pitchFamily="18" charset="0"/>
                        </a:rPr>
                        <a:t>11.90</a:t>
                      </a:r>
                      <a:r>
                        <a:rPr lang="en-US" sz="2400" dirty="0">
                          <a:effectLst/>
                          <a:latin typeface="Times New Roman" panose="02020603050405020304" pitchFamily="18" charset="0"/>
                          <a:cs typeface="Times New Roman" panose="02020603050405020304" pitchFamily="18" charset="0"/>
                        </a:rPr>
                        <a:t>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3167">
                <a:tc>
                  <a:txBody>
                    <a:bodyPr/>
                    <a:lstStyle/>
                    <a:p>
                      <a:pPr algn="r">
                        <a:lnSpc>
                          <a:spcPct val="115000"/>
                        </a:lnSpc>
                        <a:spcAft>
                          <a:spcPts val="0"/>
                        </a:spcAft>
                      </a:pPr>
                      <a:r>
                        <a:rPr lang="en-US" sz="2400" dirty="0">
                          <a:effectLst/>
                        </a:rPr>
                        <a:t>Жалпы</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126</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2400" dirty="0">
                          <a:effectLst/>
                        </a:rPr>
                        <a:t>100 %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6" name="Rectangle 1"/>
          <p:cNvSpPr>
            <a:spLocks noChangeArrowheads="1"/>
          </p:cNvSpPr>
          <p:nvPr/>
        </p:nvSpPr>
        <p:spPr bwMode="auto">
          <a:xfrm>
            <a:off x="1942388" y="1239349"/>
            <a:ext cx="8278196" cy="461665"/>
          </a:xfrm>
          <a:prstGeom prst="rect">
            <a:avLst/>
          </a:prstGeom>
          <a:solidFill>
            <a:srgbClr val="92D050"/>
          </a:solidFill>
          <a:ln>
            <a:noFill/>
          </a:ln>
          <a:effec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ru-RU" altLang="ru-RU" sz="24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ОшМУну</a:t>
            </a:r>
            <a:r>
              <a:rPr kumimoji="0" lang="en-US" altLang="ru-RU"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24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аяктагандан</a:t>
            </a:r>
            <a:r>
              <a:rPr kumimoji="0" lang="en-US" altLang="ru-RU"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24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кийин</a:t>
            </a:r>
            <a:r>
              <a:rPr kumimoji="0" lang="en-US" altLang="ru-RU"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24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окууну</a:t>
            </a:r>
            <a:r>
              <a:rPr kumimoji="0" lang="en-US" altLang="ru-RU"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24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уланттыңызбы</a:t>
            </a:r>
            <a:r>
              <a:rPr kumimoji="0" lang="en-US" altLang="ru-RU"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ru-RU" sz="2400" b="0" i="0" u="none" strike="noStrike" cap="none" normalizeH="0" baseline="0" dirty="0" smtClean="0">
              <a:ln>
                <a:noFill/>
              </a:ln>
              <a:solidFill>
                <a:schemeClr val="tx1"/>
              </a:solidFill>
              <a:effectLst/>
              <a:latin typeface="Arial" panose="020B0604020202020204" pitchFamily="34" charset="0"/>
            </a:endParaRPr>
          </a:p>
        </p:txBody>
      </p:sp>
      <p:pic>
        <p:nvPicPr>
          <p:cNvPr id="10" name="Рисунок 10" descr="лого ОшГ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0939463" y="312738"/>
            <a:ext cx="539115" cy="74739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nenadoada.ru/upload/iblock/8ef/8efc924a8f10f09408acd1f33058c7f2.png"/>
          <p:cNvSpPr>
            <a:spLocks noChangeAspect="1" noChangeArrowheads="1"/>
          </p:cNvSpPr>
          <p:nvPr/>
        </p:nvSpPr>
        <p:spPr bwMode="auto">
          <a:xfrm>
            <a:off x="-3280156" y="2813067"/>
            <a:ext cx="3141417" cy="3141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1"/>
          <a:srcRect/>
          <a:stretch>
            <a:fillRect/>
          </a:stretch>
        </p:blipFill>
        <p:spPr bwMode="auto">
          <a:xfrm>
            <a:off x="208726" y="211317"/>
            <a:ext cx="1387953" cy="864000"/>
          </a:xfrm>
          <a:prstGeom prst="rect">
            <a:avLst/>
          </a:prstGeom>
          <a:noFill/>
        </p:spPr>
      </p:pic>
      <p:sp>
        <p:nvSpPr>
          <p:cNvPr id="12" name="TextBox 11"/>
          <p:cNvSpPr txBox="1"/>
          <p:nvPr/>
        </p:nvSpPr>
        <p:spPr>
          <a:xfrm>
            <a:off x="1266857" y="211284"/>
            <a:ext cx="9672794" cy="1014730"/>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a:t>
            </a:r>
            <a:endParaRPr lang="en-US" sz="2000" b="1" dirty="0" smtClean="0"/>
          </a:p>
          <a:p>
            <a:pPr algn="ctr"/>
            <a:r>
              <a:rPr lang="en-US" sz="2000" b="1" dirty="0" smtClean="0"/>
              <a:t>ОШ МАМЛЕКЕТТИК УНИВЕРСИТЕТИ</a:t>
            </a:r>
            <a:r>
              <a:rPr lang="en-US" altLang="en-US" sz="2000" b="1" dirty="0" smtClean="0"/>
              <a:t> </a:t>
            </a:r>
            <a:r>
              <a:rPr lang="ru-RU" altLang="en-US" sz="2000" b="1" dirty="0" smtClean="0">
                <a:sym typeface="+mn-ea"/>
              </a:rPr>
              <a:t>ДУЙНОЛУК</a:t>
            </a:r>
            <a:r>
              <a:rPr lang="ru-RU" altLang="en-US" sz="2000" b="1" dirty="0" smtClean="0">
                <a:sym typeface="+mn-ea"/>
              </a:rPr>
              <a:t> ТИЛДЕР МАДАНИЯТЫ ФАКУЛЬТЕТИ</a:t>
            </a:r>
            <a:endParaRPr lang="en-US" sz="2000" b="1" dirty="0" smtClean="0"/>
          </a:p>
          <a:p>
            <a:pPr algn="ctr"/>
            <a:r>
              <a:rPr lang="en-US" sz="2000" b="1" dirty="0" smtClean="0"/>
              <a:t>КАРЬЕРА БОРБОРУ</a:t>
            </a:r>
            <a:endParaRPr lang="en-US" sz="2000" b="1" dirty="0" smtClean="0"/>
          </a:p>
        </p:txBody>
      </p:sp>
      <p:sp>
        <p:nvSpPr>
          <p:cNvPr id="2" name="Прямоугольник 1"/>
          <p:cNvSpPr/>
          <p:nvPr/>
        </p:nvSpPr>
        <p:spPr>
          <a:xfrm>
            <a:off x="3014877" y="1339241"/>
            <a:ext cx="6133217" cy="507831"/>
          </a:xfrm>
          <a:prstGeom prst="rect">
            <a:avLst/>
          </a:prstGeom>
          <a:solidFill>
            <a:srgbClr val="92D050"/>
          </a:solidFill>
        </p:spPr>
        <p:txBody>
          <a:bodyPr wrap="none">
            <a:spAutoFit/>
          </a:bodyPr>
          <a:lstStyle/>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Ар бир структуралар боюнча алып карай турган болсок.</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Таблица 13"/>
          <p:cNvGraphicFramePr>
            <a:graphicFrameLocks noGrp="1"/>
          </p:cNvGraphicFramePr>
          <p:nvPr/>
        </p:nvGraphicFramePr>
        <p:xfrm>
          <a:off x="818149" y="2068983"/>
          <a:ext cx="10684189" cy="1742440"/>
        </p:xfrm>
        <a:graphic>
          <a:graphicData uri="http://schemas.openxmlformats.org/drawingml/2006/table">
            <a:tbl>
              <a:tblPr firstRow="1" firstCol="1" bandRow="1">
                <a:tableStyleId>{5C22544A-7EE6-4342-B048-85BDC9FD1C3A}</a:tableStyleId>
              </a:tblPr>
              <a:tblGrid>
                <a:gridCol w="839249"/>
                <a:gridCol w="3431676"/>
                <a:gridCol w="1232213"/>
                <a:gridCol w="756823"/>
                <a:gridCol w="683977"/>
                <a:gridCol w="839249"/>
                <a:gridCol w="705596"/>
                <a:gridCol w="701665"/>
                <a:gridCol w="701665"/>
                <a:gridCol w="792076"/>
              </a:tblGrid>
              <a:tr h="933012">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Факультет</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Сурамжылоого катышкан </a:t>
                      </a:r>
                      <a:r>
                        <a:rPr lang="ru-RU" altLang="en-US" sz="1600" dirty="0">
                          <a:effectLst/>
                          <a:latin typeface="Times New Roman" panose="02020603050405020304" pitchFamily="18" charset="0"/>
                          <a:cs typeface="Times New Roman" panose="02020603050405020304" pitchFamily="18" charset="0"/>
                        </a:rPr>
                        <a:t>жалпы </a:t>
                      </a:r>
                      <a:r>
                        <a:rPr lang="en-US" sz="1600" dirty="0">
                          <a:effectLst/>
                          <a:latin typeface="Times New Roman" panose="02020603050405020304" pitchFamily="18" charset="0"/>
                          <a:cs typeface="Times New Roman" panose="02020603050405020304" pitchFamily="18" charset="0"/>
                        </a:rPr>
                        <a:t>студенттердин саны</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a:txBody>
                    <a:bodyPr/>
                    <a:lstStyle/>
                    <a:p>
                      <a:pPr algn="ctr">
                        <a:lnSpc>
                          <a:spcPct val="107000"/>
                        </a:lnSpc>
                        <a:spcAft>
                          <a:spcPts val="0"/>
                        </a:spcAft>
                      </a:pPr>
                      <a:r>
                        <a:rPr lang="ru-RU" sz="1600" dirty="0">
                          <a:effectLst/>
                          <a:latin typeface="Times New Roman" panose="02020603050405020304" pitchFamily="18" charset="0"/>
                          <a:cs typeface="Times New Roman" panose="02020603050405020304" pitchFamily="18" charset="0"/>
                        </a:rPr>
                        <a:t>2023</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1600" dirty="0">
                          <a:effectLst/>
                          <a:latin typeface="Times New Roman" panose="02020603050405020304" pitchFamily="18" charset="0"/>
                          <a:cs typeface="Times New Roman" panose="02020603050405020304" pitchFamily="18" charset="0"/>
                        </a:rPr>
                        <a:t>2022</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 </a:t>
                      </a:r>
                      <a:endParaRPr lang="ru-RU" sz="160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2021</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 </a:t>
                      </a:r>
                      <a:endParaRPr lang="ru-RU" sz="160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2020</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 </a:t>
                      </a:r>
                      <a:endParaRPr lang="ru-RU" sz="160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2019</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 </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475">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1</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ru-RU" sz="1600" b="1" dirty="0" err="1">
                          <a:effectLst/>
                          <a:latin typeface="Times New Roman" panose="02020603050405020304" pitchFamily="18" charset="0"/>
                          <a:cs typeface="Times New Roman" panose="02020603050405020304" pitchFamily="18" charset="0"/>
                        </a:rPr>
                        <a:t>Дүйнөлүк</a:t>
                      </a:r>
                      <a:r>
                        <a:rPr lang="ru-RU" sz="1600" b="1" dirty="0">
                          <a:effectLst/>
                          <a:latin typeface="Times New Roman" panose="02020603050405020304" pitchFamily="18" charset="0"/>
                          <a:cs typeface="Times New Roman" panose="02020603050405020304" pitchFamily="18" charset="0"/>
                        </a:rPr>
                        <a:t> </a:t>
                      </a:r>
                      <a:r>
                        <a:rPr lang="ru-RU" sz="1600" b="1" dirty="0" err="1">
                          <a:effectLst/>
                          <a:latin typeface="Times New Roman" panose="02020603050405020304" pitchFamily="18" charset="0"/>
                          <a:cs typeface="Times New Roman" panose="02020603050405020304" pitchFamily="18" charset="0"/>
                        </a:rPr>
                        <a:t>тилдер</a:t>
                      </a:r>
                      <a:r>
                        <a:rPr lang="ru-RU" sz="1600" b="1" dirty="0">
                          <a:effectLst/>
                          <a:latin typeface="Times New Roman" panose="02020603050405020304" pitchFamily="18" charset="0"/>
                          <a:cs typeface="Times New Roman" panose="02020603050405020304" pitchFamily="18" charset="0"/>
                        </a:rPr>
                        <a:t> </a:t>
                      </a:r>
                      <a:r>
                        <a:rPr lang="ru-RU" sz="1600" b="1" dirty="0" err="1">
                          <a:effectLst/>
                          <a:latin typeface="Times New Roman" panose="02020603050405020304" pitchFamily="18" charset="0"/>
                          <a:cs typeface="Times New Roman" panose="02020603050405020304" pitchFamily="18" charset="0"/>
                        </a:rPr>
                        <a:t>жана</a:t>
                      </a:r>
                      <a:r>
                        <a:rPr lang="ru-RU" sz="1600" b="1" dirty="0">
                          <a:effectLst/>
                          <a:latin typeface="Times New Roman" panose="02020603050405020304" pitchFamily="18" charset="0"/>
                          <a:cs typeface="Times New Roman" panose="02020603050405020304" pitchFamily="18" charset="0"/>
                        </a:rPr>
                        <a:t> </a:t>
                      </a:r>
                      <a:r>
                        <a:rPr lang="ru-RU" sz="1600" b="1" dirty="0" err="1">
                          <a:effectLst/>
                          <a:latin typeface="Times New Roman" panose="02020603050405020304" pitchFamily="18" charset="0"/>
                          <a:cs typeface="Times New Roman" panose="02020603050405020304" pitchFamily="18" charset="0"/>
                        </a:rPr>
                        <a:t>маданият</a:t>
                      </a:r>
                      <a:r>
                        <a:rPr lang="ru-RU" sz="1600" b="1" dirty="0">
                          <a:effectLst/>
                          <a:latin typeface="Times New Roman" panose="02020603050405020304" pitchFamily="18" charset="0"/>
                          <a:cs typeface="Times New Roman" panose="02020603050405020304" pitchFamily="18" charset="0"/>
                        </a:rPr>
                        <a:t> </a:t>
                      </a: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b="1" dirty="0" smtClean="0">
                          <a:effectLst/>
                          <a:latin typeface="Times New Roman" panose="02020603050405020304" pitchFamily="18" charset="0"/>
                          <a:cs typeface="Times New Roman" panose="02020603050405020304" pitchFamily="18" charset="0"/>
                        </a:rPr>
                        <a:t>126</a:t>
                      </a: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b="1" dirty="0" smtClean="0">
                          <a:effectLst/>
                          <a:latin typeface="Times New Roman" panose="02020603050405020304" pitchFamily="18" charset="0"/>
                          <a:cs typeface="Times New Roman" panose="02020603050405020304" pitchFamily="18" charset="0"/>
                        </a:rPr>
                        <a:t>100%</a:t>
                      </a: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79</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21</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14</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600" b="1" dirty="0">
                          <a:effectLst/>
                          <a:latin typeface="Times New Roman" panose="02020603050405020304" pitchFamily="18" charset="0"/>
                          <a:cs typeface="Times New Roman" panose="02020603050405020304" pitchFamily="18" charset="0"/>
                        </a:rPr>
                        <a:t>1</a:t>
                      </a:r>
                      <a:r>
                        <a:rPr lang="ru-RU" altLang="en-US" sz="1600" b="1" dirty="0">
                          <a:effectLst/>
                          <a:latin typeface="Times New Roman" panose="02020603050405020304" pitchFamily="18" charset="0"/>
                          <a:cs typeface="Times New Roman" panose="02020603050405020304" pitchFamily="18" charset="0"/>
                        </a:rPr>
                        <a:t>26</a:t>
                      </a:r>
                      <a:endParaRPr lang="ru-RU" alt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Рисунок 10" descr="лого ОшГ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0808018" y="348933"/>
            <a:ext cx="539115" cy="74739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1"/>
          <a:srcRect/>
          <a:stretch>
            <a:fillRect/>
          </a:stretch>
        </p:blipFill>
        <p:spPr bwMode="auto">
          <a:xfrm>
            <a:off x="674181" y="232907"/>
            <a:ext cx="1387953" cy="864000"/>
          </a:xfrm>
          <a:prstGeom prst="rect">
            <a:avLst/>
          </a:prstGeom>
          <a:noFill/>
        </p:spPr>
      </p:pic>
      <p:sp>
        <p:nvSpPr>
          <p:cNvPr id="12" name="TextBox 11"/>
          <p:cNvSpPr txBox="1"/>
          <p:nvPr/>
        </p:nvSpPr>
        <p:spPr>
          <a:xfrm>
            <a:off x="1155097" y="149054"/>
            <a:ext cx="9672794" cy="1014730"/>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a:t>
            </a:r>
            <a:endParaRPr lang="en-US" sz="2000" b="1" dirty="0" smtClean="0"/>
          </a:p>
          <a:p>
            <a:pPr algn="ctr"/>
            <a:r>
              <a:rPr lang="en-US" sz="2000" b="1" dirty="0" smtClean="0"/>
              <a:t>ОШ МАМЛЕКЕТТИК УНИВЕРСИТЕТИ</a:t>
            </a:r>
            <a:r>
              <a:rPr lang="en-US" altLang="en-US" sz="2000" b="1" dirty="0" smtClean="0"/>
              <a:t> </a:t>
            </a:r>
            <a:r>
              <a:rPr lang="ru-RU" altLang="en-US" sz="2000" b="1" dirty="0" smtClean="0">
                <a:sym typeface="+mn-ea"/>
              </a:rPr>
              <a:t>ДУЙНОЛУК</a:t>
            </a:r>
            <a:r>
              <a:rPr lang="ru-RU" altLang="en-US" sz="2000" b="1" dirty="0" smtClean="0">
                <a:sym typeface="+mn-ea"/>
              </a:rPr>
              <a:t> ТИЛДЕР МАДАНИЯТЫ ФАКУЛЬТЕТИ</a:t>
            </a:r>
            <a:r>
              <a:rPr lang="en-US" sz="2000" b="1" dirty="0" smtClean="0"/>
              <a:t>КАРЬЕРА БОРБОРУ</a:t>
            </a:r>
            <a:endParaRPr lang="en-US" sz="2000" b="1" dirty="0" smtClean="0"/>
          </a:p>
        </p:txBody>
      </p:sp>
      <p:sp>
        <p:nvSpPr>
          <p:cNvPr id="7" name="Rectangle 1"/>
          <p:cNvSpPr>
            <a:spLocks noChangeArrowheads="1"/>
          </p:cNvSpPr>
          <p:nvPr/>
        </p:nvSpPr>
        <p:spPr bwMode="auto">
          <a:xfrm>
            <a:off x="913494" y="1998663"/>
            <a:ext cx="1402805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ru-RU"/>
          </a:p>
        </p:txBody>
      </p:sp>
      <p:sp>
        <p:nvSpPr>
          <p:cNvPr id="2" name="Прямоугольник 1"/>
          <p:cNvSpPr/>
          <p:nvPr/>
        </p:nvSpPr>
        <p:spPr>
          <a:xfrm>
            <a:off x="449943" y="1429848"/>
            <a:ext cx="11263086" cy="2757170"/>
          </a:xfrm>
          <a:prstGeom prst="rect">
            <a:avLst/>
          </a:prstGeom>
          <a:noFill/>
        </p:spPr>
        <p:txBody>
          <a:bodyPr wrap="square">
            <a:spAutoFit/>
          </a:bodyPr>
          <a:lstStyle/>
          <a:p>
            <a:pPr>
              <a:lnSpc>
                <a:spcPct val="107000"/>
              </a:lnSpc>
              <a:spcAft>
                <a:spcPts val="0"/>
              </a:spcAft>
            </a:pPr>
            <a:r>
              <a:rPr lang="ru-RU" altLang="en-US" b="1" dirty="0">
                <a:latin typeface="Times New Roman" panose="02020603050405020304" pitchFamily="18" charset="0"/>
                <a:ea typeface="Calibri" panose="020F0502020204030204" pitchFamily="34" charset="0"/>
                <a:cs typeface="Times New Roman" panose="02020603050405020304" pitchFamily="18" charset="0"/>
              </a:rPr>
              <a:t> Филолоигиялык билим беруу</a:t>
            </a:r>
            <a:r>
              <a:rPr lang="en-US" b="1" dirty="0">
                <a:latin typeface="Times New Roman" panose="02020603050405020304" pitchFamily="18" charset="0"/>
                <a:ea typeface="Calibri" panose="020F0502020204030204" pitchFamily="34" charset="0"/>
                <a:cs typeface="Times New Roman" panose="02020603050405020304" pitchFamily="18" charset="0"/>
              </a:rPr>
              <a:t> Бакалавр:</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202</a:t>
            </a:r>
            <a:r>
              <a:rPr lang="ru-RU" altLang="en-US" dirty="0">
                <a:latin typeface="Times New Roman" panose="02020603050405020304" pitchFamily="18" charset="0"/>
                <a:ea typeface="Calibri" panose="020F0502020204030204" pitchFamily="34" charset="0"/>
                <a:cs typeface="Times New Roman" panose="02020603050405020304" pitchFamily="18" charset="0"/>
              </a:rPr>
              <a:t>3</a:t>
            </a:r>
            <a:r>
              <a:rPr lang="en-US" dirty="0">
                <a:latin typeface="Times New Roman" panose="02020603050405020304" pitchFamily="18" charset="0"/>
                <a:ea typeface="Calibri" panose="020F0502020204030204" pitchFamily="34" charset="0"/>
                <a:cs typeface="Times New Roman" panose="02020603050405020304" pitchFamily="18" charset="0"/>
              </a:rPr>
              <a:t>-жылы – </a:t>
            </a:r>
            <a:r>
              <a:rPr lang="ru-RU" altLang="en-US" dirty="0">
                <a:latin typeface="Times New Roman" panose="02020603050405020304" pitchFamily="18" charset="0"/>
                <a:ea typeface="Calibri" panose="020F0502020204030204" pitchFamily="34" charset="0"/>
                <a:cs typeface="Times New Roman" panose="02020603050405020304" pitchFamily="18" charset="0"/>
              </a:rPr>
              <a:t>1987</a:t>
            </a:r>
            <a:r>
              <a:rPr lang="en-US" dirty="0">
                <a:latin typeface="Times New Roman" panose="02020603050405020304" pitchFamily="18" charset="0"/>
                <a:ea typeface="Calibri" panose="020F0502020204030204" pitchFamily="34" charset="0"/>
                <a:cs typeface="Times New Roman" panose="02020603050405020304" pitchFamily="18" charset="0"/>
              </a:rPr>
              <a:t> студент </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202</a:t>
            </a:r>
            <a:r>
              <a:rPr lang="ru-RU" altLang="en-US"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жылы </a:t>
            </a:r>
            <a:r>
              <a:rPr lang="ru-RU" altLang="en-US" dirty="0">
                <a:latin typeface="Times New Roman" panose="02020603050405020304" pitchFamily="18" charset="0"/>
                <a:ea typeface="Calibri" panose="020F0502020204030204" pitchFamily="34" charset="0"/>
                <a:cs typeface="Times New Roman" panose="02020603050405020304" pitchFamily="18" charset="0"/>
              </a:rPr>
              <a:t>--1449</a:t>
            </a:r>
            <a:r>
              <a:rPr lang="en-US" dirty="0">
                <a:latin typeface="Times New Roman" panose="02020603050405020304" pitchFamily="18" charset="0"/>
                <a:ea typeface="Calibri" panose="020F0502020204030204" pitchFamily="34" charset="0"/>
                <a:cs typeface="Times New Roman" panose="02020603050405020304" pitchFamily="18" charset="0"/>
              </a:rPr>
              <a:t> студент</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20</a:t>
            </a:r>
            <a:r>
              <a:rPr lang="ru-RU" altLang="en-US" dirty="0">
                <a:latin typeface="Times New Roman" panose="02020603050405020304" pitchFamily="18" charset="0"/>
                <a:ea typeface="Calibri" panose="020F0502020204030204" pitchFamily="34" charset="0"/>
                <a:cs typeface="Times New Roman" panose="02020603050405020304" pitchFamily="18" charset="0"/>
              </a:rPr>
              <a:t>21</a:t>
            </a:r>
            <a:r>
              <a:rPr lang="en-US" dirty="0">
                <a:latin typeface="Times New Roman" panose="02020603050405020304" pitchFamily="18" charset="0"/>
                <a:ea typeface="Calibri" panose="020F0502020204030204" pitchFamily="34" charset="0"/>
                <a:cs typeface="Times New Roman" panose="02020603050405020304" pitchFamily="18" charset="0"/>
              </a:rPr>
              <a:t>-жылы – 1464 студент </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20</a:t>
            </a:r>
            <a:r>
              <a:rPr lang="ru-RU" altLang="en-US" dirty="0">
                <a:latin typeface="Times New Roman" panose="02020603050405020304" pitchFamily="18" charset="0"/>
                <a:ea typeface="Calibri" panose="020F0502020204030204" pitchFamily="34" charset="0"/>
                <a:cs typeface="Times New Roman" panose="02020603050405020304" pitchFamily="18" charset="0"/>
              </a:rPr>
              <a:t>20</a:t>
            </a:r>
            <a:r>
              <a:rPr lang="en-US" dirty="0">
                <a:latin typeface="Times New Roman" panose="02020603050405020304" pitchFamily="18" charset="0"/>
                <a:ea typeface="Calibri" panose="020F0502020204030204" pitchFamily="34" charset="0"/>
                <a:cs typeface="Times New Roman" panose="02020603050405020304" pitchFamily="18" charset="0"/>
              </a:rPr>
              <a:t>-жылы –1188 студент</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201</a:t>
            </a:r>
            <a:r>
              <a:rPr lang="ru-RU" altLang="en-US" dirty="0">
                <a:latin typeface="Times New Roman" panose="02020603050405020304" pitchFamily="18" charset="0"/>
                <a:ea typeface="Calibri" panose="020F0502020204030204" pitchFamily="34" charset="0"/>
                <a:cs typeface="Times New Roman" panose="02020603050405020304" pitchFamily="18" charset="0"/>
              </a:rPr>
              <a:t>9</a:t>
            </a:r>
            <a:r>
              <a:rPr lang="en-US" dirty="0">
                <a:latin typeface="Times New Roman" panose="02020603050405020304" pitchFamily="18" charset="0"/>
                <a:ea typeface="Calibri" panose="020F0502020204030204" pitchFamily="34" charset="0"/>
                <a:cs typeface="Times New Roman" panose="02020603050405020304" pitchFamily="18" charset="0"/>
              </a:rPr>
              <a:t>-жылы –  1023</a:t>
            </a:r>
            <a:r>
              <a:rPr lang="ru-RU" altLang="en-US" dirty="0">
                <a:latin typeface="Times New Roman" panose="02020603050405020304" pitchFamily="18" charset="0"/>
                <a:ea typeface="Calibri" panose="020F0502020204030204" pitchFamily="34" charset="0"/>
                <a:cs typeface="Times New Roman" panose="02020603050405020304" pitchFamily="18" charset="0"/>
              </a:rPr>
              <a:t>студ</a:t>
            </a:r>
            <a:r>
              <a:rPr lang="en-US" dirty="0">
                <a:latin typeface="Times New Roman" panose="02020603050405020304" pitchFamily="18" charset="0"/>
                <a:ea typeface="Calibri" panose="020F0502020204030204" pitchFamily="34" charset="0"/>
                <a:cs typeface="Times New Roman" panose="02020603050405020304" pitchFamily="18" charset="0"/>
              </a:rPr>
              <a:t>ент</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Жалпы </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7227</a:t>
            </a:r>
            <a:r>
              <a:rPr lang="en-US" b="1" dirty="0">
                <a:latin typeface="Times New Roman" panose="02020603050405020304" pitchFamily="18" charset="0"/>
                <a:ea typeface="Calibri" panose="020F0502020204030204" pitchFamily="34" charset="0"/>
                <a:cs typeface="Times New Roman" panose="02020603050405020304" pitchFamily="18" charset="0"/>
              </a:rPr>
              <a:t> студент оку</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ду</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ru-RU" altLang="en-US" b="1"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Горизонтальный свиток 2"/>
          <p:cNvSpPr/>
          <p:nvPr/>
        </p:nvSpPr>
        <p:spPr>
          <a:xfrm>
            <a:off x="5085348" y="1605632"/>
            <a:ext cx="6785810" cy="37779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en-US"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Жалпысынан </a:t>
            </a:r>
            <a:r>
              <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ОшМУ</a:t>
            </a:r>
            <a:r>
              <a:rPr lang="ru-RU"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ДТМФ </a:t>
            </a:r>
            <a:r>
              <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боюнча акыркы </a:t>
            </a:r>
            <a:endParaRPr lang="en-US"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5 </a:t>
            </a:r>
            <a:r>
              <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жылда</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1454</a:t>
            </a:r>
            <a:r>
              <a:rPr lang="en-US" sz="2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студент окуусун аяктаган.</a:t>
            </a:r>
            <a:endPar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ru-RU"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Ал эми сурамжылоого</a:t>
            </a:r>
            <a:endPar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a:t>
            </a:r>
            <a:r>
              <a:rPr lang="ru-RU" alt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26</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8,66</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бүтүрүүчү катышкан. </a:t>
            </a:r>
            <a:endParaRPr lang="ru-RU"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Рисунок 10" descr="лого ОшГ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0400348" y="232728"/>
            <a:ext cx="539115" cy="74739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nenadoada.ru/upload/iblock/8ef/8efc924a8f10f09408acd1f33058c7f2.png"/>
          <p:cNvSpPr>
            <a:spLocks noChangeAspect="1" noChangeArrowheads="1"/>
          </p:cNvSpPr>
          <p:nvPr/>
        </p:nvSpPr>
        <p:spPr bwMode="auto">
          <a:xfrm>
            <a:off x="-3280156" y="2813067"/>
            <a:ext cx="3141417" cy="3141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1"/>
          <a:srcRect/>
          <a:stretch>
            <a:fillRect/>
          </a:stretch>
        </p:blipFill>
        <p:spPr bwMode="auto">
          <a:xfrm>
            <a:off x="307786" y="232907"/>
            <a:ext cx="1387953" cy="864000"/>
          </a:xfrm>
          <a:prstGeom prst="rect">
            <a:avLst/>
          </a:prstGeom>
          <a:noFill/>
        </p:spPr>
      </p:pic>
      <p:sp>
        <p:nvSpPr>
          <p:cNvPr id="12" name="TextBox 11"/>
          <p:cNvSpPr txBox="1"/>
          <p:nvPr/>
        </p:nvSpPr>
        <p:spPr>
          <a:xfrm>
            <a:off x="1266857" y="211284"/>
            <a:ext cx="9672794" cy="1014730"/>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a:t>
            </a:r>
            <a:endParaRPr lang="en-US" sz="2000" b="1" dirty="0" smtClean="0"/>
          </a:p>
          <a:p>
            <a:pPr algn="ctr"/>
            <a:r>
              <a:rPr lang="en-US" sz="2000" b="1" dirty="0" smtClean="0"/>
              <a:t>ОШ МАМЛЕКЕТТИК УНИВЕРСИТЕТИ</a:t>
            </a:r>
            <a:r>
              <a:rPr lang="en-US" altLang="en-US" sz="2000" b="1" dirty="0" smtClean="0">
                <a:sym typeface="+mn-ea"/>
              </a:rPr>
              <a:t> </a:t>
            </a:r>
            <a:r>
              <a:rPr lang="ru-RU" altLang="en-US" sz="2000" b="1" dirty="0" smtClean="0">
                <a:sym typeface="+mn-ea"/>
              </a:rPr>
              <a:t>ДУЙНОЛУК ТИЛДЕР МАДАНИЯТЫ ФАКУЛЬТЕТИ</a:t>
            </a:r>
            <a:endParaRPr lang="en-US" sz="2000" b="1" dirty="0" smtClean="0"/>
          </a:p>
          <a:p>
            <a:pPr algn="ctr"/>
            <a:r>
              <a:rPr lang="en-US" sz="2000" b="1" dirty="0" smtClean="0"/>
              <a:t>КАРЬЕРА БОРБОРУ</a:t>
            </a:r>
            <a:endParaRPr lang="en-US" sz="2000" b="1" dirty="0" smtClean="0"/>
          </a:p>
        </p:txBody>
      </p:sp>
      <p:sp>
        <p:nvSpPr>
          <p:cNvPr id="2" name="Прямоугольник 1"/>
          <p:cNvSpPr/>
          <p:nvPr/>
        </p:nvSpPr>
        <p:spPr>
          <a:xfrm>
            <a:off x="1828034" y="1310993"/>
            <a:ext cx="8550439" cy="750975"/>
          </a:xfrm>
          <a:prstGeom prst="rect">
            <a:avLst/>
          </a:prstGeom>
          <a:solidFill>
            <a:srgbClr val="FFFF00"/>
          </a:solidFill>
        </p:spPr>
        <p:txBody>
          <a:bodyPr wrap="square">
            <a:spAutoFit/>
          </a:bodyPr>
          <a:lstStyle/>
          <a:p>
            <a:pPr algn="ctr">
              <a:lnSpc>
                <a:spcPct val="107000"/>
              </a:lnSpc>
              <a:spcAft>
                <a:spcPts val="0"/>
              </a:spcAft>
            </a:pPr>
            <a:r>
              <a:rPr lang="ru-RU" sz="2000" b="1" dirty="0" err="1">
                <a:latin typeface="Times New Roman" panose="02020603050405020304" pitchFamily="18" charset="0"/>
                <a:ea typeface="Calibri" panose="020F0502020204030204" pitchFamily="34" charset="0"/>
                <a:cs typeface="Times New Roman" panose="02020603050405020304" pitchFamily="18" charset="0"/>
              </a:rPr>
              <a:t>ОшМУдагы</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билим</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сапатын</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көтөрүү</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боюнча</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a:t>
            </a:r>
            <a:r>
              <a:rPr lang="ru-RU" sz="2000" b="1" dirty="0" err="1" smtClean="0">
                <a:latin typeface="Times New Roman" panose="02020603050405020304" pitchFamily="18" charset="0"/>
                <a:ea typeface="Calibri" panose="020F0502020204030204" pitchFamily="34" charset="0"/>
                <a:cs typeface="Times New Roman" panose="02020603050405020304" pitchFamily="18" charset="0"/>
              </a:rPr>
              <a:t>Сиздин</a:t>
            </a: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smtClean="0">
                <a:latin typeface="Times New Roman" panose="02020603050405020304" pitchFamily="18" charset="0"/>
                <a:ea typeface="Calibri" panose="020F0502020204030204" pitchFamily="34" charset="0"/>
                <a:cs typeface="Times New Roman" panose="02020603050405020304" pitchFamily="18" charset="0"/>
              </a:rPr>
              <a:t>сунуштарыңыз</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деген </a:t>
            </a:r>
            <a:r>
              <a:rPr lang="en-US" sz="2000" b="1" dirty="0">
                <a:latin typeface="Times New Roman" panose="02020603050405020304" pitchFamily="18" charset="0"/>
                <a:ea typeface="Calibri" panose="020F0502020204030204" pitchFamily="34" charset="0"/>
                <a:cs typeface="Times New Roman" panose="02020603050405020304" pitchFamily="18" charset="0"/>
              </a:rPr>
              <a:t>сурообузга төмөндөгүдөй ой-пикирлер жазылган</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471710" y="2588417"/>
            <a:ext cx="11263085" cy="2876550"/>
          </a:xfrm>
          <a:prstGeom prst="rect">
            <a:avLst/>
          </a:prstGeom>
          <a:solidFill>
            <a:schemeClr val="accent5">
              <a:lumMod val="20000"/>
              <a:lumOff val="80000"/>
            </a:schemeClr>
          </a:solidFill>
        </p:spPr>
        <p:txBody>
          <a:bodyPr wrap="square">
            <a:spAutoFit/>
          </a:bodyPr>
          <a:lstStyle/>
          <a:p>
            <a:pPr marL="342900" lvl="0" indent="-342900" algn="just">
              <a:lnSpc>
                <a:spcPct val="115000"/>
              </a:lnSpc>
              <a:spcAft>
                <a:spcPts val="800"/>
              </a:spcAft>
              <a:buFont typeface="Times New Roman" panose="02020603050405020304" pitchFamily="18"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Урматтуу ОшМУнун жалпы мугалимдер жааматы сиздерге терен ыраазычылык билдирем</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Сиздердин эмгегиңердин </a:t>
            </a:r>
            <a:r>
              <a:rPr lang="en-US" sz="2000" dirty="0">
                <a:latin typeface="Times New Roman" panose="02020603050405020304" pitchFamily="18" charset="0"/>
                <a:ea typeface="Calibri" panose="020F0502020204030204" pitchFamily="34" charset="0"/>
                <a:cs typeface="Times New Roman" panose="02020603050405020304" pitchFamily="18" charset="0"/>
              </a:rPr>
              <a:t>жемишин көрүп үзүрүн тартып иштеп жатабыз.</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Times New Roman" panose="02020603050405020304" pitchFamily="18"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Университет студенттер үчүн дагы да болсо эң мыкты шарттарды түзөт жана эң мыкты кесипкөй адистерди тарбиялайт деген ишеничтемин. Замандын талабына шайкеш келген багыттагы чечимдердин дагы да жанданышына тилектешмин</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4838357" y="2146014"/>
            <a:ext cx="2486258" cy="388696"/>
          </a:xfrm>
          <a:prstGeom prst="rect">
            <a:avLst/>
          </a:prstGeom>
        </p:spPr>
        <p:txBody>
          <a:bodyPr wrap="none">
            <a:spAutoFit/>
          </a:bodyPr>
          <a:lstStyle/>
          <a:p>
            <a:pPr algn="ctr">
              <a:lnSpc>
                <a:spcPct val="107000"/>
              </a:lnSpc>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Жакшы ой-пикирлер.</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10" descr="лого ОшГ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0939463" y="312738"/>
            <a:ext cx="539115" cy="74739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nenadoada.ru/upload/iblock/8ef/8efc924a8f10f09408acd1f33058c7f2.png"/>
          <p:cNvSpPr>
            <a:spLocks noChangeAspect="1" noChangeArrowheads="1"/>
          </p:cNvSpPr>
          <p:nvPr/>
        </p:nvSpPr>
        <p:spPr bwMode="auto">
          <a:xfrm>
            <a:off x="-3280156" y="2813067"/>
            <a:ext cx="3141417" cy="3141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1"/>
          <a:srcRect/>
          <a:stretch>
            <a:fillRect/>
          </a:stretch>
        </p:blipFill>
        <p:spPr bwMode="auto">
          <a:xfrm>
            <a:off x="674181" y="232907"/>
            <a:ext cx="1387953" cy="864000"/>
          </a:xfrm>
          <a:prstGeom prst="rect">
            <a:avLst/>
          </a:prstGeom>
          <a:noFill/>
        </p:spPr>
      </p:pic>
      <p:sp>
        <p:nvSpPr>
          <p:cNvPr id="12" name="TextBox 11"/>
          <p:cNvSpPr txBox="1"/>
          <p:nvPr/>
        </p:nvSpPr>
        <p:spPr>
          <a:xfrm>
            <a:off x="1266857" y="211284"/>
            <a:ext cx="9672794" cy="1015663"/>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a:t>
            </a:r>
            <a:endParaRPr lang="en-US" sz="2000" b="1" dirty="0" smtClean="0"/>
          </a:p>
          <a:p>
            <a:pPr algn="ctr"/>
            <a:r>
              <a:rPr lang="en-US" sz="2000" b="1" dirty="0" smtClean="0"/>
              <a:t>ОШ МАМЛЕКЕТТИК УНИВЕРСИТЕТИ</a:t>
            </a:r>
            <a:endParaRPr lang="en-US" sz="2000" b="1" dirty="0" smtClean="0"/>
          </a:p>
          <a:p>
            <a:pPr algn="ctr"/>
            <a:r>
              <a:rPr lang="en-US" sz="2000" b="1" dirty="0" smtClean="0"/>
              <a:t>КАРЬЕРА БОРБОРУ</a:t>
            </a:r>
            <a:endParaRPr lang="en-US" sz="2000" b="1" dirty="0" smtClean="0"/>
          </a:p>
        </p:txBody>
      </p:sp>
      <p:sp>
        <p:nvSpPr>
          <p:cNvPr id="2" name="Прямоугольник 1"/>
          <p:cNvSpPr/>
          <p:nvPr/>
        </p:nvSpPr>
        <p:spPr>
          <a:xfrm>
            <a:off x="1828034" y="1262867"/>
            <a:ext cx="8550439" cy="750975"/>
          </a:xfrm>
          <a:prstGeom prst="rect">
            <a:avLst/>
          </a:prstGeom>
          <a:solidFill>
            <a:srgbClr val="FFFF00"/>
          </a:solidFill>
        </p:spPr>
        <p:txBody>
          <a:bodyPr wrap="square">
            <a:spAutoFit/>
          </a:bodyPr>
          <a:lstStyle/>
          <a:p>
            <a:pPr algn="ctr">
              <a:lnSpc>
                <a:spcPct val="107000"/>
              </a:lnSpc>
              <a:spcAft>
                <a:spcPts val="0"/>
              </a:spcAft>
            </a:pPr>
            <a:r>
              <a:rPr lang="ru-RU" sz="2000" b="1" dirty="0" err="1">
                <a:latin typeface="Times New Roman" panose="02020603050405020304" pitchFamily="18" charset="0"/>
                <a:ea typeface="Calibri" panose="020F0502020204030204" pitchFamily="34" charset="0"/>
                <a:cs typeface="Times New Roman" panose="02020603050405020304" pitchFamily="18" charset="0"/>
              </a:rPr>
              <a:t>ОшМУдагы</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билим</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сапатын</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көтөрүү</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боюнча</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Сиздин</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сунуштарыңыз</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деген </a:t>
            </a:r>
            <a:r>
              <a:rPr lang="en-US" sz="2000" b="1" dirty="0">
                <a:latin typeface="Times New Roman" panose="02020603050405020304" pitchFamily="18" charset="0"/>
                <a:ea typeface="Calibri" panose="020F0502020204030204" pitchFamily="34" charset="0"/>
                <a:cs typeface="Times New Roman" panose="02020603050405020304" pitchFamily="18" charset="0"/>
              </a:rPr>
              <a:t>сурообузга төмөндөгүдөй ой-пикирлер жазылган</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519836" y="2444039"/>
            <a:ext cx="11263085" cy="2861310"/>
          </a:xfrm>
          <a:prstGeom prst="rect">
            <a:avLst/>
          </a:prstGeom>
          <a:solidFill>
            <a:schemeClr val="accent5">
              <a:lumMod val="20000"/>
              <a:lumOff val="80000"/>
            </a:schemeClr>
          </a:solidFill>
        </p:spPr>
        <p:txBody>
          <a:bodyPr wrap="square">
            <a:spAutoFit/>
          </a:bodyPr>
          <a:lstStyle/>
          <a:p>
            <a:pPr lvl="0"/>
            <a:r>
              <a:rPr lang="en-US" sz="2000" dirty="0">
                <a:latin typeface="Times New Roman" panose="02020603050405020304" pitchFamily="18" charset="0"/>
                <a:cs typeface="Times New Roman" panose="02020603050405020304" pitchFamily="18" charset="0"/>
              </a:rPr>
              <a:t>ОшМУда окуганыма сыймыктанам. Дагы да эң мыкты адистер чыгышына тилектешмин</a:t>
            </a:r>
            <a:r>
              <a:rPr lang="en-US" sz="2000" dirty="0" smtClean="0">
                <a:latin typeface="Times New Roman" panose="02020603050405020304" pitchFamily="18" charset="0"/>
                <a:cs typeface="Times New Roman" panose="02020603050405020304" pitchFamily="18" charset="0"/>
              </a:rPr>
              <a:t>. ОшМУ </a:t>
            </a:r>
            <a:r>
              <a:rPr lang="en-US" sz="2000" dirty="0">
                <a:latin typeface="Times New Roman" panose="02020603050405020304" pitchFamily="18" charset="0"/>
                <a:cs typeface="Times New Roman" panose="02020603050405020304" pitchFamily="18" charset="0"/>
              </a:rPr>
              <a:t>алга</a:t>
            </a:r>
            <a:r>
              <a:rPr lang="en-US"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lvl="0"/>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Абдан жакшы. ОшМУнун бардык эмгек кызматкерленине терең ыраазычылык билдирем, иштериңиздерге ийгилик. Терең билим, татыктуу жашоо.Мыкты кесиптик ээлерин чыгара бериңиздер биз сиздер менен</a:t>
            </a:r>
            <a:r>
              <a:rPr lang="en-US"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lvl="0"/>
            <a:endParaRPr lang="ru-RU"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838357" y="2017678"/>
            <a:ext cx="2486258" cy="388696"/>
          </a:xfrm>
          <a:prstGeom prst="rect">
            <a:avLst/>
          </a:prstGeom>
        </p:spPr>
        <p:txBody>
          <a:bodyPr wrap="none">
            <a:spAutoFit/>
          </a:bodyPr>
          <a:lstStyle/>
          <a:p>
            <a:pPr algn="ctr">
              <a:lnSpc>
                <a:spcPct val="107000"/>
              </a:lnSpc>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Жакшы ой-пикирлер.</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10" descr="лого ОшГ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0939463" y="232728"/>
            <a:ext cx="539115" cy="74739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nenadoada.ru/upload/iblock/8ef/8efc924a8f10f09408acd1f33058c7f2.png"/>
          <p:cNvSpPr>
            <a:spLocks noChangeAspect="1" noChangeArrowheads="1"/>
          </p:cNvSpPr>
          <p:nvPr/>
        </p:nvSpPr>
        <p:spPr bwMode="auto">
          <a:xfrm>
            <a:off x="-3280156" y="2813067"/>
            <a:ext cx="3141417" cy="3141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1"/>
          <a:srcRect/>
          <a:stretch>
            <a:fillRect/>
          </a:stretch>
        </p:blipFill>
        <p:spPr bwMode="auto">
          <a:xfrm>
            <a:off x="307786" y="211317"/>
            <a:ext cx="1387953" cy="864000"/>
          </a:xfrm>
          <a:prstGeom prst="rect">
            <a:avLst/>
          </a:prstGeom>
          <a:noFill/>
        </p:spPr>
      </p:pic>
      <p:sp>
        <p:nvSpPr>
          <p:cNvPr id="12" name="TextBox 11"/>
          <p:cNvSpPr txBox="1"/>
          <p:nvPr/>
        </p:nvSpPr>
        <p:spPr>
          <a:xfrm>
            <a:off x="1266857" y="211284"/>
            <a:ext cx="9672794" cy="1014730"/>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a:t>
            </a:r>
            <a:endParaRPr lang="en-US" sz="2000" b="1" dirty="0" smtClean="0"/>
          </a:p>
          <a:p>
            <a:pPr algn="ctr"/>
            <a:r>
              <a:rPr lang="en-US" sz="2000" b="1" dirty="0" smtClean="0"/>
              <a:t>ОШ МАМЛЕКЕТТИК УНИВЕРСИТЕТИ</a:t>
            </a:r>
            <a:r>
              <a:rPr lang="en-US" altLang="en-US" sz="2000" b="1" dirty="0" smtClean="0"/>
              <a:t> </a:t>
            </a:r>
            <a:r>
              <a:rPr lang="ru-RU" altLang="en-US" sz="2000" b="1" dirty="0" smtClean="0">
                <a:sym typeface="+mn-ea"/>
              </a:rPr>
              <a:t>ДУЙНОЛУК</a:t>
            </a:r>
            <a:r>
              <a:rPr lang="ru-RU" altLang="en-US" sz="2000" b="1" dirty="0" smtClean="0">
                <a:sym typeface="+mn-ea"/>
              </a:rPr>
              <a:t> ТИЛДЕР МАДАНИЯТЫ ФАКУЛЬТЕТИ</a:t>
            </a:r>
            <a:endParaRPr lang="en-US" sz="2000" b="1" dirty="0" smtClean="0"/>
          </a:p>
          <a:p>
            <a:pPr algn="ctr"/>
            <a:r>
              <a:rPr lang="en-US" sz="2000" b="1" dirty="0" smtClean="0"/>
              <a:t>КАРЬЕРА БОРБОРУ</a:t>
            </a:r>
            <a:endParaRPr lang="en-US" sz="2000" b="1" dirty="0" smtClean="0"/>
          </a:p>
        </p:txBody>
      </p:sp>
      <p:sp>
        <p:nvSpPr>
          <p:cNvPr id="2" name="Прямоугольник 1"/>
          <p:cNvSpPr/>
          <p:nvPr/>
        </p:nvSpPr>
        <p:spPr>
          <a:xfrm>
            <a:off x="1828034" y="1262867"/>
            <a:ext cx="8550439" cy="750975"/>
          </a:xfrm>
          <a:prstGeom prst="rect">
            <a:avLst/>
          </a:prstGeom>
          <a:solidFill>
            <a:srgbClr val="FFFF00"/>
          </a:solidFill>
        </p:spPr>
        <p:txBody>
          <a:bodyPr wrap="square">
            <a:spAutoFit/>
          </a:bodyPr>
          <a:lstStyle/>
          <a:p>
            <a:pPr algn="ctr">
              <a:lnSpc>
                <a:spcPct val="107000"/>
              </a:lnSpc>
              <a:spcAft>
                <a:spcPts val="0"/>
              </a:spcAft>
            </a:pPr>
            <a:r>
              <a:rPr lang="ru-RU" sz="2000" b="1" dirty="0" err="1">
                <a:latin typeface="Times New Roman" panose="02020603050405020304" pitchFamily="18" charset="0"/>
                <a:ea typeface="Calibri" panose="020F0502020204030204" pitchFamily="34" charset="0"/>
                <a:cs typeface="Times New Roman" panose="02020603050405020304" pitchFamily="18" charset="0"/>
              </a:rPr>
              <a:t>ОшМУдагы</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билим</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сапатын</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көтөрүү</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боюнча</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Сиздин</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сунуштарыңыз</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деген </a:t>
            </a:r>
            <a:r>
              <a:rPr lang="en-US" sz="2000" b="1" dirty="0">
                <a:latin typeface="Times New Roman" panose="02020603050405020304" pitchFamily="18" charset="0"/>
                <a:ea typeface="Calibri" panose="020F0502020204030204" pitchFamily="34" charset="0"/>
                <a:cs typeface="Times New Roman" panose="02020603050405020304" pitchFamily="18" charset="0"/>
              </a:rPr>
              <a:t>сурообузга төмөндөгүдөй ой-пикирлер жазылган</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519836" y="2444039"/>
            <a:ext cx="11263085" cy="3784600"/>
          </a:xfrm>
          <a:prstGeom prst="rect">
            <a:avLst/>
          </a:prstGeom>
          <a:solidFill>
            <a:schemeClr val="accent5">
              <a:lumMod val="20000"/>
              <a:lumOff val="80000"/>
            </a:schemeClr>
          </a:solidFill>
        </p:spPr>
        <p:txBody>
          <a:bodyPr wrap="square">
            <a:spAutoFit/>
          </a:bodyPr>
          <a:lstStyle/>
          <a:p>
            <a:pPr algn="just">
              <a:lnSpc>
                <a:spcPct val="150000"/>
              </a:lnSpc>
            </a:pPr>
            <a:r>
              <a:rPr lang="en-US" sz="2000" dirty="0" smtClean="0">
                <a:latin typeface="Times New Roman" panose="02020603050405020304" pitchFamily="18" charset="0"/>
                <a:cs typeface="Times New Roman" panose="02020603050405020304" pitchFamily="18" charset="0"/>
              </a:rPr>
              <a:t>	Ош </a:t>
            </a:r>
            <a:r>
              <a:rPr lang="en-US" sz="2000" dirty="0">
                <a:latin typeface="Times New Roman" panose="02020603050405020304" pitchFamily="18" charset="0"/>
                <a:cs typeface="Times New Roman" panose="02020603050405020304" pitchFamily="18" charset="0"/>
              </a:rPr>
              <a:t>мамлекеттик университетинин билим денгээли, кадыр баркы, улук окутуучулары тууралуу биздин бүтүп кеткен студенттерибиз </a:t>
            </a:r>
            <a:r>
              <a:rPr lang="en-US" altLang="en-US" sz="2000" dirty="0">
                <a:latin typeface="Times New Roman" panose="02020603050405020304" pitchFamily="18" charset="0"/>
                <a:cs typeface="Times New Roman" panose="02020603050405020304" pitchFamily="18" charset="0"/>
              </a:rPr>
              <a:t>даназалуу факультетибиз</a:t>
            </a:r>
            <a:r>
              <a:rPr lang="en-US" sz="2000" dirty="0">
                <a:latin typeface="Times New Roman" panose="02020603050405020304" pitchFamily="18" charset="0"/>
                <a:cs typeface="Times New Roman" panose="02020603050405020304" pitchFamily="18" charset="0"/>
              </a:rPr>
              <a:t> алар үчүн көп ийгиликтерге жетүүсүнө шарт түзүп, келечектеринин кең болушуна чоң өбөлгө түзүп, жол ачып бергендиги, аталган окуу жай аркылуу нан таап, үй-бүлөлөрүн багып келе жаткандыгы тууралуу, окуу жайыбыз эң мыкты окуу жай экенин баса белгилешип, жалпы билим берүү жамаатына  терең ишеним билдирип, иштерине ийгилик каалашып, окуу жайыбыз кесипке гана багыттабастан, адамдык сапаттарга да тарбиялап, мыкты адистердин топтомун чыгаргандыгы үчүн сыймыктанышып, ОшМУнун алдыга койгон миссиясы аткарылат деп жеке ой-пикирлери менен бөлүшүшкөн.</a:t>
            </a:r>
            <a:endParaRPr lang="ru-RU" sz="20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841339" y="2017678"/>
            <a:ext cx="2480295" cy="388696"/>
          </a:xfrm>
          <a:prstGeom prst="rect">
            <a:avLst/>
          </a:prstGeom>
        </p:spPr>
        <p:txBody>
          <a:bodyPr wrap="none">
            <a:spAutoFit/>
          </a:bodyPr>
          <a:lstStyle/>
          <a:p>
            <a:pPr algn="ctr">
              <a:lnSpc>
                <a:spcPct val="107000"/>
              </a:lnSpc>
              <a:spcAft>
                <a:spcPts val="0"/>
              </a:spcAf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Жалпы </a:t>
            </a:r>
            <a:r>
              <a:rPr lang="en-US" b="1" dirty="0">
                <a:latin typeface="Times New Roman" panose="02020603050405020304" pitchFamily="18" charset="0"/>
                <a:ea typeface="Calibri" panose="020F0502020204030204" pitchFamily="34" charset="0"/>
                <a:cs typeface="Times New Roman" panose="02020603050405020304" pitchFamily="18" charset="0"/>
              </a:rPr>
              <a:t>ой-пикирлер.</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10" descr="лого ОшГ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0779443" y="348933"/>
            <a:ext cx="539115" cy="747395"/>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nenadoada.ru/upload/iblock/8ef/8efc924a8f10f09408acd1f33058c7f2.png"/>
          <p:cNvSpPr>
            <a:spLocks noChangeAspect="1" noChangeArrowheads="1"/>
          </p:cNvSpPr>
          <p:nvPr/>
        </p:nvSpPr>
        <p:spPr bwMode="auto">
          <a:xfrm>
            <a:off x="-3280156" y="2813067"/>
            <a:ext cx="3141417" cy="3141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1"/>
          <a:srcRect/>
          <a:stretch>
            <a:fillRect/>
          </a:stretch>
        </p:blipFill>
        <p:spPr bwMode="auto">
          <a:xfrm>
            <a:off x="307786" y="232907"/>
            <a:ext cx="1387953" cy="864000"/>
          </a:xfrm>
          <a:prstGeom prst="rect">
            <a:avLst/>
          </a:prstGeom>
          <a:noFill/>
        </p:spPr>
      </p:pic>
      <p:sp>
        <p:nvSpPr>
          <p:cNvPr id="12" name="TextBox 11"/>
          <p:cNvSpPr txBox="1"/>
          <p:nvPr/>
        </p:nvSpPr>
        <p:spPr>
          <a:xfrm>
            <a:off x="1266857" y="211284"/>
            <a:ext cx="9672794" cy="1014730"/>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a:t>
            </a:r>
            <a:endParaRPr lang="en-US" sz="2000" b="1" dirty="0" smtClean="0"/>
          </a:p>
          <a:p>
            <a:pPr algn="ctr"/>
            <a:r>
              <a:rPr lang="en-US" sz="2000" b="1" dirty="0" smtClean="0"/>
              <a:t>ОШ МАМЛЕКЕТТИК УНИВЕРСИТЕТИ</a:t>
            </a:r>
            <a:r>
              <a:rPr lang="en-US" altLang="en-US" sz="2000" b="1" dirty="0" smtClean="0">
                <a:sym typeface="+mn-ea"/>
              </a:rPr>
              <a:t> </a:t>
            </a:r>
            <a:r>
              <a:rPr lang="ru-RU" altLang="en-US" sz="2000" b="1" dirty="0" smtClean="0">
                <a:sym typeface="+mn-ea"/>
              </a:rPr>
              <a:t>ДУЙНОЛУК ТИЛДЕР МАДАНИЯТЫ ФАКУЛЬТЕТИ</a:t>
            </a:r>
            <a:endParaRPr lang="en-US" sz="2000" b="1" dirty="0" smtClean="0"/>
          </a:p>
          <a:p>
            <a:pPr algn="ctr"/>
            <a:r>
              <a:rPr lang="en-US" sz="2000" b="1" dirty="0" smtClean="0"/>
              <a:t>КАРЬЕРА БОРБОРУ</a:t>
            </a:r>
            <a:endParaRPr lang="en-US" sz="2000" b="1" dirty="0" smtClean="0"/>
          </a:p>
        </p:txBody>
      </p:sp>
      <p:sp>
        <p:nvSpPr>
          <p:cNvPr id="2" name="Прямоугольник 1"/>
          <p:cNvSpPr/>
          <p:nvPr/>
        </p:nvSpPr>
        <p:spPr>
          <a:xfrm>
            <a:off x="1828034" y="1262867"/>
            <a:ext cx="8550439" cy="707886"/>
          </a:xfrm>
          <a:prstGeom prst="rect">
            <a:avLst/>
          </a:prstGeom>
          <a:solidFill>
            <a:srgbClr val="FFC000"/>
          </a:solidFill>
        </p:spPr>
        <p:txBody>
          <a:bodyPr wrap="square">
            <a:spAutoFit/>
          </a:bodyPr>
          <a:lstStyle/>
          <a:p>
            <a:pPr algn="ctr">
              <a:spcAft>
                <a:spcPts val="0"/>
              </a:spcAft>
            </a:pPr>
            <a:r>
              <a:rPr lang="ru-RU" sz="2000" b="1" dirty="0" err="1">
                <a:latin typeface="Times New Roman" panose="02020603050405020304" pitchFamily="18" charset="0"/>
                <a:ea typeface="Calibri" panose="020F0502020204030204" pitchFamily="34" charset="0"/>
                <a:cs typeface="Times New Roman" panose="02020603050405020304" pitchFamily="18" charset="0"/>
              </a:rPr>
              <a:t>ОшМУдагы</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билим</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сапатын</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көтөрүү</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боюнча</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Сиздин</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сунуштарыңыз</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деген </a:t>
            </a:r>
            <a:r>
              <a:rPr lang="en-US" sz="2000" b="1" dirty="0">
                <a:latin typeface="Times New Roman" panose="02020603050405020304" pitchFamily="18" charset="0"/>
                <a:ea typeface="Calibri" panose="020F0502020204030204" pitchFamily="34" charset="0"/>
                <a:cs typeface="Times New Roman" panose="02020603050405020304" pitchFamily="18" charset="0"/>
              </a:rPr>
              <a:t>сурообузга төмөндөгүдөй ой-пикирлер жазылган</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519836" y="2363829"/>
            <a:ext cx="11263085" cy="2861310"/>
          </a:xfrm>
          <a:prstGeom prst="rect">
            <a:avLst/>
          </a:prstGeom>
          <a:solidFill>
            <a:srgbClr val="EEDED2"/>
          </a:solidFill>
        </p:spPr>
        <p:txBody>
          <a:bodyPr wrap="square">
            <a:spAutoFit/>
          </a:bodyPr>
          <a:lstStyle/>
          <a:p>
            <a:pPr lvl="0"/>
            <a:r>
              <a:rPr lang="en-US" sz="2000" dirty="0" smtClean="0">
                <a:latin typeface="Times New Roman" panose="02020603050405020304" pitchFamily="18" charset="0"/>
                <a:cs typeface="Times New Roman" panose="02020603050405020304" pitchFamily="18" charset="0"/>
              </a:rPr>
              <a:t>- </a:t>
            </a:r>
            <a:r>
              <a:rPr lang="en-US" altLang="en-US" sz="2000" dirty="0" smtClean="0">
                <a:latin typeface="Times New Roman" panose="02020603050405020304" pitchFamily="18" charset="0"/>
                <a:cs typeface="Times New Roman" panose="02020603050405020304" pitchFamily="18" charset="0"/>
              </a:rPr>
              <a:t>ДТМФда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билим сапаты жакшы</a:t>
            </a:r>
            <a:r>
              <a:rPr lang="en-US" sz="2000" dirty="0" smtClean="0">
                <a:latin typeface="Times New Roman" panose="02020603050405020304" pitchFamily="18" charset="0"/>
                <a:cs typeface="Times New Roman" panose="02020603050405020304" pitchFamily="18" charset="0"/>
              </a:rPr>
              <a:t>, жакшы окутушат.ОшМУнун негизги </a:t>
            </a:r>
            <a:r>
              <a:rPr lang="en-US" sz="2000" dirty="0">
                <a:latin typeface="Times New Roman" panose="02020603050405020304" pitchFamily="18" charset="0"/>
                <a:cs typeface="Times New Roman" panose="02020603050405020304" pitchFamily="18" charset="0"/>
              </a:rPr>
              <a:t>корпусунда иштеген кызматкерлер студенттерге жакшы мамиле кылышпайт</a:t>
            </a:r>
            <a:r>
              <a:rPr lang="en-US" sz="2000" dirty="0" smtClean="0">
                <a:latin typeface="Times New Roman" panose="02020603050405020304" pitchFamily="18" charset="0"/>
                <a:cs typeface="Times New Roman" panose="02020603050405020304" pitchFamily="18" charset="0"/>
              </a:rPr>
              <a:t>. Биз </a:t>
            </a:r>
            <a:r>
              <a:rPr lang="en-US" sz="2000" dirty="0">
                <a:latin typeface="Times New Roman" panose="02020603050405020304" pitchFamily="18" charset="0"/>
                <a:cs typeface="Times New Roman" panose="02020603050405020304" pitchFamily="18" charset="0"/>
              </a:rPr>
              <a:t>контрак төлөйбүз</a:t>
            </a:r>
            <a:r>
              <a:rPr lang="en-US" sz="2000" dirty="0" smtClean="0">
                <a:latin typeface="Times New Roman" panose="02020603050405020304" pitchFamily="18" charset="0"/>
                <a:cs typeface="Times New Roman" panose="02020603050405020304" pitchFamily="18" charset="0"/>
              </a:rPr>
              <a:t>, эмне </a:t>
            </a:r>
            <a:r>
              <a:rPr lang="en-US" sz="2000" dirty="0">
                <a:latin typeface="Times New Roman" panose="02020603050405020304" pitchFamily="18" charset="0"/>
                <a:cs typeface="Times New Roman" panose="02020603050405020304" pitchFamily="18" charset="0"/>
              </a:rPr>
              <a:t>үчүн  адам катарында мамиле кылышпайт</a:t>
            </a:r>
            <a:r>
              <a:rPr lang="en-US" sz="2000" dirty="0" smtClean="0">
                <a:latin typeface="Times New Roman" panose="02020603050405020304" pitchFamily="18" charset="0"/>
                <a:cs typeface="Times New Roman" panose="02020603050405020304" pitchFamily="18" charset="0"/>
              </a:rPr>
              <a:t>. Мага </a:t>
            </a:r>
            <a:r>
              <a:rPr lang="en-US" sz="2000" dirty="0">
                <a:latin typeface="Times New Roman" panose="02020603050405020304" pitchFamily="18" charset="0"/>
                <a:cs typeface="Times New Roman" panose="02020603050405020304" pitchFamily="18" charset="0"/>
              </a:rPr>
              <a:t>бул нерсе аябай өкүнүчтүү</a:t>
            </a:r>
            <a:r>
              <a:rPr lang="en-US"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lvl="0"/>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pPr lvl="0"/>
            <a:r>
              <a:rPr lang="en-US" sz="2000" dirty="0" smtClean="0">
                <a:latin typeface="Times New Roman" panose="02020603050405020304" pitchFamily="18" charset="0"/>
                <a:cs typeface="Times New Roman" panose="02020603050405020304" pitchFamily="18" charset="0"/>
              </a:rPr>
              <a:t>- </a:t>
            </a:r>
            <a:r>
              <a:rPr lang="en-US" altLang="en-US" sz="2000" dirty="0" smtClean="0">
                <a:latin typeface="Times New Roman" panose="02020603050405020304" pitchFamily="18" charset="0"/>
                <a:cs typeface="Times New Roman" panose="02020603050405020304" pitchFamily="18" charset="0"/>
              </a:rPr>
              <a:t>Факультетте лингафондук</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лабораториясын күчтөндүрүү, педагогикалык кесиптерде методиканы үйрөтүүнү күчтөндүрүү</a:t>
            </a:r>
            <a:r>
              <a:rPr lang="en-US"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lvl="0"/>
            <a:endParaRPr lang="ru-RU" sz="2000" dirty="0">
              <a:latin typeface="Times New Roman" panose="02020603050405020304" pitchFamily="18" charset="0"/>
              <a:cs typeface="Times New Roman" panose="02020603050405020304" pitchFamily="18" charset="0"/>
            </a:endParaRPr>
          </a:p>
          <a:p>
            <a:endParaRPr lang="en-US" sz="2000" i="1" dirty="0" smtClean="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055340" y="1953510"/>
            <a:ext cx="2303516"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Сунуш ой-пикирлер</a:t>
            </a:r>
            <a:endParaRPr lang="ru-RU" dirty="0">
              <a:latin typeface="Times New Roman" panose="02020603050405020304" pitchFamily="18" charset="0"/>
              <a:cs typeface="Times New Roman" panose="02020603050405020304" pitchFamily="18" charset="0"/>
            </a:endParaRPr>
          </a:p>
        </p:txBody>
      </p:sp>
      <p:pic>
        <p:nvPicPr>
          <p:cNvPr id="6" name="Рисунок 10" descr="лого ОшГ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0779443" y="348933"/>
            <a:ext cx="539115" cy="747395"/>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nenadoada.ru/upload/iblock/8ef/8efc924a8f10f09408acd1f33058c7f2.png"/>
          <p:cNvSpPr>
            <a:spLocks noChangeAspect="1" noChangeArrowheads="1"/>
          </p:cNvSpPr>
          <p:nvPr/>
        </p:nvSpPr>
        <p:spPr bwMode="auto">
          <a:xfrm>
            <a:off x="-3280156" y="2813067"/>
            <a:ext cx="3141417" cy="3141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1"/>
          <a:srcRect/>
          <a:stretch>
            <a:fillRect/>
          </a:stretch>
        </p:blipFill>
        <p:spPr bwMode="auto">
          <a:xfrm>
            <a:off x="307786" y="211317"/>
            <a:ext cx="1387953" cy="864000"/>
          </a:xfrm>
          <a:prstGeom prst="rect">
            <a:avLst/>
          </a:prstGeom>
          <a:noFill/>
        </p:spPr>
      </p:pic>
      <p:sp>
        <p:nvSpPr>
          <p:cNvPr id="12" name="TextBox 11"/>
          <p:cNvSpPr txBox="1"/>
          <p:nvPr/>
        </p:nvSpPr>
        <p:spPr>
          <a:xfrm>
            <a:off x="1266857" y="211284"/>
            <a:ext cx="9672794" cy="1014730"/>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a:t>
            </a:r>
            <a:endParaRPr lang="en-US" sz="2000" b="1" dirty="0" smtClean="0"/>
          </a:p>
          <a:p>
            <a:pPr algn="ctr"/>
            <a:r>
              <a:rPr lang="en-US" sz="2000" b="1" dirty="0" smtClean="0"/>
              <a:t>ОШ МАМЛЕКЕТТИК УНИВЕРСИТЕТИ</a:t>
            </a:r>
            <a:r>
              <a:rPr lang="en-US" altLang="en-US" sz="2000" b="1" dirty="0" smtClean="0">
                <a:sym typeface="+mn-ea"/>
              </a:rPr>
              <a:t> </a:t>
            </a:r>
            <a:r>
              <a:rPr lang="ru-RU" altLang="en-US" sz="2000" b="1" dirty="0" smtClean="0">
                <a:sym typeface="+mn-ea"/>
              </a:rPr>
              <a:t>ДУЙНОЛУК ТИЛДЕР МАДАНИЯТЫ ФАКУЛЬТЕТИ</a:t>
            </a:r>
            <a:endParaRPr lang="en-US" sz="2000" b="1" dirty="0" smtClean="0"/>
          </a:p>
          <a:p>
            <a:pPr algn="ctr"/>
            <a:r>
              <a:rPr lang="en-US" sz="2000" b="1" dirty="0" smtClean="0"/>
              <a:t>КАРЬЕРА БОРБОРУ</a:t>
            </a:r>
            <a:endParaRPr lang="en-US" sz="2000" b="1" dirty="0" smtClean="0"/>
          </a:p>
        </p:txBody>
      </p:sp>
      <p:sp>
        <p:nvSpPr>
          <p:cNvPr id="2" name="Прямоугольник 1"/>
          <p:cNvSpPr/>
          <p:nvPr/>
        </p:nvSpPr>
        <p:spPr>
          <a:xfrm>
            <a:off x="1828034" y="1262867"/>
            <a:ext cx="8550439" cy="1014730"/>
          </a:xfrm>
          <a:prstGeom prst="rect">
            <a:avLst/>
          </a:prstGeom>
          <a:solidFill>
            <a:srgbClr val="FFC000"/>
          </a:solidFill>
        </p:spPr>
        <p:txBody>
          <a:bodyPr wrap="square">
            <a:spAutoFit/>
          </a:bodyPr>
          <a:lstStyle/>
          <a:p>
            <a:pPr algn="ctr">
              <a:spcAft>
                <a:spcPts val="0"/>
              </a:spcAft>
            </a:pPr>
            <a:r>
              <a:rPr lang="ru-RU" sz="2000" b="1" dirty="0" err="1">
                <a:latin typeface="Times New Roman" panose="02020603050405020304" pitchFamily="18" charset="0"/>
                <a:ea typeface="Calibri" panose="020F0502020204030204" pitchFamily="34" charset="0"/>
                <a:cs typeface="Times New Roman" panose="02020603050405020304" pitchFamily="18" charset="0"/>
              </a:rPr>
              <a:t>ОшМУ</a:t>
            </a:r>
            <a:r>
              <a:rPr lang="en-US" altLang="ru-RU" sz="2000" b="1" dirty="0" err="1">
                <a:latin typeface="Times New Roman" panose="02020603050405020304" pitchFamily="18" charset="0"/>
                <a:ea typeface="Calibri" panose="020F0502020204030204" pitchFamily="34" charset="0"/>
                <a:cs typeface="Times New Roman" panose="02020603050405020304" pitchFamily="18" charset="0"/>
              </a:rPr>
              <a:t>нун ДТМФ</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дагы</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билим</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сапатын</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көтөрүү</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боюнча</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Сиздин</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сунуштарыңыз</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деген </a:t>
            </a:r>
            <a:r>
              <a:rPr lang="en-US" sz="2000" b="1" dirty="0">
                <a:latin typeface="Times New Roman" panose="02020603050405020304" pitchFamily="18" charset="0"/>
                <a:ea typeface="Calibri" panose="020F0502020204030204" pitchFamily="34" charset="0"/>
                <a:cs typeface="Times New Roman" panose="02020603050405020304" pitchFamily="18" charset="0"/>
              </a:rPr>
              <a:t>сурообузга төмөндөгүдөй ой-пикирлер жазылган</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519836" y="2363829"/>
            <a:ext cx="11263085" cy="2246769"/>
          </a:xfrm>
          <a:prstGeom prst="rect">
            <a:avLst/>
          </a:prstGeom>
          <a:solidFill>
            <a:srgbClr val="EEDED2"/>
          </a:solidFill>
        </p:spPr>
        <p:txBody>
          <a:bodyPr wrap="square">
            <a:spAutoFit/>
          </a:bodyPr>
          <a:lstStyle/>
          <a:p>
            <a:r>
              <a:rPr lang="en-US" sz="2000" dirty="0"/>
              <a:t> </a:t>
            </a:r>
            <a:r>
              <a:rPr lang="en-US" sz="2000" dirty="0">
                <a:latin typeface="Times New Roman" panose="02020603050405020304" pitchFamily="18" charset="0"/>
                <a:cs typeface="Times New Roman" panose="02020603050405020304" pitchFamily="18" charset="0"/>
              </a:rPr>
              <a:t>Ош мамлекеттик университетинин студенттеринен сурамжылоо жүргүзүлгөндө, алар окууда эң алгач жакшы шарт керектелишин айтып өтүшкөн. Маселен: </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лаборатория кааналарды көбөйтүү жана заманбап приборлор менен камсыз кылуу;</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заманбап аудиториялар жана аларда орноштурулган камераларды көбөйтүү;</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ар бир аудиторияларда студенттер үчүн шкаф-вешелкалардын зарылчылыгы бар экендигин белгилешкен.</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540679" y="2142647"/>
            <a:ext cx="3081613" cy="369332"/>
          </a:xfrm>
          <a:prstGeom prst="rect">
            <a:avLst/>
          </a:prstGeom>
        </p:spPr>
        <p:txBody>
          <a:bodyPr wrap="none">
            <a:spAutoFit/>
          </a:bodyPr>
          <a:lstStyle/>
          <a:p>
            <a:r>
              <a:rPr lang="en-US" b="1" dirty="0" smtClean="0">
                <a:latin typeface="Times New Roman" panose="02020603050405020304" pitchFamily="18" charset="0"/>
                <a:cs typeface="Times New Roman" panose="02020603050405020304" pitchFamily="18" charset="0"/>
              </a:rPr>
              <a:t>Жалпы сунуш </a:t>
            </a:r>
            <a:r>
              <a:rPr lang="en-US" b="1" dirty="0">
                <a:latin typeface="Times New Roman" panose="02020603050405020304" pitchFamily="18" charset="0"/>
                <a:cs typeface="Times New Roman" panose="02020603050405020304" pitchFamily="18" charset="0"/>
              </a:rPr>
              <a:t>ой-пикирлер</a:t>
            </a:r>
            <a:endParaRPr lang="ru-RU" dirty="0">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8718" y="4726436"/>
            <a:ext cx="2042694" cy="1532021"/>
          </a:xfrm>
          <a:prstGeom prst="rect">
            <a:avLst/>
          </a:prstGeom>
        </p:spPr>
      </p:pic>
      <p:pic>
        <p:nvPicPr>
          <p:cNvPr id="15" name="Рисунок 14"/>
          <p:cNvPicPr>
            <a:picLocks noChangeAspect="1"/>
          </p:cNvPicPr>
          <p:nvPr/>
        </p:nvPicPr>
        <p:blipFill rotWithShape="1">
          <a:blip r:embed="rId3"/>
          <a:srcRect l="13628" t="13870" r="13504" b="13323"/>
          <a:stretch>
            <a:fillRect/>
          </a:stretch>
        </p:blipFill>
        <p:spPr>
          <a:xfrm>
            <a:off x="1193600" y="4726436"/>
            <a:ext cx="2727181" cy="1532021"/>
          </a:xfrm>
          <a:prstGeom prst="rect">
            <a:avLst/>
          </a:prstGeom>
        </p:spPr>
      </p:pic>
      <p:pic>
        <p:nvPicPr>
          <p:cNvPr id="17416" name="Picture 8" descr="Оборудование учебной аудитории«Атанор». Звуковое и видео оборудование.  Профессионально"/>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5391" y="4726436"/>
            <a:ext cx="2324579" cy="1548751"/>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Как сформировать лояльную аудиторию магазина - www.be-in.r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9296" y="4726435"/>
            <a:ext cx="2321966" cy="1548751"/>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10" descr="лого ОшГУ"/>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10779443" y="348933"/>
            <a:ext cx="539115" cy="74739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nenadoada.ru/upload/iblock/8ef/8efc924a8f10f09408acd1f33058c7f2.png"/>
          <p:cNvSpPr>
            <a:spLocks noChangeAspect="1" noChangeArrowheads="1"/>
          </p:cNvSpPr>
          <p:nvPr/>
        </p:nvSpPr>
        <p:spPr bwMode="auto">
          <a:xfrm>
            <a:off x="-3280156" y="2813067"/>
            <a:ext cx="3141417" cy="3141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1"/>
          <a:srcRect/>
          <a:stretch>
            <a:fillRect/>
          </a:stretch>
        </p:blipFill>
        <p:spPr bwMode="auto">
          <a:xfrm>
            <a:off x="450026" y="232907"/>
            <a:ext cx="1387953" cy="864000"/>
          </a:xfrm>
          <a:prstGeom prst="rect">
            <a:avLst/>
          </a:prstGeom>
          <a:noFill/>
        </p:spPr>
      </p:pic>
      <p:sp>
        <p:nvSpPr>
          <p:cNvPr id="12" name="TextBox 11"/>
          <p:cNvSpPr txBox="1"/>
          <p:nvPr/>
        </p:nvSpPr>
        <p:spPr>
          <a:xfrm>
            <a:off x="1266857" y="211284"/>
            <a:ext cx="9672794" cy="1014730"/>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a:t>
            </a:r>
            <a:endParaRPr lang="en-US" sz="2000" b="1" dirty="0" smtClean="0"/>
          </a:p>
          <a:p>
            <a:pPr algn="ctr"/>
            <a:r>
              <a:rPr lang="en-US" sz="2000" b="1" dirty="0" smtClean="0"/>
              <a:t>ОШ МАМЛЕКЕТТИК УНИВЕРСИТЕТИ</a:t>
            </a:r>
            <a:r>
              <a:rPr lang="en-US" altLang="en-US" sz="2000" b="1" dirty="0" smtClean="0">
                <a:sym typeface="+mn-ea"/>
              </a:rPr>
              <a:t> </a:t>
            </a:r>
            <a:r>
              <a:rPr lang="ru-RU" altLang="en-US" sz="2000" b="1" dirty="0" smtClean="0">
                <a:sym typeface="+mn-ea"/>
              </a:rPr>
              <a:t>ДУЙНОЛУК ТИЛДЕР МАДАНИЯТЫ ФАКУЛЬТЕТИ</a:t>
            </a:r>
            <a:r>
              <a:rPr lang="en-US" altLang="ru-RU" sz="2000" b="1" dirty="0" smtClean="0">
                <a:sym typeface="+mn-ea"/>
              </a:rPr>
              <a:t> </a:t>
            </a:r>
            <a:r>
              <a:rPr lang="en-US" sz="2000" b="1" dirty="0" smtClean="0"/>
              <a:t>КАРЬЕРА БОРБОРУ</a:t>
            </a:r>
            <a:endParaRPr lang="en-US" sz="2000" b="1" dirty="0" smtClean="0"/>
          </a:p>
        </p:txBody>
      </p:sp>
      <p:sp>
        <p:nvSpPr>
          <p:cNvPr id="2" name="Прямоугольник 1"/>
          <p:cNvSpPr/>
          <p:nvPr/>
        </p:nvSpPr>
        <p:spPr>
          <a:xfrm>
            <a:off x="1828034" y="1262867"/>
            <a:ext cx="8550439" cy="646331"/>
          </a:xfrm>
          <a:prstGeom prst="rect">
            <a:avLst/>
          </a:prstGeom>
          <a:solidFill>
            <a:srgbClr val="FFC000"/>
          </a:solidFill>
        </p:spPr>
        <p:txBody>
          <a:bodyPr wrap="square">
            <a:spAutoFit/>
          </a:bodyPr>
          <a:lstStyle/>
          <a:p>
            <a:pPr algn="ctr">
              <a:spcAft>
                <a:spcPts val="0"/>
              </a:spcAft>
            </a:pPr>
            <a:r>
              <a:rPr lang="ru-RU" b="1" dirty="0" err="1">
                <a:latin typeface="Times New Roman" panose="02020603050405020304" pitchFamily="18" charset="0"/>
                <a:ea typeface="Calibri" panose="020F0502020204030204" pitchFamily="34" charset="0"/>
                <a:cs typeface="Times New Roman" panose="02020603050405020304" pitchFamily="18" charset="0"/>
              </a:rPr>
              <a:t>ОшМУдагы</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билим</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сапатын</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көтөрүү</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боюнча</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Сиздин</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сунуштарыңыз</a:t>
            </a:r>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деген </a:t>
            </a:r>
            <a:r>
              <a:rPr lang="en-US" b="1" dirty="0">
                <a:latin typeface="Times New Roman" panose="02020603050405020304" pitchFamily="18" charset="0"/>
                <a:ea typeface="Calibri" panose="020F0502020204030204" pitchFamily="34" charset="0"/>
                <a:cs typeface="Times New Roman" panose="02020603050405020304" pitchFamily="18" charset="0"/>
              </a:rPr>
              <a:t>сурообузга төмөндөгүдөй ой-пикирлер жазылган</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519836" y="2283619"/>
            <a:ext cx="11263085" cy="2862322"/>
          </a:xfrm>
          <a:prstGeom prst="rect">
            <a:avLst/>
          </a:prstGeom>
          <a:solidFill>
            <a:srgbClr val="EEDED2"/>
          </a:solidFill>
        </p:spPr>
        <p:txBody>
          <a:bodyPr wrap="square">
            <a:spAutoFit/>
          </a:bodyPr>
          <a:lstStyle/>
          <a:p>
            <a:pPr algn="just"/>
            <a:r>
              <a:rPr lang="en-US" sz="2000" dirty="0">
                <a:latin typeface="Times New Roman" panose="02020603050405020304" pitchFamily="18" charset="0"/>
                <a:cs typeface="Times New Roman" panose="02020603050405020304" pitchFamily="18" charset="0"/>
              </a:rPr>
              <a:t>Студенттер жалаң гана окуу менен чектелбестен, өздөрүн ар кайсы тараптан өнүктүрүү үчүн профессор илим жетекчилер менен жолугушуу иш-чараларын өткөрүлүп туруусу керек экендигин жана маданий-интелектуалдык конкурстардын уюштурулуп туруусу абзел экенин айтышкан.</a:t>
            </a:r>
            <a:endParaRPr lang="ru-RU"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Студенттерди  окуу жайда болуп жаткан маалыматтар менен жакындан тааныштырууну мындан ары да күчөтүү керек. Буга себеп -  студент төрт жылдык окуу убагында чет өлкөлөргө чыгып, билимин өркүндөтүп, тажрыйба алмашып, окуп келүү мүмкүнчүлүктөрү бар экендигинен кабардар болуп туруусу. Ал үчүн академиялык мобилдүүлүк программасы боюнча кээ бир студенттерге маалымат жеткирүү керек.Кээ бир студенттер   мындай программалар болсо деп айтышкан.</a:t>
            </a:r>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540679" y="1883066"/>
            <a:ext cx="3081613" cy="369332"/>
          </a:xfrm>
          <a:prstGeom prst="rect">
            <a:avLst/>
          </a:prstGeom>
        </p:spPr>
        <p:txBody>
          <a:bodyPr wrap="none">
            <a:spAutoFit/>
          </a:bodyPr>
          <a:lstStyle/>
          <a:p>
            <a:r>
              <a:rPr lang="en-US" b="1" dirty="0" smtClean="0">
                <a:latin typeface="Times New Roman" panose="02020603050405020304" pitchFamily="18" charset="0"/>
                <a:cs typeface="Times New Roman" panose="02020603050405020304" pitchFamily="18" charset="0"/>
              </a:rPr>
              <a:t>Жалпы сунуш </a:t>
            </a:r>
            <a:r>
              <a:rPr lang="en-US" b="1" dirty="0">
                <a:latin typeface="Times New Roman" panose="02020603050405020304" pitchFamily="18" charset="0"/>
                <a:cs typeface="Times New Roman" panose="02020603050405020304" pitchFamily="18" charset="0"/>
              </a:rPr>
              <a:t>ой-пикирлер</a:t>
            </a:r>
            <a:endParaRPr lang="ru-RU" dirty="0">
              <a:latin typeface="Times New Roman" panose="02020603050405020304" pitchFamily="18" charset="0"/>
              <a:cs typeface="Times New Roman" panose="02020603050405020304" pitchFamily="18" charset="0"/>
            </a:endParaRPr>
          </a:p>
        </p:txBody>
      </p:sp>
      <p:pic>
        <p:nvPicPr>
          <p:cNvPr id="1026" name="Picture 2" descr="Лекция профессора Университета Южной Африки Игнатиуса Гуса в НИУ ВШЭ –  Нижний Новгород — Новости — Образовательная программа «Управление бизнесом»  — Национальный исследовательский университет «Высшая школа экономик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6712" y="5145941"/>
            <a:ext cx="1763138" cy="11760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urmush: Видео — Самая красивая студентка ОшГУ получила путевку в Дуба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2535" y="5145941"/>
            <a:ext cx="2075316" cy="1176013"/>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12" y="5156331"/>
            <a:ext cx="1731818" cy="1154545"/>
          </a:xfrm>
          <a:prstGeom prst="rect">
            <a:avLst/>
          </a:prstGeom>
        </p:spPr>
      </p:pic>
      <p:pic>
        <p:nvPicPr>
          <p:cNvPr id="1034" name="Picture 10" descr="Сертификаты ОшГУ вручены студентам из Узбекистана"/>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0792" y="5152981"/>
            <a:ext cx="2161800" cy="1168973"/>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10" descr="лого ОшГУ"/>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10779443" y="348933"/>
            <a:ext cx="539115" cy="74739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nenadoada.ru/upload/iblock/8ef/8efc924a8f10f09408acd1f33058c7f2.png"/>
          <p:cNvSpPr>
            <a:spLocks noChangeAspect="1" noChangeArrowheads="1"/>
          </p:cNvSpPr>
          <p:nvPr/>
        </p:nvSpPr>
        <p:spPr bwMode="auto">
          <a:xfrm>
            <a:off x="-3280156" y="2813067"/>
            <a:ext cx="3141417" cy="3141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1"/>
          <a:srcRect/>
          <a:stretch>
            <a:fillRect/>
          </a:stretch>
        </p:blipFill>
        <p:spPr bwMode="auto">
          <a:xfrm>
            <a:off x="674181" y="232907"/>
            <a:ext cx="1387953" cy="864000"/>
          </a:xfrm>
          <a:prstGeom prst="rect">
            <a:avLst/>
          </a:prstGeom>
          <a:noFill/>
        </p:spPr>
      </p:pic>
      <p:sp>
        <p:nvSpPr>
          <p:cNvPr id="12" name="TextBox 11"/>
          <p:cNvSpPr txBox="1"/>
          <p:nvPr/>
        </p:nvSpPr>
        <p:spPr>
          <a:xfrm>
            <a:off x="1266857" y="211284"/>
            <a:ext cx="9672794" cy="1015663"/>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a:t>
            </a:r>
            <a:endParaRPr lang="en-US" sz="2000" b="1" dirty="0" smtClean="0"/>
          </a:p>
          <a:p>
            <a:pPr algn="ctr"/>
            <a:r>
              <a:rPr lang="en-US" sz="2000" b="1" dirty="0" smtClean="0"/>
              <a:t>ОШ МАМЛЕКЕТТИК УНИВЕРСИТЕТИ</a:t>
            </a:r>
            <a:endParaRPr lang="en-US" sz="2000" b="1" dirty="0" smtClean="0"/>
          </a:p>
          <a:p>
            <a:pPr algn="ctr"/>
            <a:r>
              <a:rPr lang="en-US" sz="2000" b="1" dirty="0" smtClean="0"/>
              <a:t>КАРЬЕРА БОРБОРУ</a:t>
            </a:r>
            <a:endParaRPr lang="en-US" sz="2000" b="1" dirty="0" smtClean="0"/>
          </a:p>
        </p:txBody>
      </p:sp>
      <p:sp>
        <p:nvSpPr>
          <p:cNvPr id="2" name="Прямоугольник 1"/>
          <p:cNvSpPr/>
          <p:nvPr/>
        </p:nvSpPr>
        <p:spPr>
          <a:xfrm>
            <a:off x="437387" y="1492043"/>
            <a:ext cx="11331734" cy="1568450"/>
          </a:xfrm>
          <a:prstGeom prst="rect">
            <a:avLst/>
          </a:prstGeom>
          <a:solidFill>
            <a:schemeClr val="accent1">
              <a:lumMod val="20000"/>
              <a:lumOff val="8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ОшМУнун Карьера борбору тарабынан </a:t>
            </a:r>
            <a:r>
              <a:rPr lang="en-US" sz="2400" b="1" dirty="0">
                <a:latin typeface="Times New Roman" panose="02020603050405020304" pitchFamily="18" charset="0"/>
                <a:cs typeface="Times New Roman" panose="02020603050405020304" pitchFamily="18" charset="0"/>
              </a:rPr>
              <a:t>“ОшМУ бүтүрүүчүлөрдүн көзү менен”</a:t>
            </a:r>
            <a:r>
              <a:rPr lang="en-US" sz="2400" dirty="0">
                <a:latin typeface="Times New Roman" panose="02020603050405020304" pitchFamily="18" charset="0"/>
                <a:cs typeface="Times New Roman" panose="02020603050405020304" pitchFamily="18" charset="0"/>
              </a:rPr>
              <a:t> сурамжылоосу Google форманын жардамында онлайн электрондук форматта түзүлүп, </a:t>
            </a:r>
            <a:r>
              <a:rPr lang="en-US" sz="2400" dirty="0" smtClean="0">
                <a:latin typeface="Times New Roman" panose="02020603050405020304" pitchFamily="18" charset="0"/>
                <a:cs typeface="Times New Roman" panose="02020603050405020304" pitchFamily="18" charset="0"/>
              </a:rPr>
              <a:t>201</a:t>
            </a:r>
            <a:r>
              <a:rPr lang="ru-RU" altLang="en-US" sz="2400" dirty="0" smtClean="0">
                <a:latin typeface="Times New Roman" panose="02020603050405020304" pitchFamily="18" charset="0"/>
                <a:cs typeface="Times New Roman" panose="02020603050405020304" pitchFamily="18" charset="0"/>
              </a:rPr>
              <a:t>9</a:t>
            </a:r>
            <a:r>
              <a:rPr lang="en-US" sz="2400" dirty="0" smtClean="0">
                <a:latin typeface="Times New Roman" panose="02020603050405020304" pitchFamily="18" charset="0"/>
                <a:cs typeface="Times New Roman" panose="02020603050405020304" pitchFamily="18" charset="0"/>
              </a:rPr>
              <a:t>-202</a:t>
            </a:r>
            <a:r>
              <a:rPr lang="ru-RU" altLang="en-US" sz="2400" dirty="0" smtClean="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-жылдын бүтүрүүчүлөрү (5 жыл) катышып </a:t>
            </a:r>
            <a:r>
              <a:rPr lang="en-US" sz="2400" dirty="0">
                <a:latin typeface="Times New Roman" panose="02020603050405020304" pitchFamily="18" charset="0"/>
                <a:cs typeface="Times New Roman" panose="02020603050405020304" pitchFamily="18" charset="0"/>
              </a:rPr>
              <a:t>жатышат. Сурамжылоо кыргыз, орус жана англис тилдеринде түзүлүп, төмөнкү суроолор камтылган. </a:t>
            </a:r>
            <a:endParaRPr lang="ru-RU" sz="2400" dirty="0">
              <a:latin typeface="Times New Roman" panose="02020603050405020304" pitchFamily="18" charset="0"/>
              <a:cs typeface="Times New Roman" panose="02020603050405020304" pitchFamily="18" charset="0"/>
            </a:endParaRPr>
          </a:p>
        </p:txBody>
      </p:sp>
      <p:pic>
        <p:nvPicPr>
          <p:cNvPr id="1026" name="Picture 2" descr="Google — Словарь— PromoPult.r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5309" y="4433878"/>
            <a:ext cx="2127889" cy="719825"/>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5539" y="5330165"/>
            <a:ext cx="2251075" cy="947821"/>
          </a:xfrm>
          <a:prstGeom prst="rect">
            <a:avLst/>
          </a:prstGeom>
        </p:spPr>
      </p:pic>
      <p:pic>
        <p:nvPicPr>
          <p:cNvPr id="1030" name="Picture 6" descr="Бүтүрүүчүлөр үчүн сурамжылоо"/>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62" y="3656605"/>
            <a:ext cx="3930560" cy="26213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Рисунок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2582" y="3717128"/>
            <a:ext cx="1380000" cy="828000"/>
          </a:xfrm>
          <a:prstGeom prst="rect">
            <a:avLst/>
          </a:prstGeom>
        </p:spPr>
      </p:pic>
      <p:pic>
        <p:nvPicPr>
          <p:cNvPr id="19" name="Рисунок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0185" y="4553295"/>
            <a:ext cx="1244795" cy="828000"/>
          </a:xfrm>
          <a:prstGeom prst="rect">
            <a:avLst/>
          </a:prstGeom>
        </p:spPr>
      </p:pic>
      <p:pic>
        <p:nvPicPr>
          <p:cNvPr id="20" name="Рисунок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42455" y="5449986"/>
            <a:ext cx="1380000" cy="828000"/>
          </a:xfrm>
          <a:prstGeom prst="rect">
            <a:avLst/>
          </a:prstGeom>
        </p:spPr>
      </p:pic>
      <p:pic>
        <p:nvPicPr>
          <p:cNvPr id="3" name="Рисунок 10" descr="лого ОшГУ"/>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10664825" y="313055"/>
            <a:ext cx="539115" cy="74295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nenadoada.ru/upload/iblock/8ef/8efc924a8f10f09408acd1f33058c7f2.png"/>
          <p:cNvSpPr>
            <a:spLocks noChangeAspect="1" noChangeArrowheads="1"/>
          </p:cNvSpPr>
          <p:nvPr/>
        </p:nvSpPr>
        <p:spPr bwMode="auto">
          <a:xfrm>
            <a:off x="-3280156" y="2813067"/>
            <a:ext cx="3141417" cy="3141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1"/>
          <a:srcRect/>
          <a:stretch>
            <a:fillRect/>
          </a:stretch>
        </p:blipFill>
        <p:spPr bwMode="auto">
          <a:xfrm>
            <a:off x="307786" y="299582"/>
            <a:ext cx="1387953" cy="864000"/>
          </a:xfrm>
          <a:prstGeom prst="rect">
            <a:avLst/>
          </a:prstGeom>
          <a:noFill/>
        </p:spPr>
      </p:pic>
      <p:sp>
        <p:nvSpPr>
          <p:cNvPr id="12" name="TextBox 11"/>
          <p:cNvSpPr txBox="1"/>
          <p:nvPr/>
        </p:nvSpPr>
        <p:spPr>
          <a:xfrm>
            <a:off x="1266857" y="211284"/>
            <a:ext cx="9672794" cy="1014730"/>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a:t>
            </a:r>
            <a:endParaRPr lang="en-US" sz="2000" b="1" dirty="0" smtClean="0"/>
          </a:p>
          <a:p>
            <a:pPr algn="ctr"/>
            <a:r>
              <a:rPr lang="en-US" sz="2000" b="1" dirty="0" smtClean="0"/>
              <a:t>ОШ МАМЛЕКЕТТИК УНИВЕРСИТЕТИ</a:t>
            </a:r>
            <a:r>
              <a:rPr lang="en-US" altLang="en-US" sz="2000" b="1" dirty="0" smtClean="0">
                <a:sym typeface="+mn-ea"/>
              </a:rPr>
              <a:t> </a:t>
            </a:r>
            <a:r>
              <a:rPr lang="ru-RU" altLang="en-US" sz="2000" b="1" dirty="0" smtClean="0">
                <a:sym typeface="+mn-ea"/>
              </a:rPr>
              <a:t>ДУЙНОЛУК ТИЛДЕР МАДАНИЯТЫ ФАКУЛЬТЕТИ</a:t>
            </a:r>
            <a:endParaRPr lang="en-US" sz="2000" b="1" dirty="0" smtClean="0"/>
          </a:p>
          <a:p>
            <a:pPr algn="ctr"/>
            <a:r>
              <a:rPr lang="en-US" sz="2000" b="1" dirty="0" smtClean="0"/>
              <a:t>КАРЬЕРА БОРБОРУ</a:t>
            </a:r>
            <a:endParaRPr lang="en-US" sz="2000" b="1" dirty="0" smtClean="0"/>
          </a:p>
        </p:txBody>
      </p:sp>
      <p:sp>
        <p:nvSpPr>
          <p:cNvPr id="2" name="Прямоугольник 1"/>
          <p:cNvSpPr/>
          <p:nvPr/>
        </p:nvSpPr>
        <p:spPr>
          <a:xfrm>
            <a:off x="1828034" y="1262867"/>
            <a:ext cx="8550439" cy="646331"/>
          </a:xfrm>
          <a:prstGeom prst="rect">
            <a:avLst/>
          </a:prstGeom>
          <a:solidFill>
            <a:srgbClr val="FFC000"/>
          </a:solidFill>
        </p:spPr>
        <p:txBody>
          <a:bodyPr wrap="square">
            <a:spAutoFit/>
          </a:bodyPr>
          <a:lstStyle/>
          <a:p>
            <a:pPr algn="ctr">
              <a:spcAft>
                <a:spcPts val="0"/>
              </a:spcAft>
            </a:pPr>
            <a:r>
              <a:rPr lang="ru-RU" b="1" dirty="0" err="1">
                <a:latin typeface="Times New Roman" panose="02020603050405020304" pitchFamily="18" charset="0"/>
                <a:ea typeface="Calibri" panose="020F0502020204030204" pitchFamily="34" charset="0"/>
                <a:cs typeface="Times New Roman" panose="02020603050405020304" pitchFamily="18" charset="0"/>
              </a:rPr>
              <a:t>ОшМУдагы</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билим</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сапатын</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көтөрүү</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боюнча</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Сиздин</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сунуштарыңыз</a:t>
            </a:r>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деген </a:t>
            </a:r>
            <a:r>
              <a:rPr lang="en-US" b="1" dirty="0">
                <a:latin typeface="Times New Roman" panose="02020603050405020304" pitchFamily="18" charset="0"/>
                <a:ea typeface="Calibri" panose="020F0502020204030204" pitchFamily="34" charset="0"/>
                <a:cs typeface="Times New Roman" panose="02020603050405020304" pitchFamily="18" charset="0"/>
              </a:rPr>
              <a:t>сурообузга төмөндөгүдөй ой-пикирлер жазылган</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519836" y="2283619"/>
            <a:ext cx="11263085" cy="2246769"/>
          </a:xfrm>
          <a:prstGeom prst="rect">
            <a:avLst/>
          </a:prstGeom>
          <a:solidFill>
            <a:srgbClr val="EEDED2"/>
          </a:solidFill>
        </p:spPr>
        <p:txBody>
          <a:bodyPr wrap="square">
            <a:spAutoFit/>
          </a:bodyPr>
          <a:lstStyle/>
          <a:p>
            <a:pPr algn="just"/>
            <a:r>
              <a:rPr lang="en-US" sz="2000" dirty="0">
                <a:latin typeface="Times New Roman" panose="02020603050405020304" pitchFamily="18" charset="0"/>
                <a:cs typeface="Times New Roman" panose="02020603050405020304" pitchFamily="18" charset="0"/>
              </a:rPr>
              <a:t>Коррупцияны жок кылуу боюнча студенттердин талаптары күчтүү. Алар экзаменден өткөндөрдү гана окууга кирүүсү,  же курстан курсак өтүүсү керек экенин суранышат. Ошондо гана чыныгы билимдүү, тажрыйбалуу адистер келип чыгат. Ошондо гана ОшМУнун билим деңгээли өсөт деген  ой-пикирлерин жазышкан. </a:t>
            </a:r>
            <a:endParaRPr lang="ru-RU"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Кесипке тиешеси такыр жок болгон сабактар бар. Ошол сабактарды кыскартуу  керек экендиги, себеби, студент ошол сабакка кетирген убактысын үнөмдөө менен өз кесибине тиешелүү предметти окуп, өз кесибинин тасыккан адиси боло алат деп эсептеп, өзүлөрүнүн пикирлерин билдиришти.</a:t>
            </a:r>
            <a:endParaRPr lang="ru-RU" sz="20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540679" y="1883066"/>
            <a:ext cx="3081613" cy="369332"/>
          </a:xfrm>
          <a:prstGeom prst="rect">
            <a:avLst/>
          </a:prstGeom>
        </p:spPr>
        <p:txBody>
          <a:bodyPr wrap="none">
            <a:spAutoFit/>
          </a:bodyPr>
          <a:lstStyle/>
          <a:p>
            <a:r>
              <a:rPr lang="en-US" b="1" dirty="0" smtClean="0">
                <a:latin typeface="Times New Roman" panose="02020603050405020304" pitchFamily="18" charset="0"/>
                <a:cs typeface="Times New Roman" panose="02020603050405020304" pitchFamily="18" charset="0"/>
              </a:rPr>
              <a:t>Жалпы сунуш </a:t>
            </a:r>
            <a:r>
              <a:rPr lang="en-US" b="1" dirty="0">
                <a:latin typeface="Times New Roman" panose="02020603050405020304" pitchFamily="18" charset="0"/>
                <a:cs typeface="Times New Roman" panose="02020603050405020304" pitchFamily="18" charset="0"/>
              </a:rPr>
              <a:t>ой-пикирлер</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5773" y="4598581"/>
            <a:ext cx="2950679" cy="1658485"/>
          </a:xfrm>
          <a:prstGeom prst="rect">
            <a:avLst/>
          </a:prstGeom>
        </p:spPr>
      </p:pic>
      <p:pic>
        <p:nvPicPr>
          <p:cNvPr id="2052" name="Picture 4" descr="Названы самый полезный и ненужный предмет в школе | Familypass | Яндекс Дзе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2339" y="4598581"/>
            <a:ext cx="2206716" cy="16584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Назван самый полезный для будущего школьный предмет — Рамблер/новост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064" y="4598581"/>
            <a:ext cx="2961913" cy="1658485"/>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10" descr="лого ОшГУ"/>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10779443" y="348933"/>
            <a:ext cx="539115" cy="74739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nenadoada.ru/upload/iblock/8ef/8efc924a8f10f09408acd1f33058c7f2.png"/>
          <p:cNvSpPr>
            <a:spLocks noChangeAspect="1" noChangeArrowheads="1"/>
          </p:cNvSpPr>
          <p:nvPr/>
        </p:nvSpPr>
        <p:spPr bwMode="auto">
          <a:xfrm>
            <a:off x="-3280156" y="2813067"/>
            <a:ext cx="3141417" cy="3141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1"/>
          <a:srcRect/>
          <a:stretch>
            <a:fillRect/>
          </a:stretch>
        </p:blipFill>
        <p:spPr bwMode="auto">
          <a:xfrm>
            <a:off x="674181" y="232907"/>
            <a:ext cx="1387953" cy="864000"/>
          </a:xfrm>
          <a:prstGeom prst="rect">
            <a:avLst/>
          </a:prstGeom>
          <a:noFill/>
        </p:spPr>
      </p:pic>
      <p:sp>
        <p:nvSpPr>
          <p:cNvPr id="12" name="TextBox 11"/>
          <p:cNvSpPr txBox="1"/>
          <p:nvPr/>
        </p:nvSpPr>
        <p:spPr>
          <a:xfrm>
            <a:off x="1266857" y="211284"/>
            <a:ext cx="9672794" cy="1015663"/>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a:t>
            </a:r>
            <a:endParaRPr lang="en-US" sz="2000" b="1" dirty="0" smtClean="0"/>
          </a:p>
          <a:p>
            <a:pPr algn="ctr"/>
            <a:r>
              <a:rPr lang="en-US" sz="2000" b="1" dirty="0" smtClean="0"/>
              <a:t>ОШ МАМЛЕКЕТТИК УНИВЕРСИТЕТИ</a:t>
            </a:r>
            <a:endParaRPr lang="en-US" sz="2000" b="1" dirty="0" smtClean="0"/>
          </a:p>
          <a:p>
            <a:pPr algn="ctr"/>
            <a:r>
              <a:rPr lang="en-US" sz="2000" b="1" dirty="0" smtClean="0"/>
              <a:t>КАРЬЕРА БОРБОРУ</a:t>
            </a:r>
            <a:endParaRPr lang="en-US" sz="2000" b="1" dirty="0" smtClean="0"/>
          </a:p>
        </p:txBody>
      </p:sp>
      <p:sp>
        <p:nvSpPr>
          <p:cNvPr id="2" name="Прямоугольник 1"/>
          <p:cNvSpPr/>
          <p:nvPr/>
        </p:nvSpPr>
        <p:spPr>
          <a:xfrm>
            <a:off x="1828034" y="1262867"/>
            <a:ext cx="8550439" cy="646331"/>
          </a:xfrm>
          <a:prstGeom prst="rect">
            <a:avLst/>
          </a:prstGeom>
          <a:solidFill>
            <a:srgbClr val="FFC000"/>
          </a:solidFill>
        </p:spPr>
        <p:txBody>
          <a:bodyPr wrap="square">
            <a:spAutoFit/>
          </a:bodyPr>
          <a:lstStyle/>
          <a:p>
            <a:pPr algn="ctr">
              <a:spcAft>
                <a:spcPts val="0"/>
              </a:spcAft>
            </a:pPr>
            <a:r>
              <a:rPr lang="ru-RU" b="1" dirty="0" err="1">
                <a:latin typeface="Times New Roman" panose="02020603050405020304" pitchFamily="18" charset="0"/>
                <a:ea typeface="Calibri" panose="020F0502020204030204" pitchFamily="34" charset="0"/>
                <a:cs typeface="Times New Roman" panose="02020603050405020304" pitchFamily="18" charset="0"/>
              </a:rPr>
              <a:t>ОшМУдагы</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билим</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сапатын</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көтөрүү</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боюнча</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Сиздин</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сунуштарыңыз</a:t>
            </a:r>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деген </a:t>
            </a:r>
            <a:r>
              <a:rPr lang="en-US" b="1" dirty="0">
                <a:latin typeface="Times New Roman" panose="02020603050405020304" pitchFamily="18" charset="0"/>
                <a:ea typeface="Calibri" panose="020F0502020204030204" pitchFamily="34" charset="0"/>
                <a:cs typeface="Times New Roman" panose="02020603050405020304" pitchFamily="18" charset="0"/>
              </a:rPr>
              <a:t>сурообузга төмөндөгүдөй ой-пикирлер жазылган</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519836" y="2283619"/>
            <a:ext cx="11263085" cy="2246769"/>
          </a:xfrm>
          <a:prstGeom prst="rect">
            <a:avLst/>
          </a:prstGeom>
          <a:solidFill>
            <a:srgbClr val="EEDED2"/>
          </a:solidFill>
        </p:spPr>
        <p:txBody>
          <a:bodyPr wrap="square">
            <a:spAutoFit/>
          </a:bodyPr>
          <a:lstStyle/>
          <a:p>
            <a:pPr algn="just"/>
            <a:r>
              <a:rPr lang="en-US" sz="2000" dirty="0">
                <a:latin typeface="Times New Roman" panose="02020603050405020304" pitchFamily="18" charset="0"/>
                <a:cs typeface="Times New Roman" panose="02020603050405020304" pitchFamily="18" charset="0"/>
              </a:rPr>
              <a:t>Жадатма лекциялардын саатын  кыскартуу менен ордун практикалык сааттар менен толукталса, студенттердин өз алдынча иштеринин негизинде өз кесибине болгон сүйүүсү артат деп жазышкан. </a:t>
            </a:r>
            <a:endParaRPr lang="ru-RU"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Экзамен учурунда  студенттер окутуучуларга ооз эки </a:t>
            </a:r>
            <a:r>
              <a:rPr lang="en-US" sz="2000" dirty="0" smtClean="0">
                <a:latin typeface="Times New Roman" panose="02020603050405020304" pitchFamily="18" charset="0"/>
                <a:cs typeface="Times New Roman" panose="02020603050405020304" pitchFamily="18" charset="0"/>
              </a:rPr>
              <a:t>түрдө </a:t>
            </a:r>
            <a:r>
              <a:rPr lang="en-US" sz="2000" dirty="0">
                <a:latin typeface="Times New Roman" panose="02020603050405020304" pitchFamily="18" charset="0"/>
                <a:cs typeface="Times New Roman" panose="02020603050405020304" pitchFamily="18" charset="0"/>
              </a:rPr>
              <a:t>тапшыруусу керек. Анткени студенттин ою кенен айтылып, окутуучуга  жеткиликтүү өз оюн айта алат деп, жогоруда берилген суроо-талаптарына жооп табылуусун, көйгөйлөрдөн арылууну, маселелердин чечилишин суранып </a:t>
            </a:r>
            <a:r>
              <a:rPr lang="en-US" sz="2000" dirty="0" smtClean="0">
                <a:latin typeface="Times New Roman" panose="02020603050405020304" pitchFamily="18" charset="0"/>
                <a:cs typeface="Times New Roman" panose="02020603050405020304" pitchFamily="18" charset="0"/>
              </a:rPr>
              <a:t>сунуштарын айтышкан.</a:t>
            </a:r>
            <a:endParaRPr lang="ru-RU" sz="2000" dirty="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540679" y="1883066"/>
            <a:ext cx="3081613" cy="369332"/>
          </a:xfrm>
          <a:prstGeom prst="rect">
            <a:avLst/>
          </a:prstGeom>
        </p:spPr>
        <p:txBody>
          <a:bodyPr wrap="none">
            <a:spAutoFit/>
          </a:bodyPr>
          <a:lstStyle/>
          <a:p>
            <a:r>
              <a:rPr lang="en-US" b="1" dirty="0" smtClean="0">
                <a:latin typeface="Times New Roman" panose="02020603050405020304" pitchFamily="18" charset="0"/>
                <a:cs typeface="Times New Roman" panose="02020603050405020304" pitchFamily="18" charset="0"/>
              </a:rPr>
              <a:t>Жалпы сунуш </a:t>
            </a:r>
            <a:r>
              <a:rPr lang="en-US" b="1" dirty="0">
                <a:latin typeface="Times New Roman" panose="02020603050405020304" pitchFamily="18" charset="0"/>
                <a:cs typeface="Times New Roman" panose="02020603050405020304" pitchFamily="18" charset="0"/>
              </a:rPr>
              <a:t>ой-пикирлер</a:t>
            </a:r>
            <a:endParaRPr lang="ru-RU" dirty="0">
              <a:latin typeface="Times New Roman" panose="02020603050405020304" pitchFamily="18" charset="0"/>
              <a:cs typeface="Times New Roman" panose="02020603050405020304" pitchFamily="18" charset="0"/>
            </a:endParaRPr>
          </a:p>
        </p:txBody>
      </p:sp>
      <p:pic>
        <p:nvPicPr>
          <p:cNvPr id="3074" name="Picture 2" descr="На биологическом факультете АлтГУ состоялось открытие лаборатории  микробиологии - События - Новости - Учебно-исследовательские лаборатории  Алтайского государственного университета - Алтайский государственный  университе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4448" y="4530388"/>
            <a:ext cx="2581770" cy="1721180"/>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895" y="4561609"/>
            <a:ext cx="2283978" cy="1721180"/>
          </a:xfrm>
          <a:prstGeom prst="rect">
            <a:avLst/>
          </a:prstGeom>
        </p:spPr>
      </p:pic>
      <p:pic>
        <p:nvPicPr>
          <p:cNvPr id="3078" name="Picture 6" descr="Ответ на устный экзамен по русскому языку - YouTub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194"/>
          <a:stretch>
            <a:fillRect/>
          </a:stretch>
        </p:blipFill>
        <p:spPr bwMode="auto">
          <a:xfrm>
            <a:off x="7331763" y="4550002"/>
            <a:ext cx="3508513" cy="17328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nenadoada.ru/upload/iblock/8ef/8efc924a8f10f09408acd1f33058c7f2.png"/>
          <p:cNvSpPr>
            <a:spLocks noChangeAspect="1" noChangeArrowheads="1"/>
          </p:cNvSpPr>
          <p:nvPr/>
        </p:nvSpPr>
        <p:spPr bwMode="auto">
          <a:xfrm>
            <a:off x="-3280156" y="2813067"/>
            <a:ext cx="3141417" cy="3141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1"/>
          <a:srcRect/>
          <a:stretch>
            <a:fillRect/>
          </a:stretch>
        </p:blipFill>
        <p:spPr bwMode="auto">
          <a:xfrm>
            <a:off x="674181" y="232907"/>
            <a:ext cx="1387953" cy="864000"/>
          </a:xfrm>
          <a:prstGeom prst="rect">
            <a:avLst/>
          </a:prstGeom>
          <a:noFill/>
        </p:spPr>
      </p:pic>
      <p:sp>
        <p:nvSpPr>
          <p:cNvPr id="12" name="TextBox 11"/>
          <p:cNvSpPr txBox="1"/>
          <p:nvPr/>
        </p:nvSpPr>
        <p:spPr>
          <a:xfrm>
            <a:off x="1266857" y="211284"/>
            <a:ext cx="9672794" cy="1015663"/>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a:t>
            </a:r>
            <a:endParaRPr lang="en-US" sz="2000" b="1" dirty="0" smtClean="0"/>
          </a:p>
          <a:p>
            <a:pPr algn="ctr"/>
            <a:r>
              <a:rPr lang="en-US" sz="2000" b="1" dirty="0" smtClean="0"/>
              <a:t>ОШ МАМЛЕКЕТТИК УНИВЕРСИТЕТИ</a:t>
            </a:r>
            <a:endParaRPr lang="en-US" sz="2000" b="1" dirty="0" smtClean="0"/>
          </a:p>
          <a:p>
            <a:pPr algn="ctr"/>
            <a:r>
              <a:rPr lang="en-US" sz="2000" b="1" dirty="0" smtClean="0"/>
              <a:t>КАРЬЕРА БОРБОРУ</a:t>
            </a:r>
            <a:endParaRPr lang="en-US" sz="2000" b="1" dirty="0" smtClean="0"/>
          </a:p>
        </p:txBody>
      </p:sp>
      <p:sp>
        <p:nvSpPr>
          <p:cNvPr id="2" name="Прямоугольник 1"/>
          <p:cNvSpPr/>
          <p:nvPr/>
        </p:nvSpPr>
        <p:spPr>
          <a:xfrm>
            <a:off x="437387" y="1604337"/>
            <a:ext cx="11331734" cy="4154170"/>
          </a:xfrm>
          <a:prstGeom prst="rect">
            <a:avLst/>
          </a:prstGeom>
          <a:solidFill>
            <a:schemeClr val="accent1">
              <a:lumMod val="20000"/>
              <a:lumOff val="80000"/>
            </a:schemeClr>
          </a:solidFill>
        </p:spPr>
        <p:txBody>
          <a:bodyPr wrap="square">
            <a:spAutoFit/>
          </a:bodyPr>
          <a:lstStyle/>
          <a:p>
            <a:pPr marL="457200" lvl="0" indent="-457200">
              <a:buFont typeface="+mj-lt"/>
              <a:buAutoNum type="arabicPeriod"/>
            </a:pPr>
            <a:r>
              <a:rPr lang="en-US" sz="2400" b="1" dirty="0">
                <a:latin typeface="Times New Roman" panose="02020603050405020304" pitchFamily="18" charset="0"/>
                <a:cs typeface="Times New Roman" panose="02020603050405020304" pitchFamily="18" charset="0"/>
              </a:rPr>
              <a:t>Толук аты-жөнүңүз / ФИО/ Full Name</a:t>
            </a:r>
            <a:endParaRPr lang="ru-RU" sz="24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400" b="1" dirty="0">
                <a:latin typeface="Times New Roman" panose="02020603050405020304" pitchFamily="18" charset="0"/>
                <a:cs typeface="Times New Roman" panose="02020603050405020304" pitchFamily="18" charset="0"/>
              </a:rPr>
              <a:t>Туулган күнүңүз/Дата рождения/ Date of birth</a:t>
            </a:r>
            <a:endParaRPr lang="ru-RU" sz="24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ru-RU" sz="2400" b="1" dirty="0">
                <a:latin typeface="Times New Roman" panose="02020603050405020304" pitchFamily="18" charset="0"/>
                <a:cs typeface="Times New Roman" panose="02020603050405020304" pitchFamily="18" charset="0"/>
              </a:rPr>
              <a:t>Телефон </a:t>
            </a:r>
            <a:r>
              <a:rPr lang="ru-RU" sz="2400" b="1" dirty="0" err="1">
                <a:latin typeface="Times New Roman" panose="02020603050405020304" pitchFamily="18" charset="0"/>
                <a:cs typeface="Times New Roman" panose="02020603050405020304" pitchFamily="18" charset="0"/>
              </a:rPr>
              <a:t>номериңиз</a:t>
            </a:r>
            <a:r>
              <a:rPr lang="ru-RU" sz="2400" b="1" dirty="0">
                <a:latin typeface="Times New Roman" panose="02020603050405020304" pitchFamily="18" charset="0"/>
                <a:cs typeface="Times New Roman" panose="02020603050405020304" pitchFamily="18" charset="0"/>
              </a:rPr>
              <a:t>/Номер Вашего телефона/</a:t>
            </a:r>
            <a:r>
              <a:rPr lang="ru-RU" sz="2400" b="1" dirty="0" err="1">
                <a:latin typeface="Times New Roman" panose="02020603050405020304" pitchFamily="18" charset="0"/>
                <a:cs typeface="Times New Roman" panose="02020603050405020304" pitchFamily="18" charset="0"/>
              </a:rPr>
              <a:t>Phone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number</a:t>
            </a:r>
            <a:endParaRPr lang="ru-RU" sz="24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ru-RU" sz="2400" b="1" dirty="0" err="1">
                <a:latin typeface="Times New Roman" panose="02020603050405020304" pitchFamily="18" charset="0"/>
                <a:cs typeface="Times New Roman" panose="02020603050405020304" pitchFamily="18" charset="0"/>
              </a:rPr>
              <a:t>Жынысыңыз</a:t>
            </a:r>
            <a:r>
              <a:rPr lang="ru-RU" sz="2400" b="1" dirty="0">
                <a:latin typeface="Times New Roman" panose="02020603050405020304" pitchFamily="18" charset="0"/>
                <a:cs typeface="Times New Roman" panose="02020603050405020304" pitchFamily="18" charset="0"/>
              </a:rPr>
              <a:t>/Ваш пол/</a:t>
            </a:r>
            <a:r>
              <a:rPr lang="ru-RU" sz="2400" b="1" dirty="0" err="1">
                <a:latin typeface="Times New Roman" panose="02020603050405020304" pitchFamily="18" charset="0"/>
                <a:cs typeface="Times New Roman" panose="02020603050405020304" pitchFamily="18" charset="0"/>
              </a:rPr>
              <a:t>Sex</a:t>
            </a:r>
            <a:endParaRPr lang="ru-RU" sz="24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ru-RU" sz="2400" b="1" dirty="0" err="1">
                <a:latin typeface="Times New Roman" panose="02020603050405020304" pitchFamily="18" charset="0"/>
                <a:cs typeface="Times New Roman" panose="02020603050405020304" pitchFamily="18" charset="0"/>
              </a:rPr>
              <a:t>Окуу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жайды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аяктаган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жылыңыз</a:t>
            </a:r>
            <a:r>
              <a:rPr lang="ru-RU" sz="2400" b="1" dirty="0">
                <a:latin typeface="Times New Roman" panose="02020603050405020304" pitchFamily="18" charset="0"/>
                <a:cs typeface="Times New Roman" panose="02020603050405020304" pitchFamily="18" charset="0"/>
              </a:rPr>
              <a:t>/Дата окончания учебы/ </a:t>
            </a:r>
            <a:r>
              <a:rPr lang="ru-RU" sz="2400" b="1" dirty="0" err="1">
                <a:latin typeface="Times New Roman" panose="02020603050405020304" pitchFamily="18" charset="0"/>
                <a:cs typeface="Times New Roman" panose="02020603050405020304" pitchFamily="18" charset="0"/>
              </a:rPr>
              <a:t>The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year</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of</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Graduation</a:t>
            </a:r>
            <a:endParaRPr lang="ru-RU" sz="2400" dirty="0">
              <a:latin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ru-RU" sz="2400" dirty="0">
                <a:latin typeface="Times New Roman" panose="02020603050405020304" pitchFamily="18" charset="0"/>
                <a:cs typeface="Times New Roman" panose="02020603050405020304" pitchFamily="18" charset="0"/>
              </a:rPr>
              <a:t>2023</a:t>
            </a:r>
            <a:endParaRPr lang="ru-RU" sz="2400" dirty="0">
              <a:latin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ru-RU" sz="2400" dirty="0">
                <a:latin typeface="Times New Roman" panose="02020603050405020304" pitchFamily="18" charset="0"/>
                <a:cs typeface="Times New Roman" panose="02020603050405020304" pitchFamily="18" charset="0"/>
              </a:rPr>
              <a:t>2022</a:t>
            </a:r>
            <a:endParaRPr lang="ru-RU" sz="2400" dirty="0">
              <a:latin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ru-RU" sz="2400" dirty="0">
                <a:latin typeface="Times New Roman" panose="02020603050405020304" pitchFamily="18" charset="0"/>
                <a:cs typeface="Times New Roman" panose="02020603050405020304" pitchFamily="18" charset="0"/>
              </a:rPr>
              <a:t>2021</a:t>
            </a:r>
            <a:endParaRPr lang="ru-RU" sz="2400" dirty="0">
              <a:latin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ru-RU" sz="2400" dirty="0">
                <a:latin typeface="Times New Roman" panose="02020603050405020304" pitchFamily="18" charset="0"/>
                <a:cs typeface="Times New Roman" panose="02020603050405020304" pitchFamily="18" charset="0"/>
              </a:rPr>
              <a:t>2020</a:t>
            </a:r>
            <a:endParaRPr lang="ru-RU" sz="2400" dirty="0">
              <a:latin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ru-RU" sz="2400" dirty="0">
                <a:latin typeface="Times New Roman" panose="02020603050405020304" pitchFamily="18" charset="0"/>
                <a:cs typeface="Times New Roman" panose="02020603050405020304" pitchFamily="18" charset="0"/>
              </a:rPr>
              <a:t>2019</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a:srcRect l="31999" t="50713" r="36438" b="20997"/>
          <a:stretch>
            <a:fillRect/>
          </a:stretch>
        </p:blipFill>
        <p:spPr>
          <a:xfrm>
            <a:off x="4989095" y="4094998"/>
            <a:ext cx="3015915" cy="1519739"/>
          </a:xfrm>
          <a:prstGeom prst="rect">
            <a:avLst/>
          </a:prstGeom>
        </p:spPr>
      </p:pic>
      <p:pic>
        <p:nvPicPr>
          <p:cNvPr id="10" name="Рисунок 10" descr="лого ОшГУ"/>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0541635" y="313055"/>
            <a:ext cx="558165" cy="74739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nenadoada.ru/upload/iblock/8ef/8efc924a8f10f09408acd1f33058c7f2.png"/>
          <p:cNvSpPr>
            <a:spLocks noChangeAspect="1" noChangeArrowheads="1"/>
          </p:cNvSpPr>
          <p:nvPr/>
        </p:nvSpPr>
        <p:spPr bwMode="auto">
          <a:xfrm>
            <a:off x="-3280156" y="2813067"/>
            <a:ext cx="3141417" cy="3141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1"/>
          <a:srcRect/>
          <a:stretch>
            <a:fillRect/>
          </a:stretch>
        </p:blipFill>
        <p:spPr bwMode="auto">
          <a:xfrm>
            <a:off x="307786" y="196077"/>
            <a:ext cx="1387953" cy="864000"/>
          </a:xfrm>
          <a:prstGeom prst="rect">
            <a:avLst/>
          </a:prstGeom>
          <a:noFill/>
        </p:spPr>
      </p:pic>
      <p:sp>
        <p:nvSpPr>
          <p:cNvPr id="12" name="TextBox 11"/>
          <p:cNvSpPr txBox="1"/>
          <p:nvPr/>
        </p:nvSpPr>
        <p:spPr>
          <a:xfrm>
            <a:off x="1245267" y="196044"/>
            <a:ext cx="9672794" cy="1014730"/>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ОШ МАМЛЕКЕТТИК УНИВЕРСИТЕТИ</a:t>
            </a:r>
            <a:r>
              <a:rPr lang="" altLang="en-US" sz="2000" b="1" dirty="0" smtClean="0"/>
              <a:t> </a:t>
            </a:r>
            <a:r>
              <a:rPr lang="ru-RU" altLang="en-US" sz="2000" b="1" dirty="0" smtClean="0">
                <a:sym typeface="+mn-ea"/>
              </a:rPr>
              <a:t>ДУЙНОЛУК</a:t>
            </a:r>
            <a:r>
              <a:rPr lang="ru-RU" altLang="en-US" sz="2000" b="1" dirty="0" smtClean="0">
                <a:sym typeface="+mn-ea"/>
              </a:rPr>
              <a:t> ТИЛДЕР МАДАНИЯТЫ ФАКУЛЬТЕТИ</a:t>
            </a:r>
            <a:endParaRPr lang="en-US" sz="2000" b="1" dirty="0" smtClean="0"/>
          </a:p>
          <a:p>
            <a:pPr algn="ctr"/>
            <a:r>
              <a:rPr lang="en-US" sz="2000" b="1" dirty="0" smtClean="0"/>
              <a:t>КАРЬЕРА БОРБОРУ</a:t>
            </a:r>
            <a:endParaRPr lang="en-US" sz="2000" b="1" dirty="0" smtClean="0"/>
          </a:p>
        </p:txBody>
      </p:sp>
      <p:sp>
        <p:nvSpPr>
          <p:cNvPr id="2" name="Прямоугольник 1"/>
          <p:cNvSpPr/>
          <p:nvPr/>
        </p:nvSpPr>
        <p:spPr>
          <a:xfrm>
            <a:off x="437387" y="1351643"/>
            <a:ext cx="11331734" cy="4708981"/>
          </a:xfrm>
          <a:prstGeom prst="rect">
            <a:avLst/>
          </a:prstGeom>
          <a:solidFill>
            <a:schemeClr val="accent1">
              <a:lumMod val="20000"/>
              <a:lumOff val="80000"/>
            </a:schemeClr>
          </a:solidFill>
        </p:spPr>
        <p:txBody>
          <a:bodyPr wrap="square">
            <a:spAutoFit/>
          </a:bodyPr>
          <a:lstStyle/>
          <a:p>
            <a:pPr lvl="0"/>
            <a:r>
              <a:rPr lang="ru-RU" sz="2000" b="1" dirty="0" smtClean="0">
                <a:latin typeface="Times New Roman" panose="02020603050405020304" pitchFamily="18" charset="0"/>
                <a:cs typeface="Times New Roman" panose="02020603050405020304" pitchFamily="18" charset="0"/>
              </a:rPr>
              <a:t>6. </a:t>
            </a:r>
            <a:r>
              <a:rPr lang="ru-RU" sz="2000" b="1" dirty="0" err="1" smtClean="0">
                <a:latin typeface="Times New Roman" panose="02020603050405020304" pitchFamily="18" charset="0"/>
                <a:cs typeface="Times New Roman" panose="02020603050405020304" pitchFamily="18" charset="0"/>
              </a:rPr>
              <a:t>Окуунун</a:t>
            </a: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формасы</a:t>
            </a:r>
            <a:r>
              <a:rPr lang="ru-RU" sz="2000" b="1" dirty="0">
                <a:latin typeface="Times New Roman" panose="02020603050405020304" pitchFamily="18" charset="0"/>
                <a:cs typeface="Times New Roman" panose="02020603050405020304" pitchFamily="18" charset="0"/>
              </a:rPr>
              <a:t> / Форма обучения/</a:t>
            </a:r>
            <a:r>
              <a:rPr lang="ru-RU" sz="2000" b="1" dirty="0" err="1">
                <a:latin typeface="Times New Roman" panose="02020603050405020304" pitchFamily="18" charset="0"/>
                <a:cs typeface="Times New Roman" panose="02020603050405020304" pitchFamily="18" charset="0"/>
              </a:rPr>
              <a:t>Form</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of</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education</a:t>
            </a:r>
            <a:endParaRPr lang="ru-RU" sz="2000" dirty="0">
              <a:latin typeface="Times New Roman" panose="02020603050405020304" pitchFamily="18" charset="0"/>
              <a:cs typeface="Times New Roman" panose="02020603050405020304" pitchFamily="18" charset="0"/>
            </a:endParaRPr>
          </a:p>
          <a:p>
            <a:pPr lvl="0"/>
            <a:r>
              <a:rPr lang="ru-RU" sz="2000" dirty="0" err="1">
                <a:latin typeface="Times New Roman" panose="02020603050405020304" pitchFamily="18" charset="0"/>
                <a:cs typeface="Times New Roman" panose="02020603050405020304" pitchFamily="18" charset="0"/>
              </a:rPr>
              <a:t>күндүзгү</a:t>
            </a:r>
            <a:r>
              <a:rPr lang="ru-RU" sz="2000" dirty="0">
                <a:latin typeface="Times New Roman" panose="02020603050405020304" pitchFamily="18" charset="0"/>
                <a:cs typeface="Times New Roman" panose="02020603050405020304" pitchFamily="18" charset="0"/>
              </a:rPr>
              <a:t> / очная/ </a:t>
            </a:r>
            <a:r>
              <a:rPr lang="ru-RU" sz="2000" dirty="0" err="1">
                <a:latin typeface="Times New Roman" panose="02020603050405020304" pitchFamily="18" charset="0"/>
                <a:cs typeface="Times New Roman" panose="02020603050405020304" pitchFamily="18" charset="0"/>
              </a:rPr>
              <a:t>full</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time</a:t>
            </a:r>
            <a:endParaRPr lang="ru-RU" sz="2000" dirty="0">
              <a:latin typeface="Times New Roman" panose="02020603050405020304" pitchFamily="18" charset="0"/>
              <a:cs typeface="Times New Roman" panose="02020603050405020304" pitchFamily="18" charset="0"/>
            </a:endParaRPr>
          </a:p>
          <a:p>
            <a:pPr lvl="0"/>
            <a:r>
              <a:rPr lang="ru-RU" sz="2000" dirty="0" err="1">
                <a:latin typeface="Times New Roman" panose="02020603050405020304" pitchFamily="18" charset="0"/>
                <a:cs typeface="Times New Roman" panose="02020603050405020304" pitchFamily="18" charset="0"/>
              </a:rPr>
              <a:t>сырттан</a:t>
            </a:r>
            <a:r>
              <a:rPr lang="ru-RU" sz="2000" dirty="0">
                <a:latin typeface="Times New Roman" panose="02020603050405020304" pitchFamily="18" charset="0"/>
                <a:cs typeface="Times New Roman" panose="02020603050405020304" pitchFamily="18" charset="0"/>
              </a:rPr>
              <a:t> / заочная/ </a:t>
            </a:r>
            <a:r>
              <a:rPr lang="ru-RU" sz="2000" dirty="0" err="1">
                <a:latin typeface="Times New Roman" panose="02020603050405020304" pitchFamily="18" charset="0"/>
                <a:cs typeface="Times New Roman" panose="02020603050405020304" pitchFamily="18" charset="0"/>
              </a:rPr>
              <a:t>part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time</a:t>
            </a:r>
            <a:endParaRPr lang="ru-RU" sz="2000" dirty="0">
              <a:latin typeface="Times New Roman" panose="02020603050405020304" pitchFamily="18" charset="0"/>
              <a:cs typeface="Times New Roman" panose="02020603050405020304" pitchFamily="18" charset="0"/>
            </a:endParaRPr>
          </a:p>
          <a:p>
            <a:pPr lvl="0"/>
            <a:r>
              <a:rPr lang="ru-RU" sz="2000" dirty="0" err="1">
                <a:latin typeface="Times New Roman" panose="02020603050405020304" pitchFamily="18" charset="0"/>
                <a:cs typeface="Times New Roman" panose="02020603050405020304" pitchFamily="18" charset="0"/>
              </a:rPr>
              <a:t>кечки</a:t>
            </a:r>
            <a:r>
              <a:rPr lang="ru-RU" sz="2000" dirty="0">
                <a:latin typeface="Times New Roman" panose="02020603050405020304" pitchFamily="18" charset="0"/>
                <a:cs typeface="Times New Roman" panose="02020603050405020304" pitchFamily="18" charset="0"/>
              </a:rPr>
              <a:t> / вечерняя/ </a:t>
            </a:r>
            <a:r>
              <a:rPr lang="ru-RU" sz="2000" dirty="0" err="1">
                <a:latin typeface="Times New Roman" panose="02020603050405020304" pitchFamily="18" charset="0"/>
                <a:cs typeface="Times New Roman" panose="02020603050405020304" pitchFamily="18" charset="0"/>
              </a:rPr>
              <a:t>evening</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class</a:t>
            </a:r>
            <a:endParaRPr lang="ru-RU" sz="2000" dirty="0">
              <a:latin typeface="Times New Roman" panose="02020603050405020304" pitchFamily="18" charset="0"/>
              <a:cs typeface="Times New Roman" panose="02020603050405020304" pitchFamily="18" charset="0"/>
            </a:endParaRPr>
          </a:p>
          <a:p>
            <a:pPr lvl="0"/>
            <a:r>
              <a:rPr lang="ru-RU" sz="2000" b="1" dirty="0" smtClean="0">
                <a:latin typeface="Times New Roman" panose="02020603050405020304" pitchFamily="18" charset="0"/>
                <a:cs typeface="Times New Roman" panose="02020603050405020304" pitchFamily="18" charset="0"/>
              </a:rPr>
              <a:t>7. </a:t>
            </a:r>
            <a:r>
              <a:rPr lang="ru-RU" sz="2000" b="1" dirty="0" err="1" smtClean="0">
                <a:latin typeface="Times New Roman" panose="02020603050405020304" pitchFamily="18" charset="0"/>
                <a:cs typeface="Times New Roman" panose="02020603050405020304" pitchFamily="18" charset="0"/>
              </a:rPr>
              <a:t>Окуунун</a:t>
            </a: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негизи</a:t>
            </a:r>
            <a:r>
              <a:rPr lang="ru-RU" sz="2000" b="1" dirty="0">
                <a:latin typeface="Times New Roman" panose="02020603050405020304" pitchFamily="18" charset="0"/>
                <a:cs typeface="Times New Roman" panose="02020603050405020304" pitchFamily="18" charset="0"/>
              </a:rPr>
              <a:t> / Основа обучения/ </a:t>
            </a:r>
            <a:r>
              <a:rPr lang="ru-RU" sz="2000" b="1" dirty="0" err="1">
                <a:latin typeface="Times New Roman" panose="02020603050405020304" pitchFamily="18" charset="0"/>
                <a:cs typeface="Times New Roman" panose="02020603050405020304" pitchFamily="18" charset="0"/>
              </a:rPr>
              <a:t>Tuition</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Fees</a:t>
            </a:r>
            <a:endParaRPr lang="ru-RU" sz="2000" dirty="0">
              <a:latin typeface="Times New Roman" panose="02020603050405020304" pitchFamily="18" charset="0"/>
              <a:cs typeface="Times New Roman" panose="02020603050405020304" pitchFamily="18" charset="0"/>
            </a:endParaRPr>
          </a:p>
          <a:p>
            <a:pPr lvl="0"/>
            <a:r>
              <a:rPr lang="ru-RU" sz="2000" dirty="0">
                <a:latin typeface="Times New Roman" panose="02020603050405020304" pitchFamily="18" charset="0"/>
                <a:cs typeface="Times New Roman" panose="02020603050405020304" pitchFamily="18" charset="0"/>
              </a:rPr>
              <a:t>Контракт/ </a:t>
            </a:r>
            <a:r>
              <a:rPr lang="ru-RU" sz="2000" dirty="0" err="1">
                <a:latin typeface="Times New Roman" panose="02020603050405020304" pitchFamily="18" charset="0"/>
                <a:cs typeface="Times New Roman" panose="02020603050405020304" pitchFamily="18" charset="0"/>
              </a:rPr>
              <a:t>Contracted</a:t>
            </a:r>
            <a:endParaRPr lang="ru-RU" sz="2000" dirty="0">
              <a:latin typeface="Times New Roman" panose="02020603050405020304" pitchFamily="18" charset="0"/>
              <a:cs typeface="Times New Roman" panose="02020603050405020304" pitchFamily="18" charset="0"/>
            </a:endParaRPr>
          </a:p>
          <a:p>
            <a:pPr lvl="0"/>
            <a:r>
              <a:rPr lang="ru-RU" sz="2000" dirty="0">
                <a:latin typeface="Times New Roman" panose="02020603050405020304" pitchFamily="18" charset="0"/>
                <a:cs typeface="Times New Roman" panose="02020603050405020304" pitchFamily="18" charset="0"/>
              </a:rPr>
              <a:t>Бюджет/</a:t>
            </a:r>
            <a:r>
              <a:rPr lang="ru-RU" sz="2000" dirty="0" err="1">
                <a:latin typeface="Times New Roman" panose="02020603050405020304" pitchFamily="18" charset="0"/>
                <a:cs typeface="Times New Roman" panose="02020603050405020304" pitchFamily="18" charset="0"/>
              </a:rPr>
              <a:t>Schloarship</a:t>
            </a:r>
            <a:endParaRPr lang="ru-RU" sz="2000" dirty="0">
              <a:latin typeface="Times New Roman" panose="02020603050405020304" pitchFamily="18" charset="0"/>
              <a:cs typeface="Times New Roman" panose="02020603050405020304" pitchFamily="18" charset="0"/>
            </a:endParaRPr>
          </a:p>
          <a:p>
            <a:pPr lvl="0"/>
            <a:r>
              <a:rPr lang="ru-RU" sz="2000" b="1" dirty="0" smtClean="0">
                <a:latin typeface="Times New Roman" panose="02020603050405020304" pitchFamily="18" charset="0"/>
                <a:cs typeface="Times New Roman" panose="02020603050405020304" pitchFamily="18" charset="0"/>
              </a:rPr>
              <a:t>8. </a:t>
            </a:r>
            <a:r>
              <a:rPr lang="ru-RU" sz="2000" b="1" dirty="0" err="1" smtClean="0">
                <a:latin typeface="Times New Roman" panose="02020603050405020304" pitchFamily="18" charset="0"/>
                <a:cs typeface="Times New Roman" panose="02020603050405020304" pitchFamily="18" charset="0"/>
              </a:rPr>
              <a:t>Билим</a:t>
            </a: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деңгээли</a:t>
            </a:r>
            <a:r>
              <a:rPr lang="ru-RU" sz="2000" b="1" dirty="0">
                <a:latin typeface="Times New Roman" panose="02020603050405020304" pitchFamily="18" charset="0"/>
                <a:cs typeface="Times New Roman" panose="02020603050405020304" pitchFamily="18" charset="0"/>
              </a:rPr>
              <a:t> / Уровень образования/ </a:t>
            </a:r>
            <a:r>
              <a:rPr lang="ru-RU" sz="2000" b="1" dirty="0" err="1">
                <a:latin typeface="Times New Roman" panose="02020603050405020304" pitchFamily="18" charset="0"/>
                <a:cs typeface="Times New Roman" panose="02020603050405020304" pitchFamily="18" charset="0"/>
              </a:rPr>
              <a:t>Education</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level</a:t>
            </a:r>
            <a:endParaRPr lang="ru-RU" sz="2000" dirty="0">
              <a:latin typeface="Times New Roman" panose="02020603050405020304" pitchFamily="18" charset="0"/>
              <a:cs typeface="Times New Roman" panose="02020603050405020304" pitchFamily="18" charset="0"/>
            </a:endParaRPr>
          </a:p>
          <a:p>
            <a:pPr lvl="0"/>
            <a:r>
              <a:rPr lang="ru-RU" sz="2000" dirty="0">
                <a:latin typeface="Times New Roman" panose="02020603050405020304" pitchFamily="18" charset="0"/>
                <a:cs typeface="Times New Roman" panose="02020603050405020304" pitchFamily="18" charset="0"/>
              </a:rPr>
              <a:t>Колледж/</a:t>
            </a:r>
            <a:r>
              <a:rPr lang="ru-RU" sz="2000" dirty="0" err="1">
                <a:latin typeface="Times New Roman" panose="02020603050405020304" pitchFamily="18" charset="0"/>
                <a:cs typeface="Times New Roman" panose="02020603050405020304" pitchFamily="18" charset="0"/>
              </a:rPr>
              <a:t>College</a:t>
            </a:r>
            <a:endParaRPr lang="ru-RU" sz="2000" dirty="0">
              <a:latin typeface="Times New Roman" panose="02020603050405020304" pitchFamily="18" charset="0"/>
              <a:cs typeface="Times New Roman" panose="02020603050405020304" pitchFamily="18" charset="0"/>
            </a:endParaRPr>
          </a:p>
          <a:p>
            <a:pPr lvl="0"/>
            <a:r>
              <a:rPr lang="ru-RU" sz="2000" dirty="0" err="1">
                <a:latin typeface="Times New Roman" panose="02020603050405020304" pitchFamily="18" charset="0"/>
                <a:cs typeface="Times New Roman" panose="02020603050405020304" pitchFamily="18" charset="0"/>
              </a:rPr>
              <a:t>Бакалавриат</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Undergraduate</a:t>
            </a:r>
            <a:endParaRPr lang="ru-RU" sz="2000" dirty="0">
              <a:latin typeface="Times New Roman" panose="02020603050405020304" pitchFamily="18" charset="0"/>
              <a:cs typeface="Times New Roman" panose="02020603050405020304" pitchFamily="18" charset="0"/>
            </a:endParaRPr>
          </a:p>
          <a:p>
            <a:pPr lvl="0"/>
            <a:r>
              <a:rPr lang="ru-RU" sz="2000" dirty="0" err="1">
                <a:latin typeface="Times New Roman" panose="02020603050405020304" pitchFamily="18" charset="0"/>
                <a:cs typeface="Times New Roman" panose="02020603050405020304" pitchFamily="18" charset="0"/>
              </a:rPr>
              <a:t>Специалитет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Specialty</a:t>
            </a:r>
            <a:endParaRPr lang="ru-RU" sz="2000" dirty="0">
              <a:latin typeface="Times New Roman" panose="02020603050405020304" pitchFamily="18" charset="0"/>
              <a:cs typeface="Times New Roman" panose="02020603050405020304" pitchFamily="18" charset="0"/>
            </a:endParaRPr>
          </a:p>
          <a:p>
            <a:pPr lvl="0"/>
            <a:r>
              <a:rPr lang="ru-RU" sz="2000" dirty="0">
                <a:latin typeface="Times New Roman" panose="02020603050405020304" pitchFamily="18" charset="0"/>
                <a:cs typeface="Times New Roman" panose="02020603050405020304" pitchFamily="18" charset="0"/>
              </a:rPr>
              <a:t>Магистратура/</a:t>
            </a:r>
            <a:r>
              <a:rPr lang="ru-RU" sz="2000" dirty="0" err="1">
                <a:latin typeface="Times New Roman" panose="02020603050405020304" pitchFamily="18" charset="0"/>
                <a:cs typeface="Times New Roman" panose="02020603050405020304" pitchFamily="18" charset="0"/>
              </a:rPr>
              <a:t>Graduate</a:t>
            </a:r>
            <a:endParaRPr lang="ru-RU" sz="2000" dirty="0">
              <a:latin typeface="Times New Roman" panose="02020603050405020304" pitchFamily="18" charset="0"/>
              <a:cs typeface="Times New Roman" panose="02020603050405020304" pitchFamily="18" charset="0"/>
            </a:endParaRPr>
          </a:p>
          <a:p>
            <a:pPr lvl="0"/>
            <a:r>
              <a:rPr lang="ru-RU" sz="2000" dirty="0">
                <a:latin typeface="Times New Roman" panose="02020603050405020304" pitchFamily="18" charset="0"/>
                <a:cs typeface="Times New Roman" panose="02020603050405020304" pitchFamily="18" charset="0"/>
              </a:rPr>
              <a:t>Аспирантура/ </a:t>
            </a:r>
            <a:r>
              <a:rPr lang="ru-RU" sz="2000" dirty="0" err="1">
                <a:latin typeface="Times New Roman" panose="02020603050405020304" pitchFamily="18" charset="0"/>
                <a:cs typeface="Times New Roman" panose="02020603050405020304" pitchFamily="18" charset="0"/>
              </a:rPr>
              <a:t>Postgraduate</a:t>
            </a:r>
            <a:endParaRPr lang="ru-RU" sz="2000" dirty="0">
              <a:latin typeface="Times New Roman" panose="02020603050405020304" pitchFamily="18" charset="0"/>
              <a:cs typeface="Times New Roman" panose="02020603050405020304" pitchFamily="18" charset="0"/>
            </a:endParaRPr>
          </a:p>
          <a:p>
            <a:pPr lvl="0"/>
            <a:r>
              <a:rPr lang="ru-RU" sz="2000" dirty="0">
                <a:latin typeface="Times New Roman" panose="02020603050405020304" pitchFamily="18" charset="0"/>
                <a:cs typeface="Times New Roman" panose="02020603050405020304" pitchFamily="18" charset="0"/>
              </a:rPr>
              <a:t>Ординатура/</a:t>
            </a:r>
            <a:r>
              <a:rPr lang="ru-RU" sz="2000" dirty="0" err="1">
                <a:latin typeface="Times New Roman" panose="02020603050405020304" pitchFamily="18" charset="0"/>
                <a:cs typeface="Times New Roman" panose="02020603050405020304" pitchFamily="18" charset="0"/>
              </a:rPr>
              <a:t>Internship</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medical</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schools</a:t>
            </a:r>
            <a:r>
              <a:rPr lang="ru-RU"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lvl="0"/>
            <a:r>
              <a:rPr lang="ru-RU" sz="2000" dirty="0">
                <a:latin typeface="Times New Roman" panose="02020603050405020304" pitchFamily="18" charset="0"/>
                <a:cs typeface="Times New Roman" panose="02020603050405020304" pitchFamily="18" charset="0"/>
              </a:rPr>
              <a:t>Докторантура/ </a:t>
            </a:r>
            <a:r>
              <a:rPr lang="ru-RU" sz="2000" dirty="0" err="1">
                <a:latin typeface="Times New Roman" panose="02020603050405020304" pitchFamily="18" charset="0"/>
                <a:cs typeface="Times New Roman" panose="02020603050405020304" pitchFamily="18" charset="0"/>
              </a:rPr>
              <a:t>PhD</a:t>
            </a:r>
            <a:endParaRPr lang="ru-RU" sz="2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t="6690" b="59562"/>
          <a:stretch>
            <a:fillRect/>
          </a:stretch>
        </p:blipFill>
        <p:spPr>
          <a:xfrm>
            <a:off x="7210185" y="1633270"/>
            <a:ext cx="4485737" cy="978134"/>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4401" y="3171189"/>
            <a:ext cx="4177304" cy="2783305"/>
          </a:xfrm>
          <a:prstGeom prst="rect">
            <a:avLst/>
          </a:prstGeom>
        </p:spPr>
      </p:pic>
      <p:pic>
        <p:nvPicPr>
          <p:cNvPr id="10" name="Рисунок 10" descr="лого ОшГУ"/>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0693718" y="416243"/>
            <a:ext cx="539115" cy="74739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nenadoada.ru/upload/iblock/8ef/8efc924a8f10f09408acd1f33058c7f2.png"/>
          <p:cNvSpPr>
            <a:spLocks noChangeAspect="1" noChangeArrowheads="1"/>
          </p:cNvSpPr>
          <p:nvPr/>
        </p:nvSpPr>
        <p:spPr bwMode="auto">
          <a:xfrm>
            <a:off x="-3280156" y="2813067"/>
            <a:ext cx="3141417" cy="3141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1"/>
          <a:srcRect/>
          <a:stretch>
            <a:fillRect/>
          </a:stretch>
        </p:blipFill>
        <p:spPr bwMode="auto">
          <a:xfrm>
            <a:off x="674181" y="232907"/>
            <a:ext cx="1387953" cy="864000"/>
          </a:xfrm>
          <a:prstGeom prst="rect">
            <a:avLst/>
          </a:prstGeom>
          <a:noFill/>
        </p:spPr>
      </p:pic>
      <p:sp>
        <p:nvSpPr>
          <p:cNvPr id="12" name="TextBox 11"/>
          <p:cNvSpPr txBox="1"/>
          <p:nvPr/>
        </p:nvSpPr>
        <p:spPr>
          <a:xfrm>
            <a:off x="1266857" y="211284"/>
            <a:ext cx="9672794" cy="1015663"/>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a:t>
            </a:r>
            <a:endParaRPr lang="en-US" sz="2000" b="1" dirty="0" smtClean="0"/>
          </a:p>
          <a:p>
            <a:pPr algn="ctr"/>
            <a:r>
              <a:rPr lang="en-US" sz="2000" b="1" dirty="0" smtClean="0"/>
              <a:t>ОШ МАМЛЕКЕТТИК УНИВЕРСИТЕТИ</a:t>
            </a:r>
            <a:endParaRPr lang="en-US" sz="2000" b="1" dirty="0" smtClean="0"/>
          </a:p>
          <a:p>
            <a:pPr algn="ctr"/>
            <a:r>
              <a:rPr lang="en-US" sz="2000" b="1" dirty="0" smtClean="0"/>
              <a:t>КАРЬЕРА БОРБОРУ</a:t>
            </a:r>
            <a:endParaRPr lang="en-US" sz="2000" b="1" dirty="0" smtClean="0"/>
          </a:p>
        </p:txBody>
      </p:sp>
      <p:sp>
        <p:nvSpPr>
          <p:cNvPr id="2" name="Прямоугольник 1"/>
          <p:cNvSpPr/>
          <p:nvPr/>
        </p:nvSpPr>
        <p:spPr>
          <a:xfrm>
            <a:off x="437387" y="1351643"/>
            <a:ext cx="11331734" cy="2923877"/>
          </a:xfrm>
          <a:prstGeom prst="rect">
            <a:avLst/>
          </a:prstGeom>
          <a:solidFill>
            <a:schemeClr val="accent1">
              <a:lumMod val="20000"/>
              <a:lumOff val="80000"/>
            </a:schemeClr>
          </a:solidFill>
        </p:spPr>
        <p:txBody>
          <a:bodyPr wrap="square">
            <a:spAutoFit/>
          </a:bodyPr>
          <a:lstStyle/>
          <a:p>
            <a:pPr lvl="0"/>
            <a:r>
              <a:rPr lang="ru-RU" sz="2300" b="1" dirty="0" smtClean="0">
                <a:latin typeface="Times New Roman" panose="02020603050405020304" pitchFamily="18" charset="0"/>
                <a:cs typeface="Times New Roman" panose="02020603050405020304" pitchFamily="18" charset="0"/>
              </a:rPr>
              <a:t>9. </a:t>
            </a:r>
            <a:r>
              <a:rPr lang="ru-RU" sz="2300" b="1" dirty="0" err="1" smtClean="0">
                <a:latin typeface="Times New Roman" panose="02020603050405020304" pitchFamily="18" charset="0"/>
                <a:cs typeface="Times New Roman" panose="02020603050405020304" pitchFamily="18" charset="0"/>
              </a:rPr>
              <a:t>Факультетиңиз</a:t>
            </a:r>
            <a:r>
              <a:rPr lang="ru-RU" sz="2300" b="1" dirty="0" smtClean="0">
                <a:latin typeface="Times New Roman" panose="02020603050405020304" pitchFamily="18" charset="0"/>
                <a:cs typeface="Times New Roman" panose="02020603050405020304" pitchFamily="18" charset="0"/>
              </a:rPr>
              <a:t> </a:t>
            </a:r>
            <a:r>
              <a:rPr lang="ru-RU" sz="2300" b="1" dirty="0">
                <a:latin typeface="Times New Roman" panose="02020603050405020304" pitchFamily="18" charset="0"/>
                <a:cs typeface="Times New Roman" panose="02020603050405020304" pitchFamily="18" charset="0"/>
              </a:rPr>
              <a:t>/ факультет / </a:t>
            </a:r>
            <a:r>
              <a:rPr lang="ru-RU" sz="2300" b="1" dirty="0" err="1">
                <a:latin typeface="Times New Roman" panose="02020603050405020304" pitchFamily="18" charset="0"/>
                <a:cs typeface="Times New Roman" panose="02020603050405020304" pitchFamily="18" charset="0"/>
              </a:rPr>
              <a:t>department</a:t>
            </a:r>
            <a:endParaRPr lang="ru-RU" sz="2300" dirty="0">
              <a:latin typeface="Times New Roman" panose="02020603050405020304" pitchFamily="18" charset="0"/>
              <a:cs typeface="Times New Roman" panose="02020603050405020304" pitchFamily="18" charset="0"/>
            </a:endParaRPr>
          </a:p>
          <a:p>
            <a:pPr lvl="0"/>
            <a:r>
              <a:rPr lang="ru-RU" sz="2300" b="1" dirty="0" smtClean="0">
                <a:latin typeface="Times New Roman" panose="02020603050405020304" pitchFamily="18" charset="0"/>
                <a:cs typeface="Times New Roman" panose="02020603050405020304" pitchFamily="18" charset="0"/>
              </a:rPr>
              <a:t>10. </a:t>
            </a:r>
            <a:r>
              <a:rPr lang="ru-RU" sz="2300" b="1" dirty="0" err="1" smtClean="0">
                <a:latin typeface="Times New Roman" panose="02020603050405020304" pitchFamily="18" charset="0"/>
                <a:cs typeface="Times New Roman" panose="02020603050405020304" pitchFamily="18" charset="0"/>
              </a:rPr>
              <a:t>Адистигиңиз</a:t>
            </a:r>
            <a:r>
              <a:rPr lang="ru-RU" sz="2300" b="1" dirty="0" smtClean="0">
                <a:latin typeface="Times New Roman" panose="02020603050405020304" pitchFamily="18" charset="0"/>
                <a:cs typeface="Times New Roman" panose="02020603050405020304" pitchFamily="18" charset="0"/>
              </a:rPr>
              <a:t> </a:t>
            </a:r>
            <a:r>
              <a:rPr lang="ru-RU" sz="2300" b="1" dirty="0">
                <a:latin typeface="Times New Roman" panose="02020603050405020304" pitchFamily="18" charset="0"/>
                <a:cs typeface="Times New Roman" panose="02020603050405020304" pitchFamily="18" charset="0"/>
              </a:rPr>
              <a:t>/ Специальность / </a:t>
            </a:r>
            <a:r>
              <a:rPr lang="ru-RU" sz="2300" b="1" dirty="0" err="1">
                <a:latin typeface="Times New Roman" panose="02020603050405020304" pitchFamily="18" charset="0"/>
                <a:cs typeface="Times New Roman" panose="02020603050405020304" pitchFamily="18" charset="0"/>
              </a:rPr>
              <a:t>Specialty</a:t>
            </a:r>
            <a:endParaRPr lang="ru-RU" sz="2300" dirty="0">
              <a:latin typeface="Times New Roman" panose="02020603050405020304" pitchFamily="18" charset="0"/>
              <a:cs typeface="Times New Roman" panose="02020603050405020304" pitchFamily="18" charset="0"/>
            </a:endParaRPr>
          </a:p>
          <a:p>
            <a:pPr lvl="0"/>
            <a:r>
              <a:rPr lang="ru-RU" sz="2300" b="1" dirty="0" smtClean="0">
                <a:latin typeface="Times New Roman" panose="02020603050405020304" pitchFamily="18" charset="0"/>
                <a:cs typeface="Times New Roman" panose="02020603050405020304" pitchFamily="18" charset="0"/>
              </a:rPr>
              <a:t>11. </a:t>
            </a:r>
            <a:r>
              <a:rPr lang="ru-RU" sz="2300" b="1" dirty="0" err="1" smtClean="0">
                <a:latin typeface="Times New Roman" panose="02020603050405020304" pitchFamily="18" charset="0"/>
                <a:cs typeface="Times New Roman" panose="02020603050405020304" pitchFamily="18" charset="0"/>
              </a:rPr>
              <a:t>Азыркы</a:t>
            </a:r>
            <a:r>
              <a:rPr lang="ru-RU" sz="2300" b="1" dirty="0" smtClean="0">
                <a:latin typeface="Times New Roman" panose="02020603050405020304" pitchFamily="18" charset="0"/>
                <a:cs typeface="Times New Roman" panose="02020603050405020304" pitchFamily="18" charset="0"/>
              </a:rPr>
              <a:t> </a:t>
            </a:r>
            <a:r>
              <a:rPr lang="ru-RU" sz="2300" b="1" dirty="0" err="1">
                <a:latin typeface="Times New Roman" panose="02020603050405020304" pitchFamily="18" charset="0"/>
                <a:cs typeface="Times New Roman" panose="02020603050405020304" pitchFamily="18" charset="0"/>
              </a:rPr>
              <a:t>учурда</a:t>
            </a:r>
            <a:r>
              <a:rPr lang="ru-RU" sz="2300" b="1" dirty="0">
                <a:latin typeface="Times New Roman" panose="02020603050405020304" pitchFamily="18" charset="0"/>
                <a:cs typeface="Times New Roman" panose="02020603050405020304" pitchFamily="18" charset="0"/>
              </a:rPr>
              <a:t> </a:t>
            </a:r>
            <a:r>
              <a:rPr lang="ru-RU" sz="2300" b="1" dirty="0" err="1">
                <a:latin typeface="Times New Roman" panose="02020603050405020304" pitchFamily="18" charset="0"/>
                <a:cs typeface="Times New Roman" panose="02020603050405020304" pitchFamily="18" charset="0"/>
              </a:rPr>
              <a:t>иштеп</a:t>
            </a:r>
            <a:r>
              <a:rPr lang="ru-RU" sz="2300" b="1" dirty="0">
                <a:latin typeface="Times New Roman" panose="02020603050405020304" pitchFamily="18" charset="0"/>
                <a:cs typeface="Times New Roman" panose="02020603050405020304" pitchFamily="18" charset="0"/>
              </a:rPr>
              <a:t> </a:t>
            </a:r>
            <a:r>
              <a:rPr lang="ru-RU" sz="2300" b="1" dirty="0" err="1">
                <a:latin typeface="Times New Roman" panose="02020603050405020304" pitchFamily="18" charset="0"/>
                <a:cs typeface="Times New Roman" panose="02020603050405020304" pitchFamily="18" charset="0"/>
              </a:rPr>
              <a:t>жатасызбы</a:t>
            </a:r>
            <a:r>
              <a:rPr lang="ru-RU" sz="2300" b="1" dirty="0">
                <a:latin typeface="Times New Roman" panose="02020603050405020304" pitchFamily="18" charset="0"/>
                <a:cs typeface="Times New Roman" panose="02020603050405020304" pitchFamily="18" charset="0"/>
              </a:rPr>
              <a:t>? / Трудоустроены ли вы в настоящее время?/ </a:t>
            </a:r>
            <a:r>
              <a:rPr lang="ru-RU" sz="2300" b="1" dirty="0" err="1">
                <a:latin typeface="Times New Roman" panose="02020603050405020304" pitchFamily="18" charset="0"/>
                <a:cs typeface="Times New Roman" panose="02020603050405020304" pitchFamily="18" charset="0"/>
              </a:rPr>
              <a:t>Are</a:t>
            </a:r>
            <a:r>
              <a:rPr lang="ru-RU" sz="2300" b="1" dirty="0">
                <a:latin typeface="Times New Roman" panose="02020603050405020304" pitchFamily="18" charset="0"/>
                <a:cs typeface="Times New Roman" panose="02020603050405020304" pitchFamily="18" charset="0"/>
              </a:rPr>
              <a:t> </a:t>
            </a:r>
            <a:r>
              <a:rPr lang="ru-RU" sz="2300" b="1" dirty="0" err="1">
                <a:latin typeface="Times New Roman" panose="02020603050405020304" pitchFamily="18" charset="0"/>
                <a:cs typeface="Times New Roman" panose="02020603050405020304" pitchFamily="18" charset="0"/>
              </a:rPr>
              <a:t>you</a:t>
            </a:r>
            <a:r>
              <a:rPr lang="ru-RU" sz="2300" b="1" dirty="0">
                <a:latin typeface="Times New Roman" panose="02020603050405020304" pitchFamily="18" charset="0"/>
                <a:cs typeface="Times New Roman" panose="02020603050405020304" pitchFamily="18" charset="0"/>
              </a:rPr>
              <a:t> </a:t>
            </a:r>
            <a:r>
              <a:rPr lang="ru-RU" sz="2300" b="1" dirty="0" err="1">
                <a:latin typeface="Times New Roman" panose="02020603050405020304" pitchFamily="18" charset="0"/>
                <a:cs typeface="Times New Roman" panose="02020603050405020304" pitchFamily="18" charset="0"/>
              </a:rPr>
              <a:t>employed</a:t>
            </a:r>
            <a:r>
              <a:rPr lang="ru-RU" sz="2300" b="1" dirty="0">
                <a:latin typeface="Times New Roman" panose="02020603050405020304" pitchFamily="18" charset="0"/>
                <a:cs typeface="Times New Roman" panose="02020603050405020304" pitchFamily="18" charset="0"/>
              </a:rPr>
              <a:t> </a:t>
            </a:r>
            <a:r>
              <a:rPr lang="ru-RU" sz="2300" b="1" dirty="0" err="1">
                <a:latin typeface="Times New Roman" panose="02020603050405020304" pitchFamily="18" charset="0"/>
                <a:cs typeface="Times New Roman" panose="02020603050405020304" pitchFamily="18" charset="0"/>
              </a:rPr>
              <a:t>now</a:t>
            </a:r>
            <a:r>
              <a:rPr lang="ru-RU" sz="2300" b="1" dirty="0">
                <a:latin typeface="Times New Roman" panose="02020603050405020304" pitchFamily="18" charset="0"/>
                <a:cs typeface="Times New Roman" panose="02020603050405020304" pitchFamily="18" charset="0"/>
              </a:rPr>
              <a:t>?</a:t>
            </a:r>
            <a:endParaRPr lang="ru-RU" sz="2300" dirty="0">
              <a:latin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ru-RU" sz="2300" dirty="0" err="1">
                <a:latin typeface="Times New Roman" panose="02020603050405020304" pitchFamily="18" charset="0"/>
                <a:cs typeface="Times New Roman" panose="02020603050405020304" pitchFamily="18" charset="0"/>
              </a:rPr>
              <a:t>ооба</a:t>
            </a:r>
            <a:r>
              <a:rPr lang="ru-RU" sz="2300" dirty="0">
                <a:latin typeface="Times New Roman" panose="02020603050405020304" pitchFamily="18" charset="0"/>
                <a:cs typeface="Times New Roman" panose="02020603050405020304" pitchFamily="18" charset="0"/>
              </a:rPr>
              <a:t> / да / </a:t>
            </a:r>
            <a:r>
              <a:rPr lang="ru-RU" sz="2300" dirty="0" err="1">
                <a:latin typeface="Times New Roman" panose="02020603050405020304" pitchFamily="18" charset="0"/>
                <a:cs typeface="Times New Roman" panose="02020603050405020304" pitchFamily="18" charset="0"/>
              </a:rPr>
              <a:t>yes</a:t>
            </a:r>
            <a:endParaRPr lang="ru-RU" sz="2300" dirty="0">
              <a:latin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ru-RU" sz="2300" dirty="0" err="1">
                <a:latin typeface="Times New Roman" panose="02020603050405020304" pitchFamily="18" charset="0"/>
                <a:cs typeface="Times New Roman" panose="02020603050405020304" pitchFamily="18" charset="0"/>
              </a:rPr>
              <a:t>жок</a:t>
            </a:r>
            <a:r>
              <a:rPr lang="ru-RU" sz="2300" dirty="0">
                <a:latin typeface="Times New Roman" panose="02020603050405020304" pitchFamily="18" charset="0"/>
                <a:cs typeface="Times New Roman" panose="02020603050405020304" pitchFamily="18" charset="0"/>
              </a:rPr>
              <a:t> / нет / </a:t>
            </a:r>
            <a:r>
              <a:rPr lang="ru-RU" sz="2300" dirty="0" err="1">
                <a:latin typeface="Times New Roman" panose="02020603050405020304" pitchFamily="18" charset="0"/>
                <a:cs typeface="Times New Roman" panose="02020603050405020304" pitchFamily="18" charset="0"/>
              </a:rPr>
              <a:t>no</a:t>
            </a:r>
            <a:endParaRPr lang="ru-RU" sz="2300" dirty="0">
              <a:latin typeface="Times New Roman" panose="02020603050405020304" pitchFamily="18" charset="0"/>
              <a:cs typeface="Times New Roman" panose="02020603050405020304" pitchFamily="18" charset="0"/>
            </a:endParaRPr>
          </a:p>
          <a:p>
            <a:pPr lvl="0"/>
            <a:r>
              <a:rPr lang="ru-RU" sz="2300" b="1" dirty="0" smtClean="0">
                <a:latin typeface="Times New Roman" panose="02020603050405020304" pitchFamily="18" charset="0"/>
                <a:cs typeface="Times New Roman" panose="02020603050405020304" pitchFamily="18" charset="0"/>
              </a:rPr>
              <a:t>12. </a:t>
            </a:r>
            <a:r>
              <a:rPr lang="ru-RU" sz="2300" b="1" dirty="0" err="1" smtClean="0">
                <a:latin typeface="Times New Roman" panose="02020603050405020304" pitchFamily="18" charset="0"/>
                <a:cs typeface="Times New Roman" panose="02020603050405020304" pitchFamily="18" charset="0"/>
              </a:rPr>
              <a:t>Иштеп</a:t>
            </a:r>
            <a:r>
              <a:rPr lang="ru-RU" sz="2300" b="1" dirty="0" smtClean="0">
                <a:latin typeface="Times New Roman" panose="02020603050405020304" pitchFamily="18" charset="0"/>
                <a:cs typeface="Times New Roman" panose="02020603050405020304" pitchFamily="18" charset="0"/>
              </a:rPr>
              <a:t> </a:t>
            </a:r>
            <a:r>
              <a:rPr lang="ru-RU" sz="2300" b="1" dirty="0" err="1">
                <a:latin typeface="Times New Roman" panose="02020603050405020304" pitchFamily="18" charset="0"/>
                <a:cs typeface="Times New Roman" panose="02020603050405020304" pitchFamily="18" charset="0"/>
              </a:rPr>
              <a:t>жаткан</a:t>
            </a:r>
            <a:r>
              <a:rPr lang="ru-RU" sz="2300" b="1" dirty="0">
                <a:latin typeface="Times New Roman" panose="02020603050405020304" pitchFamily="18" charset="0"/>
                <a:cs typeface="Times New Roman" panose="02020603050405020304" pitchFamily="18" charset="0"/>
              </a:rPr>
              <a:t> </a:t>
            </a:r>
            <a:r>
              <a:rPr lang="ru-RU" sz="2300" b="1" dirty="0" err="1">
                <a:latin typeface="Times New Roman" panose="02020603050405020304" pitchFamily="18" charset="0"/>
                <a:cs typeface="Times New Roman" panose="02020603050405020304" pitchFamily="18" charset="0"/>
              </a:rPr>
              <a:t>жериңиздин</a:t>
            </a:r>
            <a:r>
              <a:rPr lang="ru-RU" sz="2300" b="1" dirty="0">
                <a:latin typeface="Times New Roman" panose="02020603050405020304" pitchFamily="18" charset="0"/>
                <a:cs typeface="Times New Roman" panose="02020603050405020304" pitchFamily="18" charset="0"/>
              </a:rPr>
              <a:t> </a:t>
            </a:r>
            <a:r>
              <a:rPr lang="ru-RU" sz="2300" b="1" dirty="0" err="1">
                <a:latin typeface="Times New Roman" panose="02020603050405020304" pitchFamily="18" charset="0"/>
                <a:cs typeface="Times New Roman" panose="02020603050405020304" pitchFamily="18" charset="0"/>
              </a:rPr>
              <a:t>аталышы</a:t>
            </a:r>
            <a:r>
              <a:rPr lang="ru-RU" sz="2300" b="1" dirty="0">
                <a:latin typeface="Times New Roman" panose="02020603050405020304" pitchFamily="18" charset="0"/>
                <a:cs typeface="Times New Roman" panose="02020603050405020304" pitchFamily="18" charset="0"/>
              </a:rPr>
              <a:t> </a:t>
            </a:r>
            <a:r>
              <a:rPr lang="ru-RU" sz="2300" b="1" dirty="0" err="1">
                <a:latin typeface="Times New Roman" panose="02020603050405020304" pitchFamily="18" charset="0"/>
                <a:cs typeface="Times New Roman" panose="02020603050405020304" pitchFamily="18" charset="0"/>
              </a:rPr>
              <a:t>жана</a:t>
            </a:r>
            <a:r>
              <a:rPr lang="ru-RU" sz="2300" b="1" dirty="0">
                <a:latin typeface="Times New Roman" panose="02020603050405020304" pitchFamily="18" charset="0"/>
                <a:cs typeface="Times New Roman" panose="02020603050405020304" pitchFamily="18" charset="0"/>
              </a:rPr>
              <a:t> </a:t>
            </a:r>
            <a:r>
              <a:rPr lang="ru-RU" sz="2300" b="1" dirty="0" err="1">
                <a:latin typeface="Times New Roman" panose="02020603050405020304" pitchFamily="18" charset="0"/>
                <a:cs typeface="Times New Roman" panose="02020603050405020304" pitchFamily="18" charset="0"/>
              </a:rPr>
              <a:t>кызматыңыз</a:t>
            </a:r>
            <a:r>
              <a:rPr lang="ru-RU" sz="2300" b="1" dirty="0">
                <a:latin typeface="Times New Roman" panose="02020603050405020304" pitchFamily="18" charset="0"/>
                <a:cs typeface="Times New Roman" panose="02020603050405020304" pitchFamily="18" charset="0"/>
              </a:rPr>
              <a:t> / Место работы (название организации), должность / </a:t>
            </a:r>
            <a:r>
              <a:rPr lang="ru-RU" sz="2300" b="1" dirty="0" err="1">
                <a:latin typeface="Times New Roman" panose="02020603050405020304" pitchFamily="18" charset="0"/>
                <a:cs typeface="Times New Roman" panose="02020603050405020304" pitchFamily="18" charset="0"/>
              </a:rPr>
              <a:t>Occupation</a:t>
            </a:r>
            <a:r>
              <a:rPr lang="ru-RU" sz="2300" b="1" dirty="0">
                <a:latin typeface="Times New Roman" panose="02020603050405020304" pitchFamily="18" charset="0"/>
                <a:cs typeface="Times New Roman" panose="02020603050405020304" pitchFamily="18" charset="0"/>
              </a:rPr>
              <a:t> </a:t>
            </a:r>
            <a:r>
              <a:rPr lang="ru-RU" sz="2300" b="1" dirty="0" err="1">
                <a:latin typeface="Times New Roman" panose="02020603050405020304" pitchFamily="18" charset="0"/>
                <a:cs typeface="Times New Roman" panose="02020603050405020304" pitchFamily="18" charset="0"/>
              </a:rPr>
              <a:t>and</a:t>
            </a:r>
            <a:r>
              <a:rPr lang="ru-RU" sz="2300" b="1" dirty="0">
                <a:latin typeface="Times New Roman" panose="02020603050405020304" pitchFamily="18" charset="0"/>
                <a:cs typeface="Times New Roman" panose="02020603050405020304" pitchFamily="18" charset="0"/>
              </a:rPr>
              <a:t> </a:t>
            </a:r>
            <a:r>
              <a:rPr lang="ru-RU" sz="2300" b="1" dirty="0" err="1">
                <a:latin typeface="Times New Roman" panose="02020603050405020304" pitchFamily="18" charset="0"/>
                <a:cs typeface="Times New Roman" panose="02020603050405020304" pitchFamily="18" charset="0"/>
              </a:rPr>
              <a:t>position</a:t>
            </a:r>
            <a:endParaRPr lang="ru-RU" sz="2300"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470" y="4508335"/>
            <a:ext cx="2852320" cy="1612180"/>
          </a:xfrm>
          <a:prstGeom prst="rect">
            <a:avLst/>
          </a:prstGeom>
        </p:spPr>
      </p:pic>
      <p:pic>
        <p:nvPicPr>
          <p:cNvPr id="2052" name="Picture 4" descr="В прошлом году около 15 тыс. молодых людей были трудоустроены"/>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5518" y="4400216"/>
            <a:ext cx="2794712" cy="1864472"/>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10" descr="лого ОшГУ"/>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0341293" y="312738"/>
            <a:ext cx="539115" cy="74739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nenadoada.ru/upload/iblock/8ef/8efc924a8f10f09408acd1f33058c7f2.png"/>
          <p:cNvSpPr>
            <a:spLocks noChangeAspect="1" noChangeArrowheads="1"/>
          </p:cNvSpPr>
          <p:nvPr/>
        </p:nvSpPr>
        <p:spPr bwMode="auto">
          <a:xfrm>
            <a:off x="-3280156" y="2813067"/>
            <a:ext cx="3141417" cy="3141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1"/>
          <a:srcRect/>
          <a:stretch>
            <a:fillRect/>
          </a:stretch>
        </p:blipFill>
        <p:spPr bwMode="auto">
          <a:xfrm>
            <a:off x="674181" y="232907"/>
            <a:ext cx="1387953" cy="864000"/>
          </a:xfrm>
          <a:prstGeom prst="rect">
            <a:avLst/>
          </a:prstGeom>
          <a:noFill/>
        </p:spPr>
      </p:pic>
      <p:sp>
        <p:nvSpPr>
          <p:cNvPr id="12" name="TextBox 11"/>
          <p:cNvSpPr txBox="1"/>
          <p:nvPr/>
        </p:nvSpPr>
        <p:spPr>
          <a:xfrm>
            <a:off x="1266857" y="211284"/>
            <a:ext cx="9672794" cy="1015663"/>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a:t>
            </a:r>
            <a:endParaRPr lang="en-US" sz="2000" b="1" dirty="0" smtClean="0"/>
          </a:p>
          <a:p>
            <a:pPr algn="ctr"/>
            <a:r>
              <a:rPr lang="en-US" sz="2000" b="1" dirty="0" smtClean="0"/>
              <a:t>ОШ МАМЛЕКЕТТИК УНИВЕРСИТЕТИ</a:t>
            </a:r>
            <a:endParaRPr lang="en-US" sz="2000" b="1" dirty="0" smtClean="0"/>
          </a:p>
          <a:p>
            <a:pPr algn="ctr"/>
            <a:r>
              <a:rPr lang="en-US" sz="2000" b="1" dirty="0" smtClean="0"/>
              <a:t>КАРЬЕРА БОРБОРУ</a:t>
            </a:r>
            <a:endParaRPr lang="en-US" sz="2000" b="1" dirty="0" smtClean="0"/>
          </a:p>
        </p:txBody>
      </p:sp>
      <p:sp>
        <p:nvSpPr>
          <p:cNvPr id="2" name="Прямоугольник 1"/>
          <p:cNvSpPr/>
          <p:nvPr/>
        </p:nvSpPr>
        <p:spPr>
          <a:xfrm>
            <a:off x="437387" y="1351643"/>
            <a:ext cx="11331734" cy="2800767"/>
          </a:xfrm>
          <a:prstGeom prst="rect">
            <a:avLst/>
          </a:prstGeom>
          <a:solidFill>
            <a:schemeClr val="accent1">
              <a:lumMod val="20000"/>
              <a:lumOff val="80000"/>
            </a:schemeClr>
          </a:solidFill>
        </p:spPr>
        <p:txBody>
          <a:bodyPr wrap="square">
            <a:spAutoFit/>
          </a:bodyPr>
          <a:lstStyle/>
          <a:p>
            <a:pPr lvl="0"/>
            <a:r>
              <a:rPr lang="ru-RU" sz="2200" b="1" dirty="0" smtClean="0">
                <a:latin typeface="Times New Roman" panose="02020603050405020304" pitchFamily="18" charset="0"/>
                <a:cs typeface="Times New Roman" panose="02020603050405020304" pitchFamily="18" charset="0"/>
              </a:rPr>
              <a:t>13. </a:t>
            </a:r>
            <a:r>
              <a:rPr lang="ru-RU" sz="2200" b="1" dirty="0" err="1" smtClean="0">
                <a:latin typeface="Times New Roman" panose="02020603050405020304" pitchFamily="18" charset="0"/>
                <a:cs typeface="Times New Roman" panose="02020603050405020304" pitchFamily="18" charset="0"/>
              </a:rPr>
              <a:t>Төмөнкү</a:t>
            </a:r>
            <a:r>
              <a:rPr lang="ru-RU" sz="2200" b="1" dirty="0" smtClean="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варианттардан</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бирөөнү</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тандаңыз</a:t>
            </a:r>
            <a:r>
              <a:rPr lang="ru-RU" sz="2200" b="1" dirty="0">
                <a:latin typeface="Times New Roman" panose="02020603050405020304" pitchFamily="18" charset="0"/>
                <a:cs typeface="Times New Roman" panose="02020603050405020304" pitchFamily="18" charset="0"/>
              </a:rPr>
              <a:t> / Выберите один из следующих вариантов/ </a:t>
            </a:r>
            <a:r>
              <a:rPr lang="ru-RU" sz="2200" b="1" dirty="0" err="1">
                <a:latin typeface="Times New Roman" panose="02020603050405020304" pitchFamily="18" charset="0"/>
                <a:cs typeface="Times New Roman" panose="02020603050405020304" pitchFamily="18" charset="0"/>
              </a:rPr>
              <a:t>Please</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choose</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one</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of</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the</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followings</a:t>
            </a:r>
            <a:endParaRPr lang="ru-RU" sz="22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ru-RU" sz="2200" dirty="0" err="1">
                <a:latin typeface="Times New Roman" panose="02020603050405020304" pitchFamily="18" charset="0"/>
                <a:cs typeface="Times New Roman" panose="02020603050405020304" pitchFamily="18" charset="0"/>
              </a:rPr>
              <a:t>Кесибим</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боюнча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иштеп</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жатам</a:t>
            </a:r>
            <a:r>
              <a:rPr lang="ru-RU" sz="2200" dirty="0">
                <a:latin typeface="Times New Roman" panose="02020603050405020304" pitchFamily="18" charset="0"/>
                <a:cs typeface="Times New Roman" panose="02020603050405020304" pitchFamily="18" charset="0"/>
              </a:rPr>
              <a:t> / работаю по своей специальности/ </a:t>
            </a:r>
            <a:r>
              <a:rPr lang="ru-RU" sz="2200" dirty="0" err="1">
                <a:latin typeface="Times New Roman" panose="02020603050405020304" pitchFamily="18" charset="0"/>
                <a:cs typeface="Times New Roman" panose="02020603050405020304" pitchFamily="18" charset="0"/>
              </a:rPr>
              <a:t>Occupied</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in</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relevant</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field</a:t>
            </a:r>
            <a:endParaRPr lang="ru-RU" sz="22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ru-RU" sz="2200" dirty="0">
                <a:latin typeface="Times New Roman" panose="02020603050405020304" pitchFamily="18" charset="0"/>
                <a:cs typeface="Times New Roman" panose="02020603050405020304" pitchFamily="18" charset="0"/>
              </a:rPr>
              <a:t>Башка </a:t>
            </a:r>
            <a:r>
              <a:rPr lang="ru-RU" sz="2200" dirty="0" err="1">
                <a:latin typeface="Times New Roman" panose="02020603050405020304" pitchFamily="18" charset="0"/>
                <a:cs typeface="Times New Roman" panose="02020603050405020304" pitchFamily="18" charset="0"/>
              </a:rPr>
              <a:t>кесипте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иштеп</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жатам</a:t>
            </a:r>
            <a:r>
              <a:rPr lang="ru-RU" sz="2200" dirty="0">
                <a:latin typeface="Times New Roman" panose="02020603050405020304" pitchFamily="18" charset="0"/>
                <a:cs typeface="Times New Roman" panose="02020603050405020304" pitchFamily="18" charset="0"/>
              </a:rPr>
              <a:t> / работаю не по своей специальности/ </a:t>
            </a:r>
            <a:r>
              <a:rPr lang="ru-RU" sz="2200" dirty="0" err="1">
                <a:latin typeface="Times New Roman" panose="02020603050405020304" pitchFamily="18" charset="0"/>
                <a:cs typeface="Times New Roman" panose="02020603050405020304" pitchFamily="18" charset="0"/>
              </a:rPr>
              <a:t>Occupied</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in</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other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field</a:t>
            </a:r>
            <a:endParaRPr lang="ru-RU" sz="22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ru-RU" sz="2200" dirty="0" err="1">
                <a:latin typeface="Times New Roman" panose="02020603050405020304" pitchFamily="18" charset="0"/>
                <a:cs typeface="Times New Roman" panose="02020603050405020304" pitchFamily="18" charset="0"/>
              </a:rPr>
              <a:t>Жумуш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издеп</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жатам</a:t>
            </a:r>
            <a:r>
              <a:rPr lang="ru-RU" sz="2200" dirty="0">
                <a:latin typeface="Times New Roman" panose="02020603050405020304" pitchFamily="18" charset="0"/>
                <a:cs typeface="Times New Roman" panose="02020603050405020304" pitchFamily="18" charset="0"/>
              </a:rPr>
              <a:t> / в поисках работы/ </a:t>
            </a:r>
            <a:r>
              <a:rPr lang="ru-RU" sz="2200" dirty="0" err="1">
                <a:latin typeface="Times New Roman" panose="02020603050405020304" pitchFamily="18" charset="0"/>
                <a:cs typeface="Times New Roman" panose="02020603050405020304" pitchFamily="18" charset="0"/>
              </a:rPr>
              <a:t>Unemployed</a:t>
            </a:r>
            <a:endParaRPr lang="ru-RU" sz="22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ru-RU" sz="2200" dirty="0" err="1">
                <a:latin typeface="Times New Roman" panose="02020603050405020304" pitchFamily="18" charset="0"/>
                <a:cs typeface="Times New Roman" panose="02020603050405020304" pitchFamily="18" charset="0"/>
              </a:rPr>
              <a:t>Декреттик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өргүүдөмүн</a:t>
            </a:r>
            <a:r>
              <a:rPr lang="ru-RU" sz="2200" dirty="0">
                <a:latin typeface="Times New Roman" panose="02020603050405020304" pitchFamily="18" charset="0"/>
                <a:cs typeface="Times New Roman" panose="02020603050405020304" pitchFamily="18" charset="0"/>
              </a:rPr>
              <a:t> / нахожусь в декретном отпуске/ </a:t>
            </a:r>
            <a:r>
              <a:rPr lang="ru-RU" sz="2200" dirty="0" err="1">
                <a:latin typeface="Times New Roman" panose="02020603050405020304" pitchFamily="18" charset="0"/>
                <a:cs typeface="Times New Roman" panose="02020603050405020304" pitchFamily="18" charset="0"/>
              </a:rPr>
              <a:t>on</a:t>
            </a:r>
            <a:r>
              <a:rPr lang="ru-RU" sz="2200" dirty="0">
                <a:latin typeface="Times New Roman" panose="02020603050405020304" pitchFamily="18" charset="0"/>
                <a:cs typeface="Times New Roman" panose="02020603050405020304" pitchFamily="18" charset="0"/>
              </a:rPr>
              <a:t> a </a:t>
            </a:r>
            <a:r>
              <a:rPr lang="ru-RU" sz="2200" dirty="0" err="1">
                <a:latin typeface="Times New Roman" panose="02020603050405020304" pitchFamily="18" charset="0"/>
                <a:cs typeface="Times New Roman" panose="02020603050405020304" pitchFamily="18" charset="0"/>
              </a:rPr>
              <a:t>maternity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leave</a:t>
            </a:r>
            <a:endParaRPr lang="ru-RU" sz="22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ru-RU" sz="2200" dirty="0">
                <a:latin typeface="Times New Roman" panose="02020603050405020304" pitchFamily="18" charset="0"/>
                <a:cs typeface="Times New Roman" panose="02020603050405020304" pitchFamily="18" charset="0"/>
              </a:rPr>
              <a:t>Аскер </a:t>
            </a:r>
            <a:r>
              <a:rPr lang="ru-RU" sz="2200" dirty="0" err="1">
                <a:latin typeface="Times New Roman" panose="02020603050405020304" pitchFamily="18" charset="0"/>
                <a:cs typeface="Times New Roman" panose="02020603050405020304" pitchFamily="18" charset="0"/>
              </a:rPr>
              <a:t>кызматындамын</a:t>
            </a:r>
            <a:r>
              <a:rPr lang="en-US" sz="2200" dirty="0">
                <a:latin typeface="Times New Roman" panose="02020603050405020304" pitchFamily="18" charset="0"/>
                <a:cs typeface="Times New Roman" panose="02020603050405020304" pitchFamily="18" charset="0"/>
              </a:rPr>
              <a:t> / </a:t>
            </a:r>
            <a:r>
              <a:rPr lang="ru-RU" sz="2200" dirty="0">
                <a:latin typeface="Times New Roman" panose="02020603050405020304" pitchFamily="18" charset="0"/>
                <a:cs typeface="Times New Roman" panose="02020603050405020304" pitchFamily="18" charset="0"/>
              </a:rPr>
              <a:t>прохожу службу в армии</a:t>
            </a:r>
            <a:r>
              <a:rPr lang="en-US" sz="2200" dirty="0">
                <a:latin typeface="Times New Roman" panose="02020603050405020304" pitchFamily="18" charset="0"/>
                <a:cs typeface="Times New Roman" panose="02020603050405020304" pitchFamily="18" charset="0"/>
              </a:rPr>
              <a:t>/ in active military </a:t>
            </a:r>
            <a:r>
              <a:rPr lang="en-US" sz="2200" dirty="0" smtClean="0">
                <a:latin typeface="Times New Roman" panose="02020603050405020304" pitchFamily="18" charset="0"/>
                <a:cs typeface="Times New Roman" panose="02020603050405020304" pitchFamily="18" charset="0"/>
              </a:rPr>
              <a:t>service</a:t>
            </a:r>
            <a:endParaRPr lang="ru-RU" sz="2200" dirty="0">
              <a:latin typeface="Times New Roman" panose="02020603050405020304" pitchFamily="18" charset="0"/>
              <a:cs typeface="Times New Roman" panose="02020603050405020304" pitchFamily="18" charset="0"/>
            </a:endParaRPr>
          </a:p>
        </p:txBody>
      </p:sp>
      <p:pic>
        <p:nvPicPr>
          <p:cNvPr id="5122" name="Picture 2" descr="Более 4,5 тысяч рабочих мест создано в Жанаозене за год"/>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611" y="4641865"/>
            <a:ext cx="2268526" cy="15104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Башкирия на втором месте в Поволжье по сложностям в поисках работы — РБ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084" y="4627589"/>
            <a:ext cx="2443115" cy="151200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3309" y="4627589"/>
            <a:ext cx="1512000" cy="1512000"/>
          </a:xfrm>
          <a:prstGeom prst="rect">
            <a:avLst/>
          </a:prstGeom>
        </p:spPr>
      </p:pic>
      <p:pic>
        <p:nvPicPr>
          <p:cNvPr id="5130" name="Picture 10" descr="Госкомитет обороны: Мужчины 25 лет и старше могут пройти сборы за 50 тысяч"/>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52289" y="4627589"/>
            <a:ext cx="2613336" cy="151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Рисунок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975" y="4627589"/>
            <a:ext cx="2276894" cy="1512000"/>
          </a:xfrm>
          <a:prstGeom prst="rect">
            <a:avLst/>
          </a:prstGeom>
        </p:spPr>
      </p:pic>
      <p:pic>
        <p:nvPicPr>
          <p:cNvPr id="10" name="Рисунок 10" descr="лого ОшГУ"/>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10400348" y="312738"/>
            <a:ext cx="539115" cy="74739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nenadoada.ru/upload/iblock/8ef/8efc924a8f10f09408acd1f33058c7f2.png"/>
          <p:cNvSpPr>
            <a:spLocks noChangeAspect="1" noChangeArrowheads="1"/>
          </p:cNvSpPr>
          <p:nvPr/>
        </p:nvSpPr>
        <p:spPr bwMode="auto">
          <a:xfrm>
            <a:off x="-3280156" y="2813067"/>
            <a:ext cx="3141417" cy="3141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1"/>
          <a:srcRect/>
          <a:stretch>
            <a:fillRect/>
          </a:stretch>
        </p:blipFill>
        <p:spPr bwMode="auto">
          <a:xfrm>
            <a:off x="178881" y="232907"/>
            <a:ext cx="1387953" cy="864000"/>
          </a:xfrm>
          <a:prstGeom prst="rect">
            <a:avLst/>
          </a:prstGeom>
          <a:noFill/>
        </p:spPr>
      </p:pic>
      <p:sp>
        <p:nvSpPr>
          <p:cNvPr id="12" name="TextBox 11"/>
          <p:cNvSpPr txBox="1"/>
          <p:nvPr/>
        </p:nvSpPr>
        <p:spPr>
          <a:xfrm>
            <a:off x="1266857" y="211284"/>
            <a:ext cx="9672794" cy="1014730"/>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a:t>
            </a:r>
            <a:endParaRPr lang="en-US" sz="2000" b="1" dirty="0" smtClean="0"/>
          </a:p>
          <a:p>
            <a:pPr algn="ctr"/>
            <a:r>
              <a:rPr lang="en-US" sz="2000" b="1" dirty="0" smtClean="0"/>
              <a:t>ОШ МАМЛЕКЕТТИК УНИВЕРСИТЕТИ</a:t>
            </a:r>
            <a:r>
              <a:rPr lang="ru-RU" altLang="en-US" sz="2000" b="1" dirty="0" smtClean="0">
                <a:sym typeface="+mn-ea"/>
              </a:rPr>
              <a:t>ДУЙНОЛУК</a:t>
            </a:r>
            <a:r>
              <a:rPr lang="ru-RU" altLang="en-US" sz="2000" b="1" dirty="0" smtClean="0">
                <a:sym typeface="+mn-ea"/>
              </a:rPr>
              <a:t> ТИЛДЕР МАДАНИЯТЫ ФАКУЛЬТЕТИ</a:t>
            </a:r>
            <a:endParaRPr lang="en-US" sz="2000" b="1" dirty="0" smtClean="0"/>
          </a:p>
          <a:p>
            <a:pPr algn="ctr"/>
            <a:r>
              <a:rPr lang="en-US" sz="2000" b="1" dirty="0" smtClean="0"/>
              <a:t>КАРЬЕРА БОРБОРУ</a:t>
            </a:r>
            <a:endParaRPr lang="en-US" sz="2000" b="1" dirty="0" smtClean="0"/>
          </a:p>
        </p:txBody>
      </p:sp>
      <p:sp>
        <p:nvSpPr>
          <p:cNvPr id="2" name="Прямоугольник 1"/>
          <p:cNvSpPr/>
          <p:nvPr/>
        </p:nvSpPr>
        <p:spPr>
          <a:xfrm>
            <a:off x="437387" y="1351643"/>
            <a:ext cx="11331734" cy="4401205"/>
          </a:xfrm>
          <a:prstGeom prst="rect">
            <a:avLst/>
          </a:prstGeom>
          <a:solidFill>
            <a:schemeClr val="accent1">
              <a:lumMod val="20000"/>
              <a:lumOff val="80000"/>
            </a:schemeClr>
          </a:solidFill>
        </p:spPr>
        <p:txBody>
          <a:bodyPr wrap="square">
            <a:spAutoFit/>
          </a:bodyPr>
          <a:lstStyle/>
          <a:p>
            <a:pPr lvl="0"/>
            <a:r>
              <a:rPr lang="ru-RU" sz="2000" b="1" dirty="0" smtClean="0">
                <a:latin typeface="Times New Roman" panose="02020603050405020304" pitchFamily="18" charset="0"/>
                <a:cs typeface="Times New Roman" panose="02020603050405020304" pitchFamily="18" charset="0"/>
              </a:rPr>
              <a:t>14. </a:t>
            </a:r>
            <a:r>
              <a:rPr lang="ru-RU" sz="2000" b="1" dirty="0" err="1" smtClean="0">
                <a:latin typeface="Times New Roman" panose="02020603050405020304" pitchFamily="18" charset="0"/>
                <a:cs typeface="Times New Roman" panose="02020603050405020304" pitchFamily="18" charset="0"/>
              </a:rPr>
              <a:t>ОшМУну</a:t>
            </a: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аяктагандан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кийин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окууну</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уланттыңызбы</a:t>
            </a:r>
            <a:r>
              <a:rPr lang="en-US" sz="2000" b="1" dirty="0">
                <a:latin typeface="Times New Roman" panose="02020603050405020304" pitchFamily="18" charset="0"/>
                <a:cs typeface="Times New Roman" panose="02020603050405020304" pitchFamily="18" charset="0"/>
              </a:rPr>
              <a:t>? / </a:t>
            </a:r>
            <a:r>
              <a:rPr lang="ru-RU" sz="2000" b="1" dirty="0">
                <a:latin typeface="Times New Roman" panose="02020603050405020304" pitchFamily="18" charset="0"/>
                <a:cs typeface="Times New Roman" panose="02020603050405020304" pitchFamily="18" charset="0"/>
              </a:rPr>
              <a:t>Продолжили ли Вы обучения после окончания </a:t>
            </a:r>
            <a:r>
              <a:rPr lang="ru-RU" sz="2000" b="1" dirty="0" err="1">
                <a:latin typeface="Times New Roman" panose="02020603050405020304" pitchFamily="18" charset="0"/>
                <a:cs typeface="Times New Roman" panose="02020603050405020304" pitchFamily="18" charset="0"/>
              </a:rPr>
              <a:t>ОшГУ</a:t>
            </a:r>
            <a:r>
              <a:rPr lang="en-US" sz="2000" b="1" dirty="0">
                <a:latin typeface="Times New Roman" panose="02020603050405020304" pitchFamily="18" charset="0"/>
                <a:cs typeface="Times New Roman" panose="02020603050405020304" pitchFamily="18" charset="0"/>
              </a:rPr>
              <a:t>?/Are you following postgraduate education?</a:t>
            </a:r>
            <a:endParaRPr lang="ru-RU" sz="2000" dirty="0">
              <a:latin typeface="Times New Roman" panose="02020603050405020304" pitchFamily="18" charset="0"/>
              <a:cs typeface="Times New Roman" panose="02020603050405020304" pitchFamily="18" charset="0"/>
            </a:endParaRPr>
          </a:p>
          <a:p>
            <a:r>
              <a:rPr lang="ru-RU" sz="2000" b="1" dirty="0" err="1">
                <a:latin typeface="Times New Roman" panose="02020603050405020304" pitchFamily="18" charset="0"/>
                <a:cs typeface="Times New Roman" panose="02020603050405020304" pitchFamily="18" charset="0"/>
              </a:rPr>
              <a:t>магистратурада</a:t>
            </a:r>
            <a:r>
              <a:rPr lang="ru-RU" sz="2000" b="1" dirty="0">
                <a:latin typeface="Times New Roman" panose="02020603050405020304" pitchFamily="18" charset="0"/>
                <a:cs typeface="Times New Roman" panose="02020603050405020304" pitchFamily="18" charset="0"/>
              </a:rPr>
              <a:t> окуп </a:t>
            </a:r>
            <a:r>
              <a:rPr lang="ru-RU" sz="2000" b="1" dirty="0" err="1">
                <a:latin typeface="Times New Roman" panose="02020603050405020304" pitchFamily="18" charset="0"/>
                <a:cs typeface="Times New Roman" panose="02020603050405020304" pitchFamily="18" charset="0"/>
              </a:rPr>
              <a:t>жатам</a:t>
            </a:r>
            <a:r>
              <a:rPr lang="ru-RU" sz="2000" b="1" dirty="0">
                <a:latin typeface="Times New Roman" panose="02020603050405020304" pitchFamily="18" charset="0"/>
                <a:cs typeface="Times New Roman" panose="02020603050405020304" pitchFamily="18" charset="0"/>
              </a:rPr>
              <a:t> / продолжаю обучение в магистратуре/</a:t>
            </a:r>
            <a:r>
              <a:rPr lang="en-US" sz="2000" b="1" dirty="0">
                <a:latin typeface="Times New Roman" panose="02020603050405020304" pitchFamily="18" charset="0"/>
                <a:cs typeface="Times New Roman" panose="02020603050405020304" pitchFamily="18" charset="0"/>
              </a:rPr>
              <a:t>Following graduate education</a:t>
            </a:r>
            <a:endParaRPr lang="ru-RU" sz="20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ru-RU" sz="2000" dirty="0" err="1">
                <a:latin typeface="Times New Roman" panose="02020603050405020304" pitchFamily="18" charset="0"/>
                <a:cs typeface="Times New Roman" panose="02020603050405020304" pitchFamily="18" charset="0"/>
              </a:rPr>
              <a:t>магистратурада</a:t>
            </a:r>
            <a:r>
              <a:rPr lang="ru-RU" sz="2000" dirty="0">
                <a:latin typeface="Times New Roman" panose="02020603050405020304" pitchFamily="18" charset="0"/>
                <a:cs typeface="Times New Roman" panose="02020603050405020304" pitchFamily="18" charset="0"/>
              </a:rPr>
              <a:t> окуп </a:t>
            </a:r>
            <a:r>
              <a:rPr lang="ru-RU" sz="2000" dirty="0" err="1">
                <a:latin typeface="Times New Roman" panose="02020603050405020304" pitchFamily="18" charset="0"/>
                <a:cs typeface="Times New Roman" panose="02020603050405020304" pitchFamily="18" charset="0"/>
              </a:rPr>
              <a:t>жатам</a:t>
            </a:r>
            <a:r>
              <a:rPr lang="ru-RU" sz="2000" dirty="0">
                <a:latin typeface="Times New Roman" panose="02020603050405020304" pitchFamily="18" charset="0"/>
                <a:cs typeface="Times New Roman" panose="02020603050405020304" pitchFamily="18" charset="0"/>
              </a:rPr>
              <a:t> / продолжаю обучение в магистратуре/</a:t>
            </a:r>
            <a:r>
              <a:rPr lang="ru-RU" sz="2000" dirty="0" err="1">
                <a:latin typeface="Times New Roman" panose="02020603050405020304" pitchFamily="18" charset="0"/>
                <a:cs typeface="Times New Roman" panose="02020603050405020304" pitchFamily="18" charset="0"/>
              </a:rPr>
              <a:t>Following</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graduate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education</a:t>
            </a:r>
            <a:endParaRPr lang="ru-RU" sz="20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ru-RU" sz="2000" dirty="0" err="1">
                <a:latin typeface="Times New Roman" panose="02020603050405020304" pitchFamily="18" charset="0"/>
                <a:cs typeface="Times New Roman" panose="02020603050405020304" pitchFamily="18" charset="0"/>
              </a:rPr>
              <a:t>ординатурада</a:t>
            </a:r>
            <a:r>
              <a:rPr lang="ru-RU" sz="2000" dirty="0">
                <a:latin typeface="Times New Roman" panose="02020603050405020304" pitchFamily="18" charset="0"/>
                <a:cs typeface="Times New Roman" panose="02020603050405020304" pitchFamily="18" charset="0"/>
              </a:rPr>
              <a:t> окуп </a:t>
            </a:r>
            <a:r>
              <a:rPr lang="ru-RU" sz="2000" dirty="0" err="1">
                <a:latin typeface="Times New Roman" panose="02020603050405020304" pitchFamily="18" charset="0"/>
                <a:cs typeface="Times New Roman" panose="02020603050405020304" pitchFamily="18" charset="0"/>
              </a:rPr>
              <a:t>жатам</a:t>
            </a:r>
            <a:r>
              <a:rPr lang="ru-RU" sz="2000" dirty="0">
                <a:latin typeface="Times New Roman" panose="02020603050405020304" pitchFamily="18" charset="0"/>
                <a:cs typeface="Times New Roman" panose="02020603050405020304" pitchFamily="18" charset="0"/>
              </a:rPr>
              <a:t> / продолжаю обучение в ординатуре/</a:t>
            </a:r>
            <a:r>
              <a:rPr lang="ru-RU" sz="2000" dirty="0" err="1">
                <a:latin typeface="Times New Roman" panose="02020603050405020304" pitchFamily="18" charset="0"/>
                <a:cs typeface="Times New Roman" panose="02020603050405020304" pitchFamily="18" charset="0"/>
              </a:rPr>
              <a:t>Following</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internship</a:t>
            </a:r>
            <a:endParaRPr lang="ru-RU" sz="20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ru-RU" sz="2000" dirty="0" err="1">
                <a:latin typeface="Times New Roman" panose="02020603050405020304" pitchFamily="18" charset="0"/>
                <a:cs typeface="Times New Roman" panose="02020603050405020304" pitchFamily="18" charset="0"/>
              </a:rPr>
              <a:t>аспирантурада</a:t>
            </a:r>
            <a:r>
              <a:rPr lang="ru-RU" sz="2000" dirty="0">
                <a:latin typeface="Times New Roman" panose="02020603050405020304" pitchFamily="18" charset="0"/>
                <a:cs typeface="Times New Roman" panose="02020603050405020304" pitchFamily="18" charset="0"/>
              </a:rPr>
              <a:t> окуп </a:t>
            </a:r>
            <a:r>
              <a:rPr lang="ru-RU" sz="2000" dirty="0" err="1">
                <a:latin typeface="Times New Roman" panose="02020603050405020304" pitchFamily="18" charset="0"/>
                <a:cs typeface="Times New Roman" panose="02020603050405020304" pitchFamily="18" charset="0"/>
              </a:rPr>
              <a:t>жатам</a:t>
            </a:r>
            <a:r>
              <a:rPr lang="ru-RU" sz="2000" dirty="0">
                <a:latin typeface="Times New Roman" panose="02020603050405020304" pitchFamily="18" charset="0"/>
                <a:cs typeface="Times New Roman" panose="02020603050405020304" pitchFamily="18" charset="0"/>
              </a:rPr>
              <a:t> / продолжаю обучение в аспирантуре/</a:t>
            </a:r>
            <a:r>
              <a:rPr lang="ru-RU" sz="2000" dirty="0" err="1">
                <a:latin typeface="Times New Roman" panose="02020603050405020304" pitchFamily="18" charset="0"/>
                <a:cs typeface="Times New Roman" panose="02020603050405020304" pitchFamily="18" charset="0"/>
              </a:rPr>
              <a:t>Following</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postgraduate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education</a:t>
            </a:r>
            <a:endParaRPr lang="ru-RU" sz="20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ru-RU" sz="2000" dirty="0" err="1">
                <a:latin typeface="Times New Roman" panose="02020603050405020304" pitchFamily="18" charset="0"/>
                <a:cs typeface="Times New Roman" panose="02020603050405020304" pitchFamily="18" charset="0"/>
              </a:rPr>
              <a:t>докторантурада</a:t>
            </a:r>
            <a:r>
              <a:rPr lang="ru-RU" sz="2000" dirty="0">
                <a:latin typeface="Times New Roman" panose="02020603050405020304" pitchFamily="18" charset="0"/>
                <a:cs typeface="Times New Roman" panose="02020603050405020304" pitchFamily="18" charset="0"/>
              </a:rPr>
              <a:t> окуп </a:t>
            </a:r>
            <a:r>
              <a:rPr lang="ru-RU" sz="2000" dirty="0" err="1">
                <a:latin typeface="Times New Roman" panose="02020603050405020304" pitchFamily="18" charset="0"/>
                <a:cs typeface="Times New Roman" panose="02020603050405020304" pitchFamily="18" charset="0"/>
              </a:rPr>
              <a:t>жатам</a:t>
            </a:r>
            <a:r>
              <a:rPr lang="ru-RU" sz="2000" dirty="0">
                <a:latin typeface="Times New Roman" panose="02020603050405020304" pitchFamily="18" charset="0"/>
                <a:cs typeface="Times New Roman" panose="02020603050405020304" pitchFamily="18" charset="0"/>
              </a:rPr>
              <a:t> / продолжаю обучение в докторантуре/</a:t>
            </a:r>
            <a:r>
              <a:rPr lang="ru-RU" sz="2000" dirty="0" err="1">
                <a:latin typeface="Times New Roman" panose="02020603050405020304" pitchFamily="18" charset="0"/>
                <a:cs typeface="Times New Roman" panose="02020603050405020304" pitchFamily="18" charset="0"/>
              </a:rPr>
              <a:t>Following</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PhD</a:t>
            </a:r>
            <a:endParaRPr lang="ru-RU" sz="20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ru-RU" sz="2000" dirty="0">
                <a:latin typeface="Times New Roman" panose="02020603050405020304" pitchFamily="18" charset="0"/>
                <a:cs typeface="Times New Roman" panose="02020603050405020304" pitchFamily="18" charset="0"/>
              </a:rPr>
              <a:t>башка </a:t>
            </a:r>
            <a:r>
              <a:rPr lang="ru-RU" sz="2000" dirty="0" err="1">
                <a:latin typeface="Times New Roman" panose="02020603050405020304" pitchFamily="18" charset="0"/>
                <a:cs typeface="Times New Roman" panose="02020603050405020304" pitchFamily="18" charset="0"/>
              </a:rPr>
              <a:t>кесипке</a:t>
            </a:r>
            <a:r>
              <a:rPr lang="ru-RU" sz="2000" dirty="0">
                <a:latin typeface="Times New Roman" panose="02020603050405020304" pitchFamily="18" charset="0"/>
                <a:cs typeface="Times New Roman" panose="02020603050405020304" pitchFamily="18" charset="0"/>
              </a:rPr>
              <a:t> бакалавр </a:t>
            </a:r>
            <a:r>
              <a:rPr lang="ru-RU" sz="2000" dirty="0" err="1">
                <a:latin typeface="Times New Roman" panose="02020603050405020304" pitchFamily="18" charset="0"/>
                <a:cs typeface="Times New Roman" panose="02020603050405020304" pitchFamily="18" charset="0"/>
              </a:rPr>
              <a:t>багытында</a:t>
            </a:r>
            <a:r>
              <a:rPr lang="ru-RU" sz="2000" dirty="0">
                <a:latin typeface="Times New Roman" panose="02020603050405020304" pitchFamily="18" charset="0"/>
                <a:cs typeface="Times New Roman" panose="02020603050405020304" pitchFamily="18" charset="0"/>
              </a:rPr>
              <a:t> окуп </a:t>
            </a:r>
            <a:r>
              <a:rPr lang="ru-RU" sz="2000" dirty="0" err="1">
                <a:latin typeface="Times New Roman" panose="02020603050405020304" pitchFamily="18" charset="0"/>
                <a:cs typeface="Times New Roman" panose="02020603050405020304" pitchFamily="18" charset="0"/>
              </a:rPr>
              <a:t>жатам</a:t>
            </a:r>
            <a:r>
              <a:rPr lang="ru-RU" sz="2000" dirty="0">
                <a:latin typeface="Times New Roman" panose="02020603050405020304" pitchFamily="18" charset="0"/>
                <a:cs typeface="Times New Roman" panose="02020603050405020304" pitchFamily="18" charset="0"/>
              </a:rPr>
              <a:t> / продолжаю обучение в </a:t>
            </a:r>
            <a:r>
              <a:rPr lang="ru-RU" sz="2000" dirty="0" err="1">
                <a:latin typeface="Times New Roman" panose="02020603050405020304" pitchFamily="18" charset="0"/>
                <a:cs typeface="Times New Roman" panose="02020603050405020304" pitchFamily="18" charset="0"/>
              </a:rPr>
              <a:t>бакалавриате</a:t>
            </a:r>
            <a:r>
              <a:rPr lang="ru-RU" sz="2000" dirty="0">
                <a:latin typeface="Times New Roman" panose="02020603050405020304" pitchFamily="18" charset="0"/>
                <a:cs typeface="Times New Roman" panose="02020603050405020304" pitchFamily="18" charset="0"/>
              </a:rPr>
              <a:t> по другой специальности/</a:t>
            </a:r>
            <a:r>
              <a:rPr lang="ru-RU" sz="2000" dirty="0" err="1">
                <a:latin typeface="Times New Roman" panose="02020603050405020304" pitchFamily="18" charset="0"/>
                <a:cs typeface="Times New Roman" panose="02020603050405020304" pitchFamily="18" charset="0"/>
              </a:rPr>
              <a:t>undergraduate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student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in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other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field</a:t>
            </a:r>
            <a:endParaRPr lang="ru-RU" sz="20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ru-RU" sz="2000" dirty="0" err="1">
                <a:latin typeface="Times New Roman" panose="02020603050405020304" pitchFamily="18" charset="0"/>
                <a:cs typeface="Times New Roman" panose="02020603050405020304" pitchFamily="18" charset="0"/>
              </a:rPr>
              <a:t>колледжден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кийин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бакалавриатта</a:t>
            </a:r>
            <a:r>
              <a:rPr lang="ru-RU" sz="2000" dirty="0">
                <a:latin typeface="Times New Roman" panose="02020603050405020304" pitchFamily="18" charset="0"/>
                <a:cs typeface="Times New Roman" panose="02020603050405020304" pitchFamily="18" charset="0"/>
              </a:rPr>
              <a:t> окуп </a:t>
            </a:r>
            <a:r>
              <a:rPr lang="ru-RU" sz="2000" dirty="0" err="1">
                <a:latin typeface="Times New Roman" panose="02020603050405020304" pitchFamily="18" charset="0"/>
                <a:cs typeface="Times New Roman" panose="02020603050405020304" pitchFamily="18" charset="0"/>
              </a:rPr>
              <a:t>жатам</a:t>
            </a:r>
            <a:r>
              <a:rPr lang="ru-RU" sz="2000" dirty="0">
                <a:latin typeface="Times New Roman" panose="02020603050405020304" pitchFamily="18" charset="0"/>
                <a:cs typeface="Times New Roman" panose="02020603050405020304" pitchFamily="18" charset="0"/>
              </a:rPr>
              <a:t> / продолжаю обучение в </a:t>
            </a:r>
            <a:r>
              <a:rPr lang="ru-RU" sz="2000" dirty="0" err="1">
                <a:latin typeface="Times New Roman" panose="02020603050405020304" pitchFamily="18" charset="0"/>
                <a:cs typeface="Times New Roman" panose="02020603050405020304" pitchFamily="18" charset="0"/>
              </a:rPr>
              <a:t>бакалавриате</a:t>
            </a:r>
            <a:r>
              <a:rPr lang="ru-RU" sz="2000" dirty="0">
                <a:latin typeface="Times New Roman" panose="02020603050405020304" pitchFamily="18" charset="0"/>
                <a:cs typeface="Times New Roman" panose="02020603050405020304" pitchFamily="18" charset="0"/>
              </a:rPr>
              <a:t> после колледжа/</a:t>
            </a:r>
            <a:r>
              <a:rPr lang="ru-RU" sz="2000" dirty="0" err="1">
                <a:latin typeface="Times New Roman" panose="02020603050405020304" pitchFamily="18" charset="0"/>
                <a:cs typeface="Times New Roman" panose="02020603050405020304" pitchFamily="18" charset="0"/>
              </a:rPr>
              <a:t>Following</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Bachelor's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degree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after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college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high</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school</a:t>
            </a:r>
            <a:r>
              <a:rPr lang="ru-RU"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ru-RU" sz="2000" dirty="0" err="1">
                <a:latin typeface="Times New Roman" panose="02020603050405020304" pitchFamily="18" charset="0"/>
                <a:cs typeface="Times New Roman" panose="02020603050405020304" pitchFamily="18" charset="0"/>
              </a:rPr>
              <a:t>иштеп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жаткандыгыма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байланыштуу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окуумду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уланткан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жокмун</a:t>
            </a:r>
            <a:r>
              <a:rPr lang="ru-RU" sz="2000" dirty="0">
                <a:latin typeface="Times New Roman" panose="02020603050405020304" pitchFamily="18" charset="0"/>
                <a:cs typeface="Times New Roman" panose="02020603050405020304" pitchFamily="18" charset="0"/>
              </a:rPr>
              <a:t> / в связи с трудоустройством не продолжил(а) обучение/</a:t>
            </a:r>
            <a:r>
              <a:rPr lang="ru-RU" sz="2000" dirty="0" err="1">
                <a:latin typeface="Times New Roman" panose="02020603050405020304" pitchFamily="18" charset="0"/>
                <a:cs typeface="Times New Roman" panose="02020603050405020304" pitchFamily="18" charset="0"/>
              </a:rPr>
              <a:t>Not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followed</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any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due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to</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employment</a:t>
            </a:r>
            <a:endParaRPr lang="ru-RU" sz="20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ru-RU" sz="2000" dirty="0" err="1">
                <a:latin typeface="Times New Roman" panose="02020603050405020304" pitchFamily="18" charset="0"/>
                <a:cs typeface="Times New Roman" panose="02020603050405020304" pitchFamily="18" charset="0"/>
              </a:rPr>
              <a:t>окуумду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уланткан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жокмун</a:t>
            </a:r>
            <a:r>
              <a:rPr lang="ru-RU" sz="2000" dirty="0">
                <a:latin typeface="Times New Roman" panose="02020603050405020304" pitchFamily="18" charset="0"/>
                <a:cs typeface="Times New Roman" panose="02020603050405020304" pitchFamily="18" charset="0"/>
              </a:rPr>
              <a:t> / не планирую продолжать обучение/</a:t>
            </a:r>
            <a:r>
              <a:rPr lang="ru-RU" sz="2000" dirty="0" err="1">
                <a:latin typeface="Times New Roman" panose="02020603050405020304" pitchFamily="18" charset="0"/>
                <a:cs typeface="Times New Roman" panose="02020603050405020304" pitchFamily="18" charset="0"/>
              </a:rPr>
              <a:t>Not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planning</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further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education</a:t>
            </a:r>
            <a:endParaRPr lang="ru-RU" sz="2000" dirty="0">
              <a:latin typeface="Times New Roman" panose="02020603050405020304" pitchFamily="18" charset="0"/>
              <a:cs typeface="Times New Roman" panose="02020603050405020304" pitchFamily="18" charset="0"/>
            </a:endParaRPr>
          </a:p>
        </p:txBody>
      </p:sp>
      <p:pic>
        <p:nvPicPr>
          <p:cNvPr id="10" name="Рисунок 10" descr="лого ОшГ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0731818" y="312738"/>
            <a:ext cx="539115" cy="74739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nenadoada.ru/upload/iblock/8ef/8efc924a8f10f09408acd1f33058c7f2.png"/>
          <p:cNvSpPr>
            <a:spLocks noChangeAspect="1" noChangeArrowheads="1"/>
          </p:cNvSpPr>
          <p:nvPr/>
        </p:nvSpPr>
        <p:spPr bwMode="auto">
          <a:xfrm>
            <a:off x="-3280156" y="2813067"/>
            <a:ext cx="3141417" cy="3141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1"/>
          <a:srcRect/>
          <a:stretch>
            <a:fillRect/>
          </a:stretch>
        </p:blipFill>
        <p:spPr bwMode="auto">
          <a:xfrm>
            <a:off x="307786" y="232907"/>
            <a:ext cx="1387953" cy="864000"/>
          </a:xfrm>
          <a:prstGeom prst="rect">
            <a:avLst/>
          </a:prstGeom>
          <a:noFill/>
        </p:spPr>
      </p:pic>
      <p:sp>
        <p:nvSpPr>
          <p:cNvPr id="12" name="TextBox 11"/>
          <p:cNvSpPr txBox="1"/>
          <p:nvPr/>
        </p:nvSpPr>
        <p:spPr>
          <a:xfrm>
            <a:off x="1266857" y="211284"/>
            <a:ext cx="9672794" cy="1014730"/>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a:t>
            </a:r>
            <a:endParaRPr lang="en-US" sz="2000" b="1" dirty="0" smtClean="0"/>
          </a:p>
          <a:p>
            <a:pPr algn="ctr"/>
            <a:r>
              <a:rPr lang="en-US" sz="2000" b="1" dirty="0" smtClean="0"/>
              <a:t>ОШ МАМЛЕКЕТТИК УНИВЕРСИТЕТИ</a:t>
            </a:r>
            <a:r>
              <a:rPr lang="ru-RU" altLang="en-US" sz="2000" b="1" dirty="0" smtClean="0">
                <a:sym typeface="+mn-ea"/>
              </a:rPr>
              <a:t>ДУЙНОЛУК</a:t>
            </a:r>
            <a:r>
              <a:rPr lang="ru-RU" altLang="en-US" sz="2000" b="1" dirty="0" smtClean="0">
                <a:sym typeface="+mn-ea"/>
              </a:rPr>
              <a:t> ТИЛДЕР МАДАНИЯТЫ ФАКУЛЬТЕТИ</a:t>
            </a:r>
            <a:endParaRPr lang="en-US" sz="2000" b="1" dirty="0" smtClean="0"/>
          </a:p>
          <a:p>
            <a:pPr algn="ctr"/>
            <a:r>
              <a:rPr lang="en-US" sz="2000" b="1" dirty="0" smtClean="0"/>
              <a:t>КАРЬЕРА БОРБОРУ</a:t>
            </a:r>
            <a:endParaRPr lang="en-US" sz="2000" b="1" dirty="0" smtClean="0"/>
          </a:p>
        </p:txBody>
      </p:sp>
      <p:sp>
        <p:nvSpPr>
          <p:cNvPr id="2" name="Прямоугольник 1"/>
          <p:cNvSpPr/>
          <p:nvPr/>
        </p:nvSpPr>
        <p:spPr>
          <a:xfrm>
            <a:off x="437387" y="1351643"/>
            <a:ext cx="11331734" cy="4154984"/>
          </a:xfrm>
          <a:prstGeom prst="rect">
            <a:avLst/>
          </a:prstGeom>
          <a:solidFill>
            <a:schemeClr val="accent1">
              <a:lumMod val="20000"/>
              <a:lumOff val="80000"/>
            </a:schemeClr>
          </a:solidFill>
        </p:spPr>
        <p:txBody>
          <a:bodyPr wrap="square">
            <a:spAutoFit/>
          </a:bodyPr>
          <a:lstStyle/>
          <a:p>
            <a:pPr lvl="0"/>
            <a:r>
              <a:rPr lang="ru-RU" sz="2200" b="1" dirty="0" smtClean="0"/>
              <a:t>15. </a:t>
            </a:r>
            <a:r>
              <a:rPr lang="ru-RU" sz="2200" b="1" dirty="0" err="1" smtClean="0"/>
              <a:t>ОшМУдагы</a:t>
            </a:r>
            <a:r>
              <a:rPr lang="ru-RU" sz="2200" b="1" dirty="0" smtClean="0"/>
              <a:t> </a:t>
            </a:r>
            <a:r>
              <a:rPr lang="ru-RU" sz="2200" b="1" dirty="0" err="1"/>
              <a:t>билим</a:t>
            </a:r>
            <a:r>
              <a:rPr lang="ru-RU" sz="2200" b="1" dirty="0"/>
              <a:t> </a:t>
            </a:r>
            <a:r>
              <a:rPr lang="ru-RU" sz="2200" b="1" dirty="0" err="1"/>
              <a:t>сапатын</a:t>
            </a:r>
            <a:r>
              <a:rPr lang="ru-RU" sz="2200" b="1" dirty="0"/>
              <a:t> </a:t>
            </a:r>
            <a:r>
              <a:rPr lang="ru-RU" sz="2200" b="1" dirty="0" err="1"/>
              <a:t>көтөрүү</a:t>
            </a:r>
            <a:r>
              <a:rPr lang="ru-RU" sz="2200" b="1" dirty="0"/>
              <a:t> </a:t>
            </a:r>
            <a:r>
              <a:rPr lang="ru-RU" sz="2200" b="1" dirty="0" err="1"/>
              <a:t>боюнча</a:t>
            </a:r>
            <a:r>
              <a:rPr lang="ru-RU" sz="2200" b="1" dirty="0"/>
              <a:t> </a:t>
            </a:r>
            <a:r>
              <a:rPr lang="ru-RU" sz="2200" b="1" dirty="0" smtClean="0"/>
              <a:t>«</a:t>
            </a:r>
            <a:r>
              <a:rPr lang="ru-RU" sz="2200" b="1" dirty="0" err="1" smtClean="0"/>
              <a:t>Сиздин</a:t>
            </a:r>
            <a:r>
              <a:rPr lang="ru-RU" sz="2200" b="1" dirty="0" smtClean="0"/>
              <a:t> </a:t>
            </a:r>
            <a:r>
              <a:rPr lang="ru-RU" sz="2200" b="1" dirty="0" err="1" smtClean="0"/>
              <a:t>сунуштарыңыз</a:t>
            </a:r>
            <a:r>
              <a:rPr lang="ru-RU" sz="2200" b="1" dirty="0" smtClean="0"/>
              <a:t>» </a:t>
            </a:r>
            <a:r>
              <a:rPr lang="ru-RU" sz="2200" b="1" dirty="0" err="1"/>
              <a:t>университеттин</a:t>
            </a:r>
            <a:r>
              <a:rPr lang="ru-RU" sz="2200" b="1" dirty="0"/>
              <a:t> </a:t>
            </a:r>
            <a:r>
              <a:rPr lang="ru-RU" sz="2200" b="1" dirty="0" err="1"/>
              <a:t>өнүгүүсү</a:t>
            </a:r>
            <a:r>
              <a:rPr lang="ru-RU" sz="2200" b="1" dirty="0"/>
              <a:t> </a:t>
            </a:r>
            <a:r>
              <a:rPr lang="ru-RU" sz="2200" b="1" dirty="0" err="1"/>
              <a:t>үчүн</a:t>
            </a:r>
            <a:r>
              <a:rPr lang="ru-RU" sz="2200" b="1" dirty="0"/>
              <a:t> </a:t>
            </a:r>
            <a:r>
              <a:rPr lang="ru-RU" sz="2200" b="1" dirty="0" err="1"/>
              <a:t>абдан</a:t>
            </a:r>
            <a:r>
              <a:rPr lang="ru-RU" sz="2200" b="1" dirty="0"/>
              <a:t> </a:t>
            </a:r>
            <a:r>
              <a:rPr lang="ru-RU" sz="2200" b="1" dirty="0" err="1"/>
              <a:t>пайдалуу</a:t>
            </a:r>
            <a:r>
              <a:rPr lang="ru-RU" sz="2200" b="1" dirty="0"/>
              <a:t> </a:t>
            </a:r>
            <a:r>
              <a:rPr lang="ru-RU" sz="2200" b="1" dirty="0" err="1"/>
              <a:t>жана</a:t>
            </a:r>
            <a:r>
              <a:rPr lang="ru-RU" sz="2200" b="1" dirty="0"/>
              <a:t> </a:t>
            </a:r>
            <a:r>
              <a:rPr lang="ru-RU" sz="2200" b="1" dirty="0" err="1"/>
              <a:t>маанилүү</a:t>
            </a:r>
            <a:r>
              <a:rPr lang="ru-RU" sz="2200" b="1" dirty="0"/>
              <a:t>. </a:t>
            </a:r>
            <a:r>
              <a:rPr lang="ru-RU" sz="2200" b="1" dirty="0" err="1"/>
              <a:t>Кызматташууңуз</a:t>
            </a:r>
            <a:r>
              <a:rPr lang="ru-RU" sz="2200" b="1" dirty="0"/>
              <a:t> </a:t>
            </a:r>
            <a:r>
              <a:rPr lang="ru-RU" sz="2200" b="1" dirty="0" err="1"/>
              <a:t>үчүн</a:t>
            </a:r>
            <a:r>
              <a:rPr lang="ru-RU" sz="2200" b="1" dirty="0"/>
              <a:t> </a:t>
            </a:r>
            <a:r>
              <a:rPr lang="ru-RU" sz="2200" b="1" dirty="0" err="1"/>
              <a:t>Сизге</a:t>
            </a:r>
            <a:r>
              <a:rPr lang="ru-RU" sz="2200" b="1" dirty="0"/>
              <a:t> </a:t>
            </a:r>
            <a:r>
              <a:rPr lang="ru-RU" sz="2200" b="1" dirty="0" err="1"/>
              <a:t>ыраазычылык</a:t>
            </a:r>
            <a:r>
              <a:rPr lang="ru-RU" sz="2200" b="1" dirty="0"/>
              <a:t> </a:t>
            </a:r>
            <a:r>
              <a:rPr lang="ru-RU" sz="2200" b="1" dirty="0" err="1"/>
              <a:t>билдиребиз</a:t>
            </a:r>
            <a:r>
              <a:rPr lang="ru-RU" sz="2200" b="1" dirty="0"/>
              <a:t>!</a:t>
            </a:r>
            <a:endParaRPr lang="ru-RU" sz="2200" dirty="0"/>
          </a:p>
          <a:p>
            <a:r>
              <a:rPr lang="ru-RU" sz="2200" b="1" dirty="0"/>
              <a:t>Ваши предложения по улучшению качества образования в </a:t>
            </a:r>
            <a:r>
              <a:rPr lang="ru-RU" sz="2200" b="1" dirty="0" err="1"/>
              <a:t>ОшГУ</a:t>
            </a:r>
            <a:r>
              <a:rPr lang="ru-RU" sz="2200" b="1" dirty="0"/>
              <a:t> очень полезны и важны для дальнейшего развития университета.  Благодарим Вас за сотрудничество</a:t>
            </a:r>
            <a:r>
              <a:rPr lang="en-US" sz="2200" b="1" dirty="0" smtClean="0"/>
              <a:t>!</a:t>
            </a:r>
            <a:endParaRPr lang="ru-RU" sz="2200" b="1" dirty="0" smtClean="0"/>
          </a:p>
          <a:p>
            <a:r>
              <a:rPr lang="en-US" sz="2200" b="1" dirty="0" smtClean="0"/>
              <a:t> </a:t>
            </a:r>
            <a:r>
              <a:rPr lang="en-US" sz="2200" b="1" dirty="0"/>
              <a:t>Your suggestions are of vital importance to improve the education quality at Osh State University. Thank you for your time and cooperation</a:t>
            </a:r>
            <a:r>
              <a:rPr lang="en-US" sz="2200" b="1" dirty="0" smtClean="0"/>
              <a:t>!</a:t>
            </a:r>
            <a:endParaRPr lang="ru-RU" sz="2200" b="1" dirty="0" smtClean="0"/>
          </a:p>
          <a:p>
            <a:endParaRPr lang="ru-RU" sz="2200" dirty="0"/>
          </a:p>
          <a:p>
            <a:pPr lvl="0"/>
            <a:r>
              <a:rPr lang="en-US" sz="2200" b="1" dirty="0" smtClean="0"/>
              <a:t>16. Сиз </a:t>
            </a:r>
            <a:r>
              <a:rPr lang="en-US" sz="2200" b="1" dirty="0"/>
              <a:t>окуган адистикте кесиптик калыптанууңузга кереги тийбеген зарыл эмес кайсы предметтерди окуу планынан алып таштаса болот деп эсептейсиз</a:t>
            </a:r>
            <a:r>
              <a:rPr lang="en-US" sz="2200" b="1" dirty="0" smtClean="0"/>
              <a:t>?</a:t>
            </a:r>
            <a:endParaRPr lang="en-US" sz="2200" b="1" dirty="0" smtClean="0"/>
          </a:p>
          <a:p>
            <a:pPr lvl="0"/>
            <a:endParaRPr lang="ru-RU" sz="2200" dirty="0"/>
          </a:p>
          <a:p>
            <a:pPr lvl="0"/>
            <a:r>
              <a:rPr lang="en-US" sz="2200" b="1" dirty="0" smtClean="0"/>
              <a:t>17. Сиз </a:t>
            </a:r>
            <a:r>
              <a:rPr lang="en-US" sz="2200" b="1" dirty="0"/>
              <a:t>билим алган адистикке кайсы жаңы предметтерди киргизсе болот деп ойлойсуз</a:t>
            </a:r>
            <a:r>
              <a:rPr lang="en-US" sz="2200" b="1" dirty="0" smtClean="0"/>
              <a:t>?</a:t>
            </a:r>
            <a:endParaRPr lang="ru-RU" sz="2200" dirty="0"/>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986" y="5509500"/>
            <a:ext cx="1900800" cy="792000"/>
          </a:xfrm>
          <a:prstGeom prst="rect">
            <a:avLst/>
          </a:prstGeom>
        </p:spPr>
      </p:pic>
      <p:pic>
        <p:nvPicPr>
          <p:cNvPr id="3" name="Рисунок 10" descr="лого ОшГУ"/>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1027093" y="312738"/>
            <a:ext cx="539115" cy="74739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nenadoada.ru/upload/iblock/8ef/8efc924a8f10f09408acd1f33058c7f2.png"/>
          <p:cNvSpPr>
            <a:spLocks noChangeAspect="1" noChangeArrowheads="1"/>
          </p:cNvSpPr>
          <p:nvPr/>
        </p:nvSpPr>
        <p:spPr bwMode="auto">
          <a:xfrm>
            <a:off x="-3280156" y="2813067"/>
            <a:ext cx="3141417" cy="3141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 name="AutoShape 6" descr="https://nenadoada.ru/upload/iblock/8ef/8efc924a8f10f09408acd1f33058c7f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8" name="Скругленный прямоугольник 7"/>
          <p:cNvSpPr/>
          <p:nvPr/>
        </p:nvSpPr>
        <p:spPr>
          <a:xfrm>
            <a:off x="449943" y="195938"/>
            <a:ext cx="11263086" cy="967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Ош</a:t>
            </a:r>
            <a:endParaRPr lang="ru-RU" dirty="0"/>
          </a:p>
        </p:txBody>
      </p:sp>
      <p:pic>
        <p:nvPicPr>
          <p:cNvPr id="9" name="Picture 2" descr="ÐÐ¾ÑÐ¾Ð¶ÐµÐµ Ð¸Ð·Ð¾Ð±ÑÐ°Ð¶ÐµÐ½Ð¸Ðµ"/>
          <p:cNvPicPr>
            <a:picLocks noChangeAspect="1" noChangeArrowheads="1"/>
          </p:cNvPicPr>
          <p:nvPr/>
        </p:nvPicPr>
        <p:blipFill>
          <a:blip r:embed="rId3"/>
          <a:srcRect/>
          <a:stretch>
            <a:fillRect/>
          </a:stretch>
        </p:blipFill>
        <p:spPr bwMode="auto">
          <a:xfrm>
            <a:off x="307786" y="232272"/>
            <a:ext cx="1387953" cy="864000"/>
          </a:xfrm>
          <a:prstGeom prst="rect">
            <a:avLst/>
          </a:prstGeom>
          <a:noFill/>
        </p:spPr>
      </p:pic>
      <p:sp>
        <p:nvSpPr>
          <p:cNvPr id="12" name="TextBox 11"/>
          <p:cNvSpPr txBox="1"/>
          <p:nvPr/>
        </p:nvSpPr>
        <p:spPr>
          <a:xfrm>
            <a:off x="1595152" y="149054"/>
            <a:ext cx="9672794" cy="1014730"/>
          </a:xfrm>
          <a:prstGeom prst="rect">
            <a:avLst/>
          </a:prstGeom>
          <a:noFill/>
        </p:spPr>
        <p:txBody>
          <a:bodyPr wrap="square" rtlCol="0">
            <a:spAutoFit/>
          </a:bodyPr>
          <a:lstStyle/>
          <a:p>
            <a:pPr algn="ctr"/>
            <a:r>
              <a:rPr lang="ru-RU" sz="2000" b="1" dirty="0" smtClean="0"/>
              <a:t>КЫРГЫЗ РЕСПУБЛИКАСЫНЫН  БИЛИМ БЕР</a:t>
            </a:r>
            <a:r>
              <a:rPr lang="en-US" sz="2000" b="1" dirty="0" smtClean="0"/>
              <a:t>ҮҮ ЖАНА ИЛИМ МИНИСТРЛИГИ </a:t>
            </a:r>
            <a:endParaRPr lang="en-US" sz="2000" b="1" dirty="0" smtClean="0"/>
          </a:p>
          <a:p>
            <a:pPr algn="ctr"/>
            <a:r>
              <a:rPr lang="en-US" sz="2000" b="1" dirty="0" smtClean="0"/>
              <a:t>ОШ МАМЛЕКЕТТИК УНИВЕРСИТЕТИ</a:t>
            </a:r>
            <a:r>
              <a:rPr lang="en-US" altLang="en-US" sz="2000" b="1" dirty="0" smtClean="0"/>
              <a:t> </a:t>
            </a:r>
            <a:r>
              <a:rPr lang="ru-RU" altLang="en-US" sz="2000" b="1" dirty="0" smtClean="0">
                <a:sym typeface="+mn-ea"/>
              </a:rPr>
              <a:t>ДУЙНОЛУК</a:t>
            </a:r>
            <a:r>
              <a:rPr lang="ru-RU" altLang="en-US" sz="2000" b="1" dirty="0" smtClean="0">
                <a:sym typeface="+mn-ea"/>
              </a:rPr>
              <a:t> ТИЛДЕР МАДАНИЯТЫ ФАКУЛЬТЕТИ</a:t>
            </a:r>
            <a:endParaRPr lang="en-US" sz="2000" b="1" dirty="0" smtClean="0"/>
          </a:p>
          <a:p>
            <a:pPr algn="ctr"/>
            <a:r>
              <a:rPr lang="en-US" sz="2000" b="1" dirty="0" smtClean="0"/>
              <a:t>КАРЬЕРА БОРБОРУ</a:t>
            </a:r>
            <a:endParaRPr lang="en-US" sz="2000" b="1" dirty="0" smtClean="0"/>
          </a:p>
        </p:txBody>
      </p:sp>
      <p:sp>
        <p:nvSpPr>
          <p:cNvPr id="2" name="Прямоугольник 1"/>
          <p:cNvSpPr/>
          <p:nvPr/>
        </p:nvSpPr>
        <p:spPr>
          <a:xfrm>
            <a:off x="1238885" y="1163955"/>
            <a:ext cx="9700260" cy="1017905"/>
          </a:xfrm>
          <a:prstGeom prst="rect">
            <a:avLst/>
          </a:prstGeom>
          <a:solidFill>
            <a:srgbClr val="FFFF00"/>
          </a:solidFill>
        </p:spPr>
        <p:txBody>
          <a:bodyPr wrap="square">
            <a:noAutofit/>
          </a:bodyPr>
          <a:lstStyle/>
          <a:p>
            <a:pPr algn="ctr"/>
            <a:r>
              <a:rPr lang="en-US" sz="2400" b="1" dirty="0"/>
              <a:t>Бүгүнкү күндө сурамжылоого жалпысынан  </a:t>
            </a:r>
            <a:r>
              <a:rPr lang="ru-RU" altLang="en-US" sz="2400" b="1" dirty="0"/>
              <a:t>ДТМФнын 126 </a:t>
            </a:r>
            <a:r>
              <a:rPr lang="en-US" sz="2400" b="1" dirty="0"/>
              <a:t>бүтүрүүчү катышты.</a:t>
            </a:r>
            <a:endParaRPr lang="ru-RU" sz="2400" dirty="0"/>
          </a:p>
        </p:txBody>
      </p:sp>
      <p:graphicFrame>
        <p:nvGraphicFramePr>
          <p:cNvPr id="13" name="Диаграмма 12"/>
          <p:cNvGraphicFramePr/>
          <p:nvPr/>
        </p:nvGraphicFramePr>
        <p:xfrm>
          <a:off x="1369425" y="1936418"/>
          <a:ext cx="8742947" cy="4315326"/>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 name="Диаграмма 2"/>
          <p:cNvGraphicFramePr/>
          <p:nvPr/>
        </p:nvGraphicFramePr>
        <p:xfrm>
          <a:off x="2567940" y="1935480"/>
          <a:ext cx="6125210" cy="42354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Таблица 5"/>
          <p:cNvGraphicFramePr/>
          <p:nvPr/>
        </p:nvGraphicFramePr>
        <p:xfrm>
          <a:off x="8122285" y="2717800"/>
          <a:ext cx="2406015" cy="1996440"/>
        </p:xfrm>
        <a:graphic>
          <a:graphicData uri="http://schemas.openxmlformats.org/drawingml/2006/table">
            <a:tbl>
              <a:tblPr/>
              <a:tblGrid>
                <a:gridCol w="851535"/>
                <a:gridCol w="702945"/>
                <a:gridCol w="851535"/>
              </a:tblGrid>
              <a:tr h="254000">
                <a:tc>
                  <a:txBody>
                    <a:bodyPr/>
                    <a:p>
                      <a:pPr indent="0">
                        <a:buNone/>
                      </a:pPr>
                      <a:endParaRPr lang="en-US" altLang="en-US" b="0">
                        <a:solidFill>
                          <a:srgbClr val="000000"/>
                        </a:solidFill>
                        <a:latin typeface="Calibri" panose="020F0502020204030204" charset="-52"/>
                      </a:endParaRPr>
                    </a:p>
                  </a:txBody>
                  <a:tcPr marL="12700" marR="12700" marT="12700" vert="horz" anchor="b" anchorCtr="0">
                    <a:lnL>
                      <a:noFill/>
                    </a:lnL>
                    <a:lnR>
                      <a:noFill/>
                    </a:lnR>
                    <a:lnT cap="flat">
                      <a:noFill/>
                    </a:lnT>
                    <a:lnB cap="flat">
                      <a:noFill/>
                    </a:lnB>
                    <a:lnTlToBr>
                      <a:noFill/>
                    </a:lnTlToBr>
                    <a:lnBlToTr>
                      <a:noFill/>
                    </a:lnBlToTr>
                    <a:noFill/>
                  </a:tcPr>
                </a:tc>
                <a:tc>
                  <a:txBody>
                    <a:bodyPr/>
                    <a:p>
                      <a:pPr indent="0">
                        <a:buNone/>
                      </a:pPr>
                      <a:r>
                        <a:rPr lang="en-US" b="0">
                          <a:solidFill>
                            <a:srgbClr val="000000"/>
                          </a:solidFill>
                          <a:latin typeface="Calibri" panose="020F0502020204030204" charset="-52"/>
                        </a:rPr>
                        <a:t>2019</a:t>
                      </a:r>
                      <a:endParaRPr lang="en-US" altLang="en-US" b="0">
                        <a:solidFill>
                          <a:srgbClr val="000000"/>
                        </a:solidFill>
                        <a:latin typeface="Calibri" panose="020F0502020204030204" charset="-52"/>
                      </a:endParaRPr>
                    </a:p>
                  </a:txBody>
                  <a:tcPr marL="12700" marR="12700" marT="12700" vert="horz" anchor="b" anchorCtr="0">
                    <a:lnL>
                      <a:noFill/>
                    </a:lnL>
                    <a:lnR>
                      <a:noFill/>
                    </a:lnR>
                    <a:lnT cap="flat">
                      <a:noFill/>
                    </a:lnT>
                    <a:lnB cap="flat">
                      <a:noFill/>
                    </a:lnB>
                    <a:lnTlToBr>
                      <a:noFill/>
                    </a:lnTlToBr>
                    <a:lnBlToTr>
                      <a:noFill/>
                    </a:lnBlToTr>
                    <a:noFill/>
                  </a:tcPr>
                </a:tc>
                <a:tc>
                  <a:txBody>
                    <a:bodyPr/>
                    <a:p>
                      <a:pPr indent="0">
                        <a:buNone/>
                      </a:pPr>
                      <a:r>
                        <a:rPr lang="en-US" b="0">
                          <a:solidFill>
                            <a:srgbClr val="000000"/>
                          </a:solidFill>
                          <a:latin typeface="Calibri" panose="020F0502020204030204" charset="-52"/>
                        </a:rPr>
                        <a:t>14</a:t>
                      </a:r>
                      <a:endParaRPr lang="en-US" altLang="en-US" b="0">
                        <a:solidFill>
                          <a:srgbClr val="000000"/>
                        </a:solidFill>
                        <a:latin typeface="Calibri" panose="020F0502020204030204" charset="-52"/>
                      </a:endParaRPr>
                    </a:p>
                  </a:txBody>
                  <a:tcPr marL="12700" marR="12700" marT="12700" vert="horz" anchor="b" anchorCtr="0">
                    <a:lnL>
                      <a:noFill/>
                    </a:lnL>
                    <a:lnR cap="flat">
                      <a:noFill/>
                    </a:lnR>
                    <a:lnT cap="flat">
                      <a:noFill/>
                    </a:lnT>
                    <a:lnB cap="flat">
                      <a:noFill/>
                    </a:lnB>
                    <a:lnTlToBr>
                      <a:noFill/>
                    </a:lnTlToBr>
                    <a:lnBlToTr>
                      <a:noFill/>
                    </a:lnBlToTr>
                    <a:noFill/>
                  </a:tcPr>
                </a:tc>
              </a:tr>
              <a:tr h="254000">
                <a:tc>
                  <a:txBody>
                    <a:bodyPr/>
                    <a:p>
                      <a:pPr indent="0">
                        <a:buNone/>
                      </a:pPr>
                      <a:endParaRPr lang="en-US" altLang="en-US" b="0">
                        <a:solidFill>
                          <a:srgbClr val="000000"/>
                        </a:solidFill>
                        <a:latin typeface="Calibri" panose="020F0502020204030204" charset="-52"/>
                      </a:endParaRPr>
                    </a:p>
                  </a:txBody>
                  <a:tcPr marL="12700" marR="12700" marT="12700" vert="horz" anchor="b" anchorCtr="0">
                    <a:lnL>
                      <a:noFill/>
                    </a:lnL>
                    <a:lnR>
                      <a:noFill/>
                    </a:lnR>
                    <a:lnT cap="flat">
                      <a:noFill/>
                    </a:lnT>
                    <a:lnB cap="flat">
                      <a:noFill/>
                    </a:lnB>
                    <a:lnTlToBr>
                      <a:noFill/>
                    </a:lnTlToBr>
                    <a:lnBlToTr>
                      <a:noFill/>
                    </a:lnBlToTr>
                    <a:noFill/>
                  </a:tcPr>
                </a:tc>
                <a:tc>
                  <a:txBody>
                    <a:bodyPr/>
                    <a:p>
                      <a:pPr indent="0">
                        <a:buNone/>
                      </a:pPr>
                      <a:r>
                        <a:rPr lang="en-US" b="0">
                          <a:solidFill>
                            <a:srgbClr val="000000"/>
                          </a:solidFill>
                          <a:latin typeface="Calibri" panose="020F0502020204030204" charset="-52"/>
                        </a:rPr>
                        <a:t>2020</a:t>
                      </a:r>
                      <a:endParaRPr lang="en-US" altLang="en-US" b="0">
                        <a:solidFill>
                          <a:srgbClr val="000000"/>
                        </a:solidFill>
                        <a:latin typeface="Calibri" panose="020F0502020204030204" charset="-52"/>
                      </a:endParaRPr>
                    </a:p>
                  </a:txBody>
                  <a:tcPr marL="12700" marR="12700" marT="12700" vert="horz" anchor="b" anchorCtr="0">
                    <a:lnL>
                      <a:noFill/>
                    </a:lnL>
                    <a:lnR>
                      <a:noFill/>
                    </a:lnR>
                    <a:lnT cap="flat">
                      <a:noFill/>
                    </a:lnT>
                    <a:lnB cap="flat">
                      <a:noFill/>
                    </a:lnB>
                    <a:lnTlToBr>
                      <a:noFill/>
                    </a:lnTlToBr>
                    <a:lnBlToTr>
                      <a:noFill/>
                    </a:lnBlToTr>
                    <a:noFill/>
                  </a:tcPr>
                </a:tc>
                <a:tc>
                  <a:txBody>
                    <a:bodyPr/>
                    <a:p>
                      <a:pPr indent="0">
                        <a:buNone/>
                      </a:pPr>
                      <a:r>
                        <a:rPr lang="en-US" b="0">
                          <a:solidFill>
                            <a:srgbClr val="000000"/>
                          </a:solidFill>
                          <a:latin typeface="Calibri" panose="020F0502020204030204" charset="-52"/>
                        </a:rPr>
                        <a:t>4</a:t>
                      </a:r>
                      <a:endParaRPr lang="en-US" altLang="en-US" b="0">
                        <a:solidFill>
                          <a:srgbClr val="000000"/>
                        </a:solidFill>
                        <a:latin typeface="Calibri" panose="020F0502020204030204" charset="-52"/>
                      </a:endParaRPr>
                    </a:p>
                  </a:txBody>
                  <a:tcPr marL="12700" marR="12700" marT="12700" vert="horz" anchor="b" anchorCtr="0">
                    <a:lnL>
                      <a:noFill/>
                    </a:lnL>
                    <a:lnR cap="flat">
                      <a:noFill/>
                    </a:lnR>
                    <a:lnT cap="flat">
                      <a:noFill/>
                    </a:lnT>
                    <a:lnB cap="flat">
                      <a:noFill/>
                    </a:lnB>
                    <a:lnTlToBr>
                      <a:noFill/>
                    </a:lnTlToBr>
                    <a:lnBlToTr>
                      <a:noFill/>
                    </a:lnBlToTr>
                    <a:noFill/>
                  </a:tcPr>
                </a:tc>
              </a:tr>
              <a:tr h="254000">
                <a:tc>
                  <a:txBody>
                    <a:bodyPr/>
                    <a:p>
                      <a:pPr indent="0">
                        <a:buNone/>
                      </a:pPr>
                      <a:endParaRPr lang="en-US" altLang="en-US" b="0">
                        <a:solidFill>
                          <a:srgbClr val="000000"/>
                        </a:solidFill>
                        <a:latin typeface="Calibri" panose="020F0502020204030204" charset="-52"/>
                      </a:endParaRPr>
                    </a:p>
                  </a:txBody>
                  <a:tcPr marL="12700" marR="12700" marT="12700" vert="horz" anchor="b" anchorCtr="0">
                    <a:lnL>
                      <a:noFill/>
                    </a:lnL>
                    <a:lnR>
                      <a:noFill/>
                    </a:lnR>
                    <a:lnT cap="flat">
                      <a:noFill/>
                    </a:lnT>
                    <a:lnB cap="flat">
                      <a:noFill/>
                    </a:lnB>
                    <a:lnTlToBr>
                      <a:noFill/>
                    </a:lnTlToBr>
                    <a:lnBlToTr>
                      <a:noFill/>
                    </a:lnBlToTr>
                    <a:noFill/>
                  </a:tcPr>
                </a:tc>
                <a:tc>
                  <a:txBody>
                    <a:bodyPr/>
                    <a:p>
                      <a:pPr indent="0">
                        <a:buNone/>
                      </a:pPr>
                      <a:r>
                        <a:rPr lang="en-US" b="0">
                          <a:solidFill>
                            <a:srgbClr val="000000"/>
                          </a:solidFill>
                          <a:latin typeface="Calibri" panose="020F0502020204030204" charset="-52"/>
                        </a:rPr>
                        <a:t>2021</a:t>
                      </a:r>
                      <a:endParaRPr lang="en-US" altLang="en-US" b="0">
                        <a:solidFill>
                          <a:srgbClr val="000000"/>
                        </a:solidFill>
                        <a:latin typeface="Calibri" panose="020F0502020204030204" charset="-52"/>
                      </a:endParaRPr>
                    </a:p>
                  </a:txBody>
                  <a:tcPr marL="12700" marR="12700" marT="12700" vert="horz" anchor="b" anchorCtr="0">
                    <a:lnL>
                      <a:noFill/>
                    </a:lnL>
                    <a:lnR>
                      <a:noFill/>
                    </a:lnR>
                    <a:lnT cap="flat">
                      <a:noFill/>
                    </a:lnT>
                    <a:lnB cap="flat">
                      <a:noFill/>
                    </a:lnB>
                    <a:lnTlToBr>
                      <a:noFill/>
                    </a:lnTlToBr>
                    <a:lnBlToTr>
                      <a:noFill/>
                    </a:lnBlToTr>
                    <a:noFill/>
                  </a:tcPr>
                </a:tc>
                <a:tc>
                  <a:txBody>
                    <a:bodyPr/>
                    <a:p>
                      <a:pPr indent="0">
                        <a:buNone/>
                      </a:pPr>
                      <a:r>
                        <a:rPr lang="en-US" b="0">
                          <a:solidFill>
                            <a:srgbClr val="000000"/>
                          </a:solidFill>
                          <a:latin typeface="Calibri" panose="020F0502020204030204" charset="-52"/>
                        </a:rPr>
                        <a:t>8</a:t>
                      </a:r>
                      <a:endParaRPr lang="en-US" altLang="en-US" b="0">
                        <a:solidFill>
                          <a:srgbClr val="000000"/>
                        </a:solidFill>
                        <a:latin typeface="Calibri" panose="020F0502020204030204" charset="-52"/>
                      </a:endParaRPr>
                    </a:p>
                  </a:txBody>
                  <a:tcPr marL="12700" marR="12700" marT="12700" vert="horz" anchor="b" anchorCtr="0">
                    <a:lnL>
                      <a:noFill/>
                    </a:lnL>
                    <a:lnR cap="flat">
                      <a:noFill/>
                    </a:lnR>
                    <a:lnT cap="flat">
                      <a:noFill/>
                    </a:lnT>
                    <a:lnB cap="flat">
                      <a:noFill/>
                    </a:lnB>
                    <a:lnTlToBr>
                      <a:noFill/>
                    </a:lnTlToBr>
                    <a:lnBlToTr>
                      <a:noFill/>
                    </a:lnBlToTr>
                    <a:noFill/>
                  </a:tcPr>
                </a:tc>
              </a:tr>
              <a:tr h="254000">
                <a:tc>
                  <a:txBody>
                    <a:bodyPr/>
                    <a:p>
                      <a:pPr indent="0">
                        <a:buNone/>
                      </a:pPr>
                      <a:endParaRPr lang="en-US" altLang="en-US" b="0">
                        <a:solidFill>
                          <a:srgbClr val="000000"/>
                        </a:solidFill>
                        <a:latin typeface="Calibri" panose="020F0502020204030204" charset="-52"/>
                      </a:endParaRPr>
                    </a:p>
                  </a:txBody>
                  <a:tcPr marL="12700" marR="12700" marT="12700" vert="horz" anchor="b" anchorCtr="0">
                    <a:lnL>
                      <a:noFill/>
                    </a:lnL>
                    <a:lnR>
                      <a:noFill/>
                    </a:lnR>
                    <a:lnT cap="flat">
                      <a:noFill/>
                    </a:lnT>
                    <a:lnB cap="flat">
                      <a:noFill/>
                    </a:lnB>
                    <a:lnTlToBr>
                      <a:noFill/>
                    </a:lnTlToBr>
                    <a:lnBlToTr>
                      <a:noFill/>
                    </a:lnBlToTr>
                    <a:noFill/>
                  </a:tcPr>
                </a:tc>
                <a:tc>
                  <a:txBody>
                    <a:bodyPr/>
                    <a:p>
                      <a:pPr indent="0">
                        <a:buNone/>
                      </a:pPr>
                      <a:r>
                        <a:rPr lang="en-US" b="0">
                          <a:solidFill>
                            <a:srgbClr val="000000"/>
                          </a:solidFill>
                          <a:latin typeface="Calibri" panose="020F0502020204030204" charset="-52"/>
                        </a:rPr>
                        <a:t>2022</a:t>
                      </a:r>
                      <a:endParaRPr lang="en-US" altLang="en-US" b="0">
                        <a:solidFill>
                          <a:srgbClr val="000000"/>
                        </a:solidFill>
                        <a:latin typeface="Calibri" panose="020F0502020204030204" charset="-52"/>
                      </a:endParaRPr>
                    </a:p>
                  </a:txBody>
                  <a:tcPr marL="12700" marR="12700" marT="12700" vert="horz" anchor="b" anchorCtr="0">
                    <a:lnL>
                      <a:noFill/>
                    </a:lnL>
                    <a:lnR>
                      <a:noFill/>
                    </a:lnR>
                    <a:lnT cap="flat">
                      <a:noFill/>
                    </a:lnT>
                    <a:lnB cap="flat">
                      <a:noFill/>
                    </a:lnB>
                    <a:lnTlToBr>
                      <a:noFill/>
                    </a:lnTlToBr>
                    <a:lnBlToTr>
                      <a:noFill/>
                    </a:lnBlToTr>
                    <a:noFill/>
                  </a:tcPr>
                </a:tc>
                <a:tc>
                  <a:txBody>
                    <a:bodyPr/>
                    <a:p>
                      <a:pPr indent="0">
                        <a:buNone/>
                      </a:pPr>
                      <a:r>
                        <a:rPr lang="en-US" b="0">
                          <a:solidFill>
                            <a:srgbClr val="000000"/>
                          </a:solidFill>
                          <a:latin typeface="Calibri" panose="020F0502020204030204" charset="-52"/>
                        </a:rPr>
                        <a:t>25</a:t>
                      </a:r>
                      <a:endParaRPr lang="en-US" altLang="en-US" b="0">
                        <a:solidFill>
                          <a:srgbClr val="000000"/>
                        </a:solidFill>
                        <a:latin typeface="Calibri" panose="020F0502020204030204" charset="-52"/>
                      </a:endParaRPr>
                    </a:p>
                  </a:txBody>
                  <a:tcPr marL="12700" marR="12700" marT="12700" vert="horz" anchor="b" anchorCtr="0">
                    <a:lnL>
                      <a:noFill/>
                    </a:lnL>
                    <a:lnR cap="flat">
                      <a:noFill/>
                    </a:lnR>
                    <a:lnT cap="flat">
                      <a:noFill/>
                    </a:lnT>
                    <a:lnB cap="flat">
                      <a:noFill/>
                    </a:lnB>
                    <a:lnTlToBr>
                      <a:noFill/>
                    </a:lnTlToBr>
                    <a:lnBlToTr>
                      <a:noFill/>
                    </a:lnBlToTr>
                    <a:noFill/>
                  </a:tcPr>
                </a:tc>
              </a:tr>
              <a:tr h="254000">
                <a:tc>
                  <a:txBody>
                    <a:bodyPr/>
                    <a:p>
                      <a:pPr indent="0">
                        <a:buNone/>
                      </a:pPr>
                      <a:endParaRPr lang="en-US" altLang="en-US" b="0">
                        <a:solidFill>
                          <a:srgbClr val="000000"/>
                        </a:solidFill>
                        <a:latin typeface="Calibri" panose="020F0502020204030204" charset="-52"/>
                      </a:endParaRPr>
                    </a:p>
                  </a:txBody>
                  <a:tcPr marL="12700" marR="12700" marT="12700" vert="horz" anchor="b" anchorCtr="0">
                    <a:lnL>
                      <a:noFill/>
                    </a:lnL>
                    <a:lnR>
                      <a:noFill/>
                    </a:lnR>
                    <a:lnT cap="flat">
                      <a:noFill/>
                    </a:lnT>
                    <a:lnB cap="flat">
                      <a:noFill/>
                    </a:lnB>
                    <a:lnTlToBr>
                      <a:noFill/>
                    </a:lnTlToBr>
                    <a:lnBlToTr>
                      <a:noFill/>
                    </a:lnBlToTr>
                    <a:noFill/>
                  </a:tcPr>
                </a:tc>
                <a:tc>
                  <a:txBody>
                    <a:bodyPr/>
                    <a:p>
                      <a:pPr indent="0">
                        <a:buNone/>
                      </a:pPr>
                      <a:r>
                        <a:rPr lang="en-US" b="0">
                          <a:solidFill>
                            <a:srgbClr val="000000"/>
                          </a:solidFill>
                          <a:latin typeface="Calibri" panose="020F0502020204030204" charset="-52"/>
                        </a:rPr>
                        <a:t>2023</a:t>
                      </a:r>
                      <a:endParaRPr lang="en-US" altLang="en-US" b="0">
                        <a:solidFill>
                          <a:srgbClr val="000000"/>
                        </a:solidFill>
                        <a:latin typeface="Calibri" panose="020F0502020204030204" charset="-52"/>
                      </a:endParaRPr>
                    </a:p>
                  </a:txBody>
                  <a:tcPr marL="12700" marR="12700" marT="12700" vert="horz" anchor="b" anchorCtr="0">
                    <a:lnL>
                      <a:noFill/>
                    </a:lnL>
                    <a:lnR>
                      <a:noFill/>
                    </a:lnR>
                    <a:lnT cap="flat">
                      <a:noFill/>
                    </a:lnT>
                    <a:lnB cap="flat">
                      <a:noFill/>
                    </a:lnB>
                    <a:lnTlToBr>
                      <a:noFill/>
                    </a:lnTlToBr>
                    <a:lnBlToTr>
                      <a:noFill/>
                    </a:lnBlToTr>
                    <a:noFill/>
                  </a:tcPr>
                </a:tc>
                <a:tc>
                  <a:txBody>
                    <a:bodyPr/>
                    <a:p>
                      <a:pPr indent="0">
                        <a:buNone/>
                      </a:pPr>
                      <a:r>
                        <a:rPr lang="en-US" b="0">
                          <a:solidFill>
                            <a:srgbClr val="000000"/>
                          </a:solidFill>
                          <a:latin typeface="Calibri" panose="020F0502020204030204" charset="-52"/>
                        </a:rPr>
                        <a:t>75</a:t>
                      </a:r>
                      <a:endParaRPr lang="en-US" altLang="en-US" b="0">
                        <a:solidFill>
                          <a:srgbClr val="000000"/>
                        </a:solidFill>
                        <a:latin typeface="Calibri" panose="020F0502020204030204" charset="-52"/>
                      </a:endParaRPr>
                    </a:p>
                  </a:txBody>
                  <a:tcPr marL="12700" marR="12700" marT="12700" vert="horz" anchor="b" anchorCtr="0">
                    <a:lnL>
                      <a:noFill/>
                    </a:lnL>
                    <a:lnR cap="flat">
                      <a:noFill/>
                    </a:lnR>
                    <a:lnT cap="flat">
                      <a:noFill/>
                    </a:lnT>
                    <a:lnB cap="flat">
                      <a:noFill/>
                    </a:lnB>
                    <a:lnTlToBr>
                      <a:noFill/>
                    </a:lnTlToBr>
                    <a:lnBlToTr>
                      <a:noFill/>
                    </a:lnBlToTr>
                    <a:noFill/>
                  </a:tcPr>
                </a:tc>
              </a:tr>
              <a:tr h="254000">
                <a:tc>
                  <a:txBody>
                    <a:bodyPr/>
                    <a:p>
                      <a:pPr indent="0">
                        <a:buNone/>
                      </a:pPr>
                      <a:endParaRPr lang="en-US" altLang="en-US" b="0">
                        <a:solidFill>
                          <a:srgbClr val="000000"/>
                        </a:solidFill>
                        <a:latin typeface="Calibri" panose="020F0502020204030204" charset="-52"/>
                      </a:endParaRPr>
                    </a:p>
                  </a:txBody>
                  <a:tcPr marL="12700" marR="12700" marT="12700" vert="horz" anchor="b" anchorCtr="0">
                    <a:lnL>
                      <a:noFill/>
                    </a:lnL>
                    <a:lnR>
                      <a:noFill/>
                    </a:lnR>
                    <a:lnT cap="flat">
                      <a:noFill/>
                    </a:lnT>
                    <a:lnB cap="flat">
                      <a:noFill/>
                    </a:lnB>
                    <a:lnTlToBr>
                      <a:noFill/>
                    </a:lnTlToBr>
                    <a:lnBlToTr>
                      <a:noFill/>
                    </a:lnBlToTr>
                    <a:noFill/>
                  </a:tcPr>
                </a:tc>
                <a:tc>
                  <a:txBody>
                    <a:bodyPr/>
                    <a:p>
                      <a:pPr indent="0">
                        <a:buNone/>
                      </a:pPr>
                      <a:endParaRPr lang="ru-RU" altLang="en-US"/>
                    </a:p>
                  </a:txBody>
                  <a:tcPr marL="12700" marR="12700" marT="12700" vert="horz" anchor="b" anchorCtr="0">
                    <a:lnL>
                      <a:noFill/>
                    </a:lnL>
                    <a:lnR>
                      <a:noFill/>
                    </a:lnR>
                    <a:lnT cap="flat">
                      <a:noFill/>
                    </a:lnT>
                    <a:lnB cap="flat">
                      <a:noFill/>
                    </a:lnB>
                    <a:lnTlToBr>
                      <a:noFill/>
                    </a:lnTlToBr>
                    <a:lnBlToTr>
                      <a:noFill/>
                    </a:lnBlToTr>
                    <a:noFill/>
                  </a:tcPr>
                </a:tc>
                <a:tc>
                  <a:txBody>
                    <a:bodyPr/>
                    <a:p>
                      <a:pPr indent="0">
                        <a:buNone/>
                      </a:pPr>
                      <a:r>
                        <a:rPr lang="en-US" b="0">
                          <a:solidFill>
                            <a:srgbClr val="000000"/>
                          </a:solidFill>
                          <a:latin typeface="Calibri" panose="020F0502020204030204" charset="-52"/>
                        </a:rPr>
                        <a:t>126</a:t>
                      </a:r>
                      <a:endParaRPr lang="en-US" altLang="en-US" b="0">
                        <a:solidFill>
                          <a:srgbClr val="000000"/>
                        </a:solidFill>
                        <a:latin typeface="Calibri" panose="020F0502020204030204" charset="-52"/>
                      </a:endParaRPr>
                    </a:p>
                  </a:txBody>
                  <a:tcPr marL="12700" marR="12700" marT="12700" vert="horz" anchor="b" anchorCtr="0">
                    <a:lnL>
                      <a:noFill/>
                    </a:lnL>
                    <a:lnR cap="flat">
                      <a:noFill/>
                    </a:lnR>
                    <a:lnT cap="flat">
                      <a:noFill/>
                    </a:lnT>
                    <a:lnB cap="flat">
                      <a:noFill/>
                    </a:lnB>
                    <a:lnTlToBr>
                      <a:noFill/>
                    </a:lnTlToBr>
                    <a:lnBlToTr>
                      <a:noFill/>
                    </a:lnBlToTr>
                    <a:noFill/>
                  </a:tcPr>
                </a:tc>
              </a:tr>
            </a:tbl>
          </a:graphicData>
        </a:graphic>
      </p:graphicFrame>
      <p:pic>
        <p:nvPicPr>
          <p:cNvPr id="10" name="Рисунок 10" descr="лого ОшГУ"/>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1055668" y="232728"/>
            <a:ext cx="539115" cy="74739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12348</Words>
  <Application>WPS Presentation</Application>
  <PresentationFormat>Широкоэкранный</PresentationFormat>
  <Paragraphs>423</Paragraphs>
  <Slides>21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Arial</vt:lpstr>
      <vt:lpstr>SimSun</vt:lpstr>
      <vt:lpstr>Wingdings</vt:lpstr>
      <vt:lpstr>Calibri</vt:lpstr>
      <vt:lpstr>Times New Roman</vt:lpstr>
      <vt:lpstr>Courier New</vt:lpstr>
      <vt:lpstr>Calibri</vt:lpstr>
      <vt:lpstr>Microsoft YaHei</vt:lpstr>
      <vt:lpstr>Arial Unicode MS</vt:lpstr>
      <vt:lpstr>Calibri Light</vt:lpstr>
      <vt:lpstr>Ретро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2021</dc:creator>
  <cp:lastModifiedBy>User</cp:lastModifiedBy>
  <cp:revision>107</cp:revision>
  <dcterms:created xsi:type="dcterms:W3CDTF">2022-03-11T09:33:00Z</dcterms:created>
  <dcterms:modified xsi:type="dcterms:W3CDTF">2024-03-01T08:19:04Z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2E961C21494841BFB04EF6E49A15334A_13</vt:lpwstr>
  </property>
  <property fmtid="{D5CDD505-2E9C-101B-9397-08002B2CF9AE}" pid="3" name="KSOProductBuildVer">
    <vt:lpwstr>1049-12.2.0.13489</vt:lpwstr>
  </property>
</Properties>
</file>