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338" r:id="rId3"/>
    <p:sldId id="429" r:id="rId4"/>
    <p:sldId id="299" r:id="rId5"/>
    <p:sldId id="428" r:id="rId6"/>
    <p:sldId id="359" r:id="rId7"/>
    <p:sldId id="370" r:id="rId8"/>
    <p:sldId id="302" r:id="rId9"/>
    <p:sldId id="357" r:id="rId10"/>
    <p:sldId id="288" r:id="rId11"/>
    <p:sldId id="540" r:id="rId12"/>
    <p:sldId id="541" r:id="rId13"/>
    <p:sldId id="542" r:id="rId14"/>
    <p:sldId id="543" r:id="rId15"/>
    <p:sldId id="544" r:id="rId16"/>
    <p:sldId id="546" r:id="rId17"/>
    <p:sldId id="547" r:id="rId18"/>
    <p:sldId id="572" r:id="rId19"/>
    <p:sldId id="552" r:id="rId20"/>
    <p:sldId id="563" r:id="rId21"/>
    <p:sldId id="564" r:id="rId22"/>
    <p:sldId id="566" r:id="rId23"/>
    <p:sldId id="567" r:id="rId24"/>
    <p:sldId id="568" r:id="rId25"/>
    <p:sldId id="569" r:id="rId26"/>
    <p:sldId id="570" r:id="rId27"/>
    <p:sldId id="57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CCFF"/>
    <a:srgbClr val="33CC33"/>
    <a:srgbClr val="99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47" autoAdjust="0"/>
    <p:restoredTop sz="94660"/>
  </p:normalViewPr>
  <p:slideViewPr>
    <p:cSldViewPr>
      <p:cViewPr varScale="1">
        <p:scale>
          <a:sx n="85" d="100"/>
          <a:sy n="85" d="100"/>
        </p:scale>
        <p:origin x="97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835C-4D30-8261-2A31FE7D2E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35C-4D30-8261-2A31FE7D2E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35C-4D30-8261-2A31FE7D2E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5C-4D30-8261-2A31FE7D2EB5}"/>
              </c:ext>
            </c:extLst>
          </c:dPt>
          <c:dLbls>
            <c:dLbl>
              <c:idx val="1"/>
              <c:layout>
                <c:manualLayout>
                  <c:x val="3.8231512580125361E-3"/>
                  <c:y val="-4.9727818505209125E-2"/>
                </c:manualLayout>
              </c:layout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5C-4D30-8261-2A31FE7D2EB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Лист1!$D$5:$D$7</c:f>
              <c:strCache>
                <c:ptCount val="3"/>
                <c:pt idx="0">
                  <c:v>Ислам</c:v>
                </c:pt>
                <c:pt idx="1">
                  <c:v>Христиан</c:v>
                </c:pt>
                <c:pt idx="2">
                  <c:v>Башкалар</c:v>
                </c:pt>
              </c:strCache>
            </c:strRef>
          </c:cat>
          <c:val>
            <c:numRef>
              <c:f>Лист1!$E$5:$E$7</c:f>
              <c:numCache>
                <c:formatCode>General</c:formatCode>
                <c:ptCount val="3"/>
                <c:pt idx="0">
                  <c:v>92</c:v>
                </c:pt>
                <c:pt idx="1">
                  <c:v>7.5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5C-4D30-8261-2A31FE7D2E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9B7AF0-4F18-48D3-97C4-B19C2A324C92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98A186-3177-42D1-806D-AA700C03F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315A-6F06-433B-AAB4-D17BD05A0F6B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EF5BE0-97FB-4E80-B800-876F557E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ADFD-E901-41B6-9EF4-BFD7FEE8820F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B672-73CC-4518-A65A-CB6E81BF0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CB58-30E2-4500-94A5-A965453AC8DC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CF64-E83C-43CF-9C17-7034ED9D1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08B5-035A-4641-A18D-A580E41FAD69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FFC6-016B-4F9B-B7F3-A2B1F22DE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112-3007-4715-B6E7-B56F3741052A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036D-2D98-4267-A8AB-C130CF940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BE4C4-FC8E-4C49-9395-6598B4482DCA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FBFDB-9653-434D-B36A-CE12DB4EA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206C6F-3806-4420-B606-4D21FD583B00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6BD81A-ABDF-45AC-A072-220587681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2A68-BBF3-46BE-A6D2-F132D2933728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DAA2-AC28-451A-B902-72333A837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F3F9-6475-40C8-A761-0FB7F300A740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CE9E-AEB3-43C3-9EA3-CFB177935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BCE3-BE21-4AE5-A341-F2E80068E3E3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F1CA-C368-47ED-A8A6-5612A8365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37BFA-22A5-4B0F-8435-EA0DAF7A8EA6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FB4F0-48A6-4D9B-954E-714821701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CF0315-DD7D-44BF-99B7-D785E1641D08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946802-B1ED-4927-BE4D-D6C9302CB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47" r:id="rId2"/>
    <p:sldLayoutId id="2147484248" r:id="rId3"/>
    <p:sldLayoutId id="2147484249" r:id="rId4"/>
    <p:sldLayoutId id="2147484256" r:id="rId5"/>
    <p:sldLayoutId id="2147484257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2736155"/>
          </a:xfrm>
        </p:spPr>
        <p:txBody>
          <a:bodyPr/>
          <a:lstStyle/>
          <a:p>
            <a:pPr algn="ctr" eaLnBrk="1" hangingPunct="1"/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ДИНИЙ ЧӨЙРӨДӨГҮ МАМЛЕКЕТТИК САЯСАТ.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ДИНИЙ УЮМДАР.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ТЫЮУ САЛЫНГАН УЮМДАР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63" y="4111625"/>
            <a:ext cx="4994275" cy="2252663"/>
          </a:xfrm>
        </p:spPr>
        <p:txBody>
          <a:bodyPr/>
          <a:lstStyle/>
          <a:p>
            <a:pPr marL="63500" eaLnBrk="1" hangingPunct="1"/>
            <a:r>
              <a:rPr lang="ky-KG" sz="3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Кыргыз Республикасынын</a:t>
            </a:r>
          </a:p>
          <a:p>
            <a:pPr marL="63500" eaLnBrk="1" hangingPunct="1"/>
            <a:r>
              <a:rPr lang="ky-KG" sz="3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 иштери боюнча </a:t>
            </a:r>
          </a:p>
          <a:p>
            <a:pPr marL="63500" eaLnBrk="1" hangingPunct="1"/>
            <a:r>
              <a:rPr lang="ky-KG" sz="3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мамлекеттик комиссиясы</a:t>
            </a:r>
          </a:p>
        </p:txBody>
      </p:sp>
      <p:pic>
        <p:nvPicPr>
          <p:cNvPr id="5124" name="Picture 2" descr="National emblem of Kyrgyzstan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000500"/>
            <a:ext cx="17859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2144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y-KG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«Жаштар жана Ислам» аттуу социологиялык сурамжылоо боюнча: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928662" y="2057400"/>
          <a:ext cx="7286676" cy="444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A4DA-1469-42EF-934C-FA9BBEEA7B84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2000240"/>
            <a:ext cx="9144000" cy="2462213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ТЕРМИНДЕР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400" b="1" dirty="0" err="1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Экстремисттик</a:t>
            </a:r>
            <a:r>
              <a:rPr lang="ru-RU" sz="44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ru-RU" sz="4400" b="1" dirty="0" err="1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жана</a:t>
            </a:r>
            <a:r>
              <a:rPr lang="ru-RU" sz="44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ru-RU" sz="4400" b="1" dirty="0" err="1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террористтик</a:t>
            </a:r>
            <a:r>
              <a:rPr lang="ru-RU" sz="4400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</a:t>
            </a:r>
            <a:r>
              <a:rPr lang="ru-RU" sz="4400" b="1" dirty="0" err="1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уюмдар</a:t>
            </a:r>
            <a:endParaRPr lang="ru-RU" sz="4400" b="1" dirty="0">
              <a:solidFill>
                <a:srgbClr val="99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 altLang="ru-RU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ФУНДАМЕНТАЛИЗМ</a:t>
            </a:r>
          </a:p>
          <a:p>
            <a:pPr algn="ctr">
              <a:defRPr/>
            </a:pPr>
            <a:endParaRPr lang="ru-RU" alt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800" b="1" spc="-3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ФАНАТИЗМ</a:t>
            </a:r>
          </a:p>
          <a:p>
            <a:pPr algn="ctr">
              <a:defRPr/>
            </a:pPr>
            <a:endParaRPr lang="ru-RU" sz="4800" b="1" spc="-3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altLang="ru-RU" sz="4800" b="1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РАДИКАЛИЗМ</a:t>
            </a:r>
          </a:p>
          <a:p>
            <a:pPr algn="ctr">
              <a:defRPr/>
            </a:pPr>
            <a:endParaRPr lang="ru-RU" altLang="ru-RU" sz="48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kk-KZ" alt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ЭКСТРЕМИЗМ</a:t>
            </a:r>
          </a:p>
          <a:p>
            <a:pPr algn="ctr">
              <a:defRPr/>
            </a:pPr>
            <a:endParaRPr lang="kk-KZ" alt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kk-KZ" altLang="ru-RU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r>
              <a:rPr lang="ru-RU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785813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ФУНДАМЕНТАЛИЗМ</a:t>
            </a:r>
            <a:endParaRPr lang="ru-RU" alt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Фундаментализм (лат. </a:t>
            </a:r>
            <a:r>
              <a:rPr lang="en-US" sz="3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3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undamentum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—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негиз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заманбап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коомдогу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глобалдашуу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процессине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каршылык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көрсөтүү катарында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мүнөздөлөт.</a:t>
            </a:r>
            <a:r>
              <a:rPr lang="ru-RU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altLang="ru-RU" sz="3000" b="1" dirty="0" err="1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андайдыр</a:t>
            </a:r>
            <a:r>
              <a:rPr lang="ru-RU" altLang="ru-RU" sz="3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3000" b="1" dirty="0" err="1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бир</a:t>
            </a:r>
            <a:r>
              <a:rPr lang="ru-RU" altLang="ru-RU" sz="3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3000" b="1" dirty="0" err="1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окуунун</a:t>
            </a:r>
            <a:r>
              <a:rPr lang="ru-RU" altLang="ru-RU" sz="3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же </a:t>
            </a:r>
            <a:r>
              <a:rPr lang="ru-RU" altLang="ru-RU" sz="3000" b="1" dirty="0" err="1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тажрыйбанын</a:t>
            </a:r>
            <a:r>
              <a:rPr lang="ru-RU" altLang="ru-RU" sz="3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3000" b="1" dirty="0" err="1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катмарланып</a:t>
            </a:r>
            <a:r>
              <a:rPr lang="ru-RU" altLang="ru-RU" sz="3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калган </a:t>
            </a:r>
            <a:r>
              <a:rPr lang="ru-RU" altLang="ru-RU" sz="3000" b="1" dirty="0" err="1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эски</a:t>
            </a:r>
            <a:r>
              <a:rPr lang="ru-RU" altLang="ru-RU" sz="3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3000" b="1" dirty="0" err="1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негиздерине</a:t>
            </a:r>
            <a:r>
              <a:rPr lang="ru-RU" altLang="ru-RU" sz="3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3000" b="1" dirty="0" err="1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таянуу</a:t>
            </a:r>
            <a:r>
              <a:rPr lang="ru-RU" altLang="ru-RU" sz="30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lang="ru-RU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4800" b="1" spc="-3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ФАНАТИЗМ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Фанатизм -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өзүнүн пикирине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идеясына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аябай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берилип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башканын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пикирине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такыр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чыдабоочулукту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көрсөтүү</a:t>
            </a:r>
            <a:r>
              <a:rPr lang="ru-RU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көбүнчө диний</a:t>
            </a:r>
            <a:r>
              <a:rPr lang="ru-RU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жана</a:t>
            </a:r>
            <a:r>
              <a:rPr lang="ru-RU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саясый</a:t>
            </a:r>
            <a:r>
              <a:rPr lang="ru-RU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көз караштарда</a:t>
            </a:r>
            <a:r>
              <a:rPr lang="ru-RU" sz="3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algn="just">
              <a:buFont typeface="Wingdings 3" pitchFamily="18" charset="2"/>
              <a:buNone/>
              <a:defRPr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Бир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адамды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же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кубулушту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нерсени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туу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тутуп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алуу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algn="ctr"/>
            <a:r>
              <a:rPr lang="ru-RU" altLang="ru-RU" sz="40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РАДИКАЛИЗМ</a:t>
            </a:r>
            <a:endParaRPr lang="ru-RU" altLang="ru-RU" sz="4000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572032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kk-KZ" sz="32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Латынча: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radix – </a:t>
            </a:r>
            <a:r>
              <a:rPr lang="kk-KZ" sz="32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тамыр:</a:t>
            </a:r>
          </a:p>
          <a:p>
            <a:pPr algn="just">
              <a:defRPr/>
            </a:pPr>
            <a:r>
              <a:rPr lang="kk-KZ" sz="32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kk-KZ" sz="3200" b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– кандайдыр бир концепцияга же көз-карашка аша чапкандык менен ыктоо;</a:t>
            </a:r>
          </a:p>
          <a:p>
            <a:pPr algn="just">
              <a:buNone/>
              <a:defRPr/>
            </a:pPr>
            <a:endParaRPr lang="kk-KZ" sz="3200" b="1" dirty="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kk-KZ" sz="32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- </a:t>
            </a:r>
            <a:r>
              <a:rPr lang="ru-RU" sz="3200" b="1" dirty="0" err="1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катаал</a:t>
            </a:r>
            <a:r>
              <a:rPr lang="ru-RU" sz="32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позиция, </a:t>
            </a:r>
            <a:r>
              <a:rPr lang="kk-KZ" sz="32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катуу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кармоо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,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орто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 же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адекваттуу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түшүнүктөн айырмаланып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,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бир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ишти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кабыл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алуунун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же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интерпретациялоонун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 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акыркы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200" b="1" dirty="0" err="1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чеги</a:t>
            </a:r>
            <a:r>
              <a:rPr lang="ru-RU" altLang="ru-RU" sz="3200" b="1" dirty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Arial" charset="0"/>
              </a:rPr>
              <a:t>.</a:t>
            </a:r>
            <a:endParaRPr lang="kk-KZ" sz="32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b="1" dirty="0">
              <a:solidFill>
                <a:srgbClr val="00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429625" cy="4286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kk-KZ" altLang="ru-RU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ЭКСТРЕМИЗМ</a:t>
            </a:r>
            <a:endParaRPr lang="ru-RU" altLang="ru-RU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500034" y="785813"/>
            <a:ext cx="8215370" cy="557214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30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Экстремизм</a:t>
            </a:r>
            <a:r>
              <a:rPr lang="ru-RU" altLang="ru-RU" sz="3000" b="1" dirty="0">
                <a:solidFill>
                  <a:srgbClr val="CC6600"/>
                </a:solidFill>
                <a:latin typeface="Arial" charset="0"/>
                <a:ea typeface="Calibri" pitchFamily="34" charset="0"/>
                <a:cs typeface="Arial" charset="0"/>
              </a:rPr>
              <a:t> –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чектен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чыгуу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,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күч колдонуп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бийликти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басып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алууга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же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бийликти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басып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турууга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,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мамлекеттин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конституциялык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түзүлүшүн күч колдонуп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өзгөртүүгө,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коомдун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коопсуздугуна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зыян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келтирүүгө,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мыйзамсыз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куралдуу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уюмдарды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түзүүгө багытталган</a:t>
            </a:r>
            <a:r>
              <a:rPr lang="ru-RU" altLang="ru-RU" sz="3000" b="1" dirty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altLang="ru-RU" sz="3000" b="1" dirty="0" err="1">
                <a:latin typeface="Arial" charset="0"/>
                <a:ea typeface="Calibri" pitchFamily="34" charset="0"/>
                <a:cs typeface="Arial" charset="0"/>
              </a:rPr>
              <a:t>ишмердүүлүк.</a:t>
            </a:r>
            <a:endParaRPr lang="ru-RU" altLang="ru-RU" sz="3000" b="1" dirty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429625" cy="4286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kk-KZ" altLang="ru-RU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ТЕРРОРИЗМ</a:t>
            </a:r>
            <a:endParaRPr lang="ru-RU" altLang="ru-RU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500034" y="714356"/>
            <a:ext cx="8215370" cy="564360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Терроризм</a:t>
            </a:r>
            <a:r>
              <a:rPr lang="ru-RU" altLang="ru-RU" sz="2000" b="1" dirty="0">
                <a:solidFill>
                  <a:srgbClr val="CC66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жалпы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коомчулукту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коркутуу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үркүтүү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кандайдыр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бир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объектке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террористтик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кадамды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аткарууга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негизделген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күч колдонуу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ыкмасы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ky-KG" sz="2000" b="1" cap="all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ky-KG" sz="20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КЫРГЫЗ РЕСПУБЛИКАСЫНЫН КЫЛМЫШ-ЖАЗА КОДЕКСИ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ky-K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2021-жылдын 28-октябры № 127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ky-KG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252-берене. Террордук акт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ky-KG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Террордук акт жасайм деп коркутуу.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ky-K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Террордук актыны, </a:t>
            </a:r>
          </a:p>
          <a:p>
            <a:r>
              <a:rPr lang="ky-K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башкача айтканда адамдарга өлүм коркунучун жаратуучу, </a:t>
            </a:r>
          </a:p>
          <a:p>
            <a:r>
              <a:rPr lang="ky-K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 болбосо башка оор кесепеттердин пайда болушуна алып келген, </a:t>
            </a:r>
            <a:endParaRPr lang="ky-KG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ky-KG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калкты коркутуу, коомдук коопсуздукту бузуу </a:t>
            </a:r>
          </a:p>
          <a:p>
            <a:r>
              <a:rPr lang="ky-KG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 бийлик органдары же болбосо эл аралык уюмдар чечимдерди кабыл алуусуна таасир этүү </a:t>
            </a:r>
            <a:r>
              <a:rPr lang="ky-KG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максатында </a:t>
            </a:r>
          </a:p>
          <a:p>
            <a:r>
              <a:rPr lang="ky-KG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жардырууну, өрттөөнү же башка аракеттерди жасоо.</a:t>
            </a:r>
            <a:endParaRPr lang="ru-RU" altLang="ru-RU" sz="20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25" cy="1143008"/>
          </a:xfrm>
        </p:spPr>
        <p:txBody>
          <a:bodyPr/>
          <a:lstStyle/>
          <a:p>
            <a:pPr algn="ctr"/>
            <a:r>
              <a:rPr lang="ru-RU" sz="3600" b="1" dirty="0" err="1">
                <a:solidFill>
                  <a:srgbClr val="FF0000"/>
                </a:solidFill>
                <a:latin typeface="Arial Narrow" pitchFamily="34" charset="0"/>
              </a:rPr>
              <a:t>Террористтик</a:t>
            </a:r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Arial Narrow" pitchFamily="34" charset="0"/>
              </a:rPr>
              <a:t>уюмдарды</a:t>
            </a:r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Arial Narrow" pitchFamily="34" charset="0"/>
              </a:rPr>
              <a:t>кантип</a:t>
            </a:r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Arial Narrow" pitchFamily="34" charset="0"/>
              </a:rPr>
              <a:t>тааныйбыз</a:t>
            </a:r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 же </a:t>
            </a:r>
            <a:r>
              <a:rPr lang="ru-RU" sz="3600" b="1" dirty="0" err="1">
                <a:solidFill>
                  <a:srgbClr val="FF0000"/>
                </a:solidFill>
                <a:latin typeface="Arial Narrow" pitchFamily="34" charset="0"/>
              </a:rPr>
              <a:t>билебиз</a:t>
            </a:r>
            <a: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  <a:t>? </a:t>
            </a:r>
            <a:br>
              <a:rPr lang="ru-RU" sz="3600" b="1" dirty="0">
                <a:solidFill>
                  <a:srgbClr val="FF0000"/>
                </a:solidFill>
                <a:latin typeface="Arial Narrow" pitchFamily="34" charset="0"/>
              </a:rPr>
            </a:br>
            <a:endParaRPr lang="ru-RU" altLang="ru-RU" sz="3600" b="1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50825" y="1357313"/>
            <a:ext cx="8642350" cy="528637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Динди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чүмбөт кылуу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Georgia" pitchFamily="18" charset="0"/>
              <a:buNone/>
            </a:pPr>
            <a:endParaRPr lang="kk-K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kk-KZ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-Ыйман жана амалды бир кароо. </a:t>
            </a:r>
          </a:p>
          <a:p>
            <a:pPr>
              <a:buFont typeface="Georgia" pitchFamily="18" charset="0"/>
              <a:buNone/>
            </a:pPr>
            <a:endParaRPr lang="kk-K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kk-KZ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-Такфирчилик.</a:t>
            </a:r>
          </a:p>
          <a:p>
            <a:pPr>
              <a:buFont typeface="Georgia" pitchFamily="18" charset="0"/>
              <a:buNone/>
            </a:pPr>
            <a:endParaRPr lang="kk-K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kk-KZ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-Жалган жихадга чакыруу.</a:t>
            </a:r>
          </a:p>
          <a:p>
            <a:pPr>
              <a:buFont typeface="Georgia" pitchFamily="18" charset="0"/>
              <a:buNone/>
            </a:pPr>
            <a:endParaRPr lang="kk-K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kk-KZ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-Халифат курууга үндөө.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785813"/>
          </a:xfrm>
        </p:spPr>
        <p:txBody>
          <a:bodyPr/>
          <a:lstStyle/>
          <a:p>
            <a:pPr algn="ctr" eaLnBrk="1" hangingPunct="1"/>
            <a:r>
              <a:rPr lang="ru-RU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Кантип аларга алданбоо керек?   </a:t>
            </a:r>
            <a:br>
              <a:rPr lang="ru-RU" altLang="ru-RU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ky-KG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395288" y="1071563"/>
            <a:ext cx="8424862" cy="56435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ky-KG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Интернеттеги материалдарга этият мамиле кылуу.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y-KG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Сынчыл  ой жүгүртүү, сынчыл көз карашты калыптандыруу.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y-KG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Мыйзамсыз диний сабактарга катышпоо.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y-KG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Диний маалыматтарды текшерилген булактардан алуу. Расмий адабияттарды пайдалануу.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y-KG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Бейтааныш адамдардын азгырыгына ишенбөө.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y-KG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Мыйзамдарды билүү жана сактоо.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y-KG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 тутуу эркиндигин туура пайдалануу.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y-KG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Адам укугун сыйлоо.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y-KG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Башка көз караштагы адамдарга толеранттуу мамиле кылуу.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ky-KG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Жеке кызыкчылык үчүн динди жамынбоо, ж.б.</a:t>
            </a:r>
            <a:endParaRPr lang="ru-RU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Georgia" pitchFamily="18" charset="0"/>
              <a:buNone/>
            </a:pPr>
            <a:endParaRPr lang="ru-RU" sz="3600">
              <a:solidFill>
                <a:srgbClr val="008000"/>
              </a:solidFill>
            </a:endParaRPr>
          </a:p>
          <a:p>
            <a:pPr algn="just" eaLnBrk="1" hangingPunct="1"/>
            <a:endParaRPr lang="ru-RU" sz="180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5"/>
          <p:cNvSpPr>
            <a:spLocks noChangeArrowheads="1"/>
          </p:cNvSpPr>
          <p:nvPr/>
        </p:nvSpPr>
        <p:spPr bwMode="auto">
          <a:xfrm>
            <a:off x="1331913" y="179388"/>
            <a:ext cx="54356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i="1">
                <a:solidFill>
                  <a:srgbClr val="6C0000"/>
                </a:solidFill>
                <a:latin typeface="Candara" pitchFamily="34" charset="0"/>
              </a:rPr>
              <a:t>         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1500188" y="714375"/>
            <a:ext cx="7507287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1800" b="1" dirty="0">
                <a:latin typeface="Times New Roman" pitchFamily="18" charset="0"/>
              </a:rPr>
              <a:t>Туркестан </a:t>
            </a:r>
            <a:r>
              <a:rPr lang="ru-RU" sz="1800" b="1" dirty="0" err="1">
                <a:latin typeface="Times New Roman" pitchFamily="18" charset="0"/>
              </a:rPr>
              <a:t>Боштондук</a:t>
            </a:r>
            <a:r>
              <a:rPr lang="ru-RU" sz="1800" b="1" dirty="0">
                <a:latin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</a:rPr>
              <a:t>уюму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 err="1">
                <a:latin typeface="Times New Roman" pitchFamily="18" charset="0"/>
              </a:rPr>
              <a:t>Чыгыш-Туркестан</a:t>
            </a:r>
            <a:r>
              <a:rPr lang="ru-RU" sz="1800" b="1" dirty="0">
                <a:latin typeface="Times New Roman" pitchFamily="18" charset="0"/>
              </a:rPr>
              <a:t> ислам </a:t>
            </a:r>
            <a:r>
              <a:rPr lang="ru-RU" sz="1800" b="1" dirty="0" err="1">
                <a:latin typeface="Times New Roman" pitchFamily="18" charset="0"/>
              </a:rPr>
              <a:t>партиясы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Өзбекистан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ислам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кыймылы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>
                <a:latin typeface="Times New Roman" pitchFamily="18" charset="0"/>
              </a:rPr>
              <a:t>Аль-Каида</a:t>
            </a:r>
          </a:p>
          <a:p>
            <a:pPr marL="342900" indent="-342900"/>
            <a:r>
              <a:rPr lang="ru-RU" sz="1800" b="1" dirty="0">
                <a:latin typeface="Times New Roman" pitchFamily="18" charset="0"/>
              </a:rPr>
              <a:t>Талибан </a:t>
            </a:r>
            <a:r>
              <a:rPr lang="ru-RU" sz="1800" b="1" dirty="0" err="1">
                <a:latin typeface="Times New Roman" pitchFamily="18" charset="0"/>
              </a:rPr>
              <a:t>кыймылы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>
                <a:latin typeface="Times New Roman" pitchFamily="18" charset="0"/>
              </a:rPr>
              <a:t>Курдистан </a:t>
            </a:r>
            <a:r>
              <a:rPr lang="ru-RU" sz="1800" b="1" dirty="0" err="1">
                <a:latin typeface="Times New Roman" pitchFamily="18" charset="0"/>
              </a:rPr>
              <a:t>жумушчу</a:t>
            </a:r>
            <a:r>
              <a:rPr lang="ru-RU" sz="1800" b="1" dirty="0">
                <a:latin typeface="Times New Roman" pitchFamily="18" charset="0"/>
              </a:rPr>
              <a:t>  </a:t>
            </a:r>
            <a:r>
              <a:rPr lang="ru-RU" sz="1800" b="1" dirty="0" err="1">
                <a:latin typeface="Times New Roman" pitchFamily="18" charset="0"/>
              </a:rPr>
              <a:t>партиясы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 err="1">
                <a:latin typeface="Times New Roman" pitchFamily="18" charset="0"/>
              </a:rPr>
              <a:t>Жихад</a:t>
            </a:r>
            <a:r>
              <a:rPr lang="ru-RU" sz="1800" b="1" dirty="0">
                <a:latin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</a:rPr>
              <a:t>тобу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 err="1">
                <a:latin typeface="Times New Roman" pitchFamily="18" charset="0"/>
              </a:rPr>
              <a:t>Жайшуль</a:t>
            </a:r>
            <a:r>
              <a:rPr lang="ru-RU" sz="1800" b="1" dirty="0">
                <a:latin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</a:rPr>
              <a:t>Махди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 err="1">
                <a:latin typeface="Times New Roman" pitchFamily="18" charset="0"/>
              </a:rPr>
              <a:t>Жунд-аль</a:t>
            </a:r>
            <a:r>
              <a:rPr lang="ru-RU" sz="1800" b="1" dirty="0">
                <a:latin typeface="Times New Roman" pitchFamily="18" charset="0"/>
              </a:rPr>
              <a:t> Халифат</a:t>
            </a:r>
          </a:p>
          <a:p>
            <a:pPr marL="342900" indent="-342900"/>
            <a:r>
              <a:rPr lang="ru-RU" sz="1800" b="1" dirty="0" err="1">
                <a:latin typeface="Times New Roman" pitchFamily="18" charset="0"/>
              </a:rPr>
              <a:t>Ансаруллох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 err="1">
                <a:latin typeface="Times New Roman" pitchFamily="18" charset="0"/>
              </a:rPr>
              <a:t>Ат-Такфир</a:t>
            </a:r>
            <a:r>
              <a:rPr lang="ru-RU" sz="1800" b="1" dirty="0">
                <a:latin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</a:rPr>
              <a:t>Валь-Хижра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 err="1">
                <a:latin typeface="Times New Roman" pitchFamily="18" charset="0"/>
              </a:rPr>
              <a:t>Акромия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>
                <a:latin typeface="Times New Roman" pitchFamily="18" charset="0"/>
              </a:rPr>
              <a:t>Ирак </a:t>
            </a:r>
            <a:r>
              <a:rPr lang="ru-RU" sz="1800" b="1" dirty="0" err="1">
                <a:latin typeface="Times New Roman" pitchFamily="18" charset="0"/>
              </a:rPr>
              <a:t>жана</a:t>
            </a:r>
            <a:r>
              <a:rPr lang="ru-RU" sz="1800" b="1" dirty="0">
                <a:latin typeface="Times New Roman" pitchFamily="18" charset="0"/>
              </a:rPr>
              <a:t> Левант ислам </a:t>
            </a:r>
            <a:r>
              <a:rPr lang="ru-RU" sz="1800" b="1" dirty="0" err="1">
                <a:latin typeface="Times New Roman" pitchFamily="18" charset="0"/>
              </a:rPr>
              <a:t>мамлекети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 err="1">
                <a:latin typeface="Times New Roman" pitchFamily="18" charset="0"/>
              </a:rPr>
              <a:t>Жабхат-ан-Нусра</a:t>
            </a:r>
            <a:r>
              <a:rPr lang="ru-RU" sz="1800" b="1" dirty="0">
                <a:latin typeface="Times New Roman" pitchFamily="18" charset="0"/>
              </a:rPr>
              <a:t> </a:t>
            </a:r>
          </a:p>
          <a:p>
            <a:pPr marL="342900" indent="-342900"/>
            <a:r>
              <a:rPr lang="ru-RU" sz="1800" b="1" dirty="0" err="1">
                <a:latin typeface="Times New Roman" pitchFamily="18" charset="0"/>
              </a:rPr>
              <a:t>Катибат</a:t>
            </a:r>
            <a:r>
              <a:rPr lang="ru-RU" sz="1800" b="1" dirty="0">
                <a:latin typeface="Times New Roman" pitchFamily="18" charset="0"/>
              </a:rPr>
              <a:t> аль Имам аль </a:t>
            </a:r>
            <a:r>
              <a:rPr lang="ru-RU" sz="1800" b="1" dirty="0" err="1">
                <a:latin typeface="Times New Roman" pitchFamily="18" charset="0"/>
              </a:rPr>
              <a:t>Бухари</a:t>
            </a:r>
            <a:r>
              <a:rPr lang="ru-RU" sz="1800" b="1" dirty="0">
                <a:latin typeface="Times New Roman" pitchFamily="18" charset="0"/>
              </a:rPr>
              <a:t> </a:t>
            </a:r>
          </a:p>
          <a:p>
            <a:pPr marL="342900" indent="-342900"/>
            <a:r>
              <a:rPr lang="ru-RU" sz="1800" b="1" dirty="0" err="1">
                <a:latin typeface="Times New Roman" pitchFamily="18" charset="0"/>
              </a:rPr>
              <a:t>Жаннат</a:t>
            </a:r>
            <a:r>
              <a:rPr lang="ru-RU" sz="1800" b="1" dirty="0">
                <a:latin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</a:rPr>
              <a:t>Ошиклари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 err="1">
                <a:latin typeface="Times New Roman" pitchFamily="18" charset="0"/>
              </a:rPr>
              <a:t>Джамаат</a:t>
            </a:r>
            <a:r>
              <a:rPr lang="ru-RU" sz="1800" b="1" dirty="0">
                <a:latin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</a:rPr>
              <a:t>ат-Таухид</a:t>
            </a:r>
            <a:r>
              <a:rPr lang="ru-RU" sz="1800" b="1" dirty="0">
                <a:latin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</a:rPr>
              <a:t>валь-Джихад</a:t>
            </a:r>
            <a:endParaRPr lang="ru-RU" sz="1800" b="1" dirty="0">
              <a:latin typeface="Times New Roman" pitchFamily="18" charset="0"/>
            </a:endParaRPr>
          </a:p>
          <a:p>
            <a:pPr marL="342900" indent="-342900"/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</a:rPr>
              <a:t>Хизб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</a:rPr>
              <a:t>ут-Тахрир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</a:rPr>
              <a:t> аль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</a:rPr>
              <a:t>ислами</a:t>
            </a:r>
            <a:r>
              <a:rPr lang="ru-RU" sz="1800" dirty="0">
                <a:latin typeface="Times New Roman" pitchFamily="18" charset="0"/>
              </a:rPr>
              <a:t> </a:t>
            </a:r>
          </a:p>
          <a:p>
            <a:pPr marL="342900" indent="-342900"/>
            <a:r>
              <a:rPr lang="kk-KZ" sz="1800" b="1" dirty="0">
                <a:solidFill>
                  <a:srgbClr val="C00000"/>
                </a:solidFill>
                <a:latin typeface="Times New Roman" pitchFamily="18" charset="0"/>
              </a:rPr>
              <a:t>Йакын-инкар</a:t>
            </a:r>
          </a:p>
          <a:p>
            <a:pPr marL="342900" indent="-342900"/>
            <a:r>
              <a:rPr lang="kk-KZ" sz="1800" b="1" dirty="0">
                <a:solidFill>
                  <a:srgbClr val="FF0000"/>
                </a:solidFill>
                <a:latin typeface="Times New Roman" pitchFamily="18" charset="0"/>
              </a:rPr>
              <a:t>Салафия багытындагы такфиристтик-жихадчыл кыймыл</a:t>
            </a:r>
          </a:p>
          <a:p>
            <a:pPr marL="342900" indent="-342900"/>
            <a:r>
              <a:rPr lang="ky-KG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"Мун Сан Мендин Бириктирүү чиркөөсү”</a:t>
            </a:r>
            <a:endParaRPr lang="tr-TR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1143000" y="673100"/>
            <a:ext cx="6350" cy="6184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 flipH="1">
            <a:off x="500063" y="714375"/>
            <a:ext cx="7143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7.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9.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11.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12.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13.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14.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15.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16.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17.</a:t>
            </a:r>
          </a:p>
          <a:p>
            <a:pPr marL="342900" indent="-342900">
              <a:defRPr/>
            </a:pPr>
            <a:r>
              <a:rPr lang="ru-RU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18.</a:t>
            </a:r>
          </a:p>
          <a:p>
            <a:pPr marL="342900" indent="-342900">
              <a:defRPr/>
            </a:pPr>
            <a:r>
              <a:rPr lang="kk-KZ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19.</a:t>
            </a:r>
          </a:p>
          <a:p>
            <a:pPr marL="342900" indent="-342900">
              <a:defRPr/>
            </a:pPr>
            <a:r>
              <a:rPr lang="kk-KZ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20.</a:t>
            </a:r>
          </a:p>
          <a:p>
            <a:pPr marL="342900" indent="-342900">
              <a:defRPr/>
            </a:pPr>
            <a:r>
              <a:rPr lang="kk-KZ" sz="1800" b="1" dirty="0">
                <a:solidFill>
                  <a:srgbClr val="15335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21.</a:t>
            </a:r>
            <a:endParaRPr lang="ru-RU" sz="1800" b="1" dirty="0">
              <a:solidFill>
                <a:srgbClr val="15335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Объект 2"/>
          <p:cNvSpPr>
            <a:spLocks noGrp="1"/>
          </p:cNvSpPr>
          <p:nvPr>
            <p:ph idx="1"/>
          </p:nvPr>
        </p:nvSpPr>
        <p:spPr>
          <a:xfrm>
            <a:off x="1562100" y="38100"/>
            <a:ext cx="7192963" cy="741363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</a:pP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ТЫЮУ САЛЫНГАН ЭКСТРЕМИСТТИК ЖАНА ТЕРРОРДУК УЮМДАР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285860"/>
            <a:ext cx="1964531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714752"/>
            <a:ext cx="2641403" cy="234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76238" y="234950"/>
            <a:ext cx="8229600" cy="1622414"/>
          </a:xfrm>
        </p:spPr>
        <p:txBody>
          <a:bodyPr lIns="70070" tIns="35035" rIns="70070" bIns="35035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y-KG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Диний чөйрөдөгү мамсаясатты жөнгө салуучу мыйзамдар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241300" y="2214563"/>
            <a:ext cx="8643938" cy="4357687"/>
          </a:xfrm>
        </p:spPr>
        <p:txBody>
          <a:bodyPr lIns="70070" tIns="35035" rIns="70070" bIns="35035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Кыргыз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Республикасынын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Конституциясы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Кыргыз Республикасынын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«Дин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тутуу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эркиндиги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жана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диний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уюмдар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жөнүндө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мыйзамы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Кыргыз Республикасынын Укук бузуулар жөнүндө 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кодекси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Кыргыз Республикасынын Кылмыш жаза 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кодекси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Кыргыз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Республикасынын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Экстремисттик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аракеттерге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каршы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туруу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жөнүндөгү мыйзамы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ky-K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/>
          </p:cNvSpPr>
          <p:nvPr/>
        </p:nvSpPr>
        <p:spPr bwMode="auto">
          <a:xfrm>
            <a:off x="1547664" y="3429000"/>
            <a:ext cx="7488832" cy="244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ТАКФИРЧИЛИК;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ХИЗБУТ-ТАХРИР;</a:t>
            </a:r>
          </a:p>
          <a:p>
            <a:pPr marL="457200" lvl="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ЙАКЫН-ИНКАР.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0" y="2276847"/>
            <a:ext cx="914501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lvl="0" indent="-27305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B6FD"/>
              </a:buClr>
              <a:buSzPct val="100000"/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КЫРГЫЗСТАНДЫН АЙМАГЫНДА КОРКУНУЧ ТУУДУРГАН ИДЕОЛОГИЯЛАР: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40566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323850" y="596900"/>
            <a:ext cx="7177088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         </a:t>
            </a:r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475656" y="332656"/>
            <a:ext cx="6555118" cy="2407949"/>
            <a:chOff x="1271" y="966"/>
            <a:chExt cx="1130" cy="940"/>
          </a:xfrm>
        </p:grpSpPr>
        <p:sp>
          <p:nvSpPr>
            <p:cNvPr id="3" name="_s5127"/>
            <p:cNvSpPr>
              <a:spLocks noChangeArrowheads="1"/>
            </p:cNvSpPr>
            <p:nvPr/>
          </p:nvSpPr>
          <p:spPr bwMode="auto">
            <a:xfrm>
              <a:off x="1271" y="966"/>
              <a:ext cx="1130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Т АКФИРЧИЛЕРДИН</a:t>
              </a:r>
              <a:r>
                <a:rPr kumimoji="0" lang="ru-RU" altLang="ru-RU" sz="22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ӨЗГӨЧӨЛҮКТӨРҮ</a:t>
              </a:r>
              <a:endParaRPr kumimoji="0" lang="ru-RU" alt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_s5128"/>
            <p:cNvSpPr>
              <a:spLocks noChangeArrowheads="1"/>
            </p:cNvSpPr>
            <p:nvPr/>
          </p:nvSpPr>
          <p:spPr bwMode="auto">
            <a:xfrm>
              <a:off x="1333" y="1495"/>
              <a:ext cx="907" cy="41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kk-KZ" alt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МАЗХАБТАРГА</a:t>
              </a:r>
              <a:r>
                <a:rPr kumimoji="0" lang="kk-KZ" altLang="ru-RU" sz="20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КАРШЫ ЧЫГУУ</a:t>
              </a:r>
              <a:endPara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" name="Стрелка вниз 9"/>
          <p:cNvSpPr/>
          <p:nvPr/>
        </p:nvSpPr>
        <p:spPr>
          <a:xfrm>
            <a:off x="4139952" y="1169585"/>
            <a:ext cx="216024" cy="3952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792" y="2944187"/>
            <a:ext cx="274344" cy="4206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32" y="4888688"/>
            <a:ext cx="274344" cy="4206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81" y="3387164"/>
            <a:ext cx="7431668" cy="1322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119" y="5286388"/>
            <a:ext cx="6066046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0825"/>
      </p:ext>
    </p:extLst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Rectangle 15"/>
          <p:cNvSpPr>
            <a:spLocks noChangeArrowheads="1"/>
          </p:cNvSpPr>
          <p:nvPr/>
        </p:nvSpPr>
        <p:spPr bwMode="auto">
          <a:xfrm>
            <a:off x="323850" y="596900"/>
            <a:ext cx="72485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          </a:t>
            </a:r>
            <a:endParaRPr kumimoji="0" lang="ru-RU" sz="3600" b="1" i="1" u="none" strike="noStrike" kern="1200" cap="none" spc="0" normalizeH="0" baseline="0" noProof="0">
              <a:ln>
                <a:noFill/>
              </a:ln>
              <a:solidFill>
                <a:srgbClr val="6C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395288" y="115888"/>
            <a:ext cx="8497887" cy="6626225"/>
            <a:chOff x="1134" y="1271"/>
            <a:chExt cx="1440" cy="3743"/>
          </a:xfrm>
        </p:grpSpPr>
        <p:cxnSp>
          <p:nvCxnSpPr>
            <p:cNvPr id="3076" name="_s3076"/>
            <p:cNvCxnSpPr>
              <a:cxnSpLocks noChangeShapeType="1"/>
              <a:stCxn id="11" idx="1"/>
              <a:endCxn id="3" idx="2"/>
            </p:cNvCxnSpPr>
            <p:nvPr/>
          </p:nvCxnSpPr>
          <p:spPr bwMode="auto">
            <a:xfrm rot="10800000">
              <a:off x="1566" y="1559"/>
              <a:ext cx="144" cy="331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10" idx="1"/>
              <a:endCxn id="3" idx="2"/>
            </p:cNvCxnSpPr>
            <p:nvPr/>
          </p:nvCxnSpPr>
          <p:spPr bwMode="auto">
            <a:xfrm rot="10800000">
              <a:off x="1566" y="1559"/>
              <a:ext cx="144" cy="287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9" idx="1"/>
              <a:endCxn id="3" idx="2"/>
            </p:cNvCxnSpPr>
            <p:nvPr/>
          </p:nvCxnSpPr>
          <p:spPr bwMode="auto">
            <a:xfrm rot="10800000">
              <a:off x="1566" y="1559"/>
              <a:ext cx="144" cy="244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8" idx="1"/>
              <a:endCxn id="3" idx="2"/>
            </p:cNvCxnSpPr>
            <p:nvPr/>
          </p:nvCxnSpPr>
          <p:spPr bwMode="auto">
            <a:xfrm rot="10800000">
              <a:off x="1566" y="1559"/>
              <a:ext cx="144" cy="20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" name="_s3080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1566" y="1559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_s3081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1566" y="1559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2" name="_s3082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1566" y="1559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_s3083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1566" y="1559"/>
              <a:ext cx="144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4"/>
            <p:cNvSpPr>
              <a:spLocks noChangeArrowheads="1"/>
            </p:cNvSpPr>
            <p:nvPr/>
          </p:nvSpPr>
          <p:spPr bwMode="auto">
            <a:xfrm>
              <a:off x="1134" y="12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600" b="1" dirty="0">
                  <a:latin typeface="Arial" panose="020B0604020202020204" pitchFamily="34" charset="0"/>
                </a:rPr>
                <a:t>ИНКАРЧИЛЕРДИН ӨЗГӨЧӨЛҮКТӨРҮ</a:t>
              </a:r>
              <a:endPara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_s3085"/>
            <p:cNvSpPr>
              <a:spLocks noChangeArrowheads="1"/>
            </p:cNvSpPr>
            <p:nvPr/>
          </p:nvSpPr>
          <p:spPr bwMode="auto">
            <a:xfrm>
              <a:off x="1710" y="17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ЗАМАНБАП ЖАШООДОН БАШ ТАРТУУ</a:t>
              </a: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_s3086"/>
            <p:cNvSpPr>
              <a:spLocks noChangeArrowheads="1"/>
            </p:cNvSpPr>
            <p:nvPr/>
          </p:nvSpPr>
          <p:spPr bwMode="auto">
            <a:xfrm>
              <a:off x="1710" y="213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МЕДИЦИНАДАН БАШ ТАРТУУ</a:t>
              </a: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_s3087"/>
            <p:cNvSpPr>
              <a:spLocks noChangeArrowheads="1"/>
            </p:cNvSpPr>
            <p:nvPr/>
          </p:nvSpPr>
          <p:spPr bwMode="auto">
            <a:xfrm>
              <a:off x="1710" y="256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СВЕТТИК БИЛИМ АЛУУДАН БАШ ТАРТУУ</a:t>
              </a: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_s3088"/>
            <p:cNvSpPr>
              <a:spLocks noChangeArrowheads="1"/>
            </p:cNvSpPr>
            <p:nvPr/>
          </p:nvSpPr>
          <p:spPr bwMode="auto">
            <a:xfrm>
              <a:off x="1710" y="2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ЖАЛКООЛУК,  ЖООПКЕРЧИЛИКТЕН КАЧУУ</a:t>
              </a: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_s3089"/>
            <p:cNvSpPr>
              <a:spLocks noChangeArrowheads="1"/>
            </p:cNvSpPr>
            <p:nvPr/>
          </p:nvSpPr>
          <p:spPr bwMode="auto">
            <a:xfrm>
              <a:off x="1710" y="3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3-10-40-КҮНГӨ, 4 АЙГА  МЫЙЗАМСЫЗ ДААВАТКА ЧЫГУУ </a:t>
              </a: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_s3090"/>
            <p:cNvSpPr>
              <a:spLocks noChangeArrowheads="1"/>
            </p:cNvSpPr>
            <p:nvPr/>
          </p:nvSpPr>
          <p:spPr bwMode="auto">
            <a:xfrm>
              <a:off x="1710" y="3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МАМЛЕКЕТТИН МЫЙЗАМДАРЫНАН БАШ ТАРТУУ</a:t>
              </a: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_s3091"/>
            <p:cNvSpPr>
              <a:spLocks noChangeArrowheads="1"/>
            </p:cNvSpPr>
            <p:nvPr/>
          </p:nvSpPr>
          <p:spPr bwMode="auto">
            <a:xfrm>
              <a:off x="1710" y="4295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"/>
                </a:rPr>
                <a:t>КМДБга БАШ ИЙБӨӨ</a:t>
              </a: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_s3092"/>
            <p:cNvSpPr>
              <a:spLocks noChangeArrowheads="1"/>
            </p:cNvSpPr>
            <p:nvPr/>
          </p:nvSpPr>
          <p:spPr bwMode="auto">
            <a:xfrm>
              <a:off x="1710" y="47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400" b="1" dirty="0">
                  <a:latin typeface="Arial" panose="020B0604020202020204" pitchFamily="34" charset="0"/>
                </a:rPr>
                <a:t>КОЛДОРУНА ЧЕТ ЭЛДИН АКЧАЛАРЫН б.а.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400" b="1" dirty="0">
                  <a:latin typeface="Arial" panose="020B0604020202020204" pitchFamily="34" charset="0"/>
                </a:rPr>
                <a:t>ВАЛЮТАНЫ КАРМАБОО</a:t>
              </a:r>
              <a:endPara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641656"/>
      </p:ext>
    </p:extLst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" y="3368067"/>
            <a:ext cx="2355205" cy="31486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7704" y="855489"/>
            <a:ext cx="6330648" cy="95410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Йакын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Инкар»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тобунун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даават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кылып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колдонгон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китептери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25" y="3368066"/>
            <a:ext cx="2416597" cy="3148682"/>
          </a:xfrm>
          <a:prstGeom prst="rect">
            <a:avLst/>
          </a:prstGeom>
          <a:noFill/>
        </p:spPr>
      </p:pic>
      <p:pic>
        <p:nvPicPr>
          <p:cNvPr id="15" name="Рисунок 14" descr="C:\Users\ОТИОМО\Downloads\IMG_20171227_1612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04509"/>
            <a:ext cx="2664296" cy="3275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ОТИОМО\Downloads\IMG_20171227_1611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" y="332656"/>
            <a:ext cx="2355205" cy="2906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190415"/>
      </p:ext>
    </p:extLst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692696"/>
            <a:ext cx="7025637" cy="11766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000240"/>
            <a:ext cx="82089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уюмдун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дүйнөдө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Халифат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өлкөсүн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Биздеги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Хизб-ут-Тахрир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уюмунун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мүчөлөрү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Халифатты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Азияда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курабыз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оюн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келишет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ТАКФИРЧИЛИК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36330"/>
      </p:ext>
    </p:extLst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323528" y="405310"/>
            <a:ext cx="8497887" cy="6238400"/>
            <a:chOff x="1134" y="943"/>
            <a:chExt cx="2016" cy="4270"/>
          </a:xfrm>
        </p:grpSpPr>
        <p:cxnSp>
          <p:nvCxnSpPr>
            <p:cNvPr id="7173" name="_s7173"/>
            <p:cNvCxnSpPr>
              <a:cxnSpLocks noChangeShapeType="1"/>
              <a:stCxn id="13" idx="3"/>
              <a:endCxn id="3" idx="2"/>
            </p:cNvCxnSpPr>
            <p:nvPr/>
          </p:nvCxnSpPr>
          <p:spPr bwMode="auto">
            <a:xfrm flipV="1">
              <a:off x="1998" y="1559"/>
              <a:ext cx="144" cy="47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7" name="_s7177"/>
            <p:cNvCxnSpPr>
              <a:cxnSpLocks noChangeShapeType="1"/>
              <a:stCxn id="9" idx="1"/>
              <a:endCxn id="3" idx="2"/>
            </p:cNvCxnSpPr>
            <p:nvPr/>
          </p:nvCxnSpPr>
          <p:spPr bwMode="auto">
            <a:xfrm rot="10800000">
              <a:off x="2142" y="1559"/>
              <a:ext cx="144" cy="319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8" name="_s7178"/>
            <p:cNvCxnSpPr>
              <a:cxnSpLocks noChangeShapeType="1"/>
              <a:stCxn id="8" idx="1"/>
              <a:endCxn id="3" idx="2"/>
            </p:cNvCxnSpPr>
            <p:nvPr/>
          </p:nvCxnSpPr>
          <p:spPr bwMode="auto">
            <a:xfrm rot="10800000">
              <a:off x="2142" y="1559"/>
              <a:ext cx="144" cy="248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79" name="_s7179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2142" y="1559"/>
              <a:ext cx="144" cy="200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0" name="_s7180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2142" y="1559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_s7181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2142" y="1559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2" name="_s7182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2142" y="1559"/>
              <a:ext cx="144" cy="64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7183"/>
            <p:cNvSpPr>
              <a:spLocks noChangeArrowheads="1"/>
            </p:cNvSpPr>
            <p:nvPr/>
          </p:nvSpPr>
          <p:spPr bwMode="auto">
            <a:xfrm>
              <a:off x="1710" y="943"/>
              <a:ext cx="864" cy="6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800" b="1" dirty="0">
                  <a:latin typeface="Arial" panose="020B0604020202020204" pitchFamily="34" charset="0"/>
                </a:rPr>
                <a:t>ӨЗГӨЧӨЛҮКТӨРҮ</a:t>
              </a:r>
              <a:endPara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_s7184"/>
            <p:cNvSpPr>
              <a:spLocks noChangeArrowheads="1"/>
            </p:cNvSpPr>
            <p:nvPr/>
          </p:nvSpPr>
          <p:spPr bwMode="auto">
            <a:xfrm>
              <a:off x="2286" y="1991"/>
              <a:ext cx="864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300" b="1" dirty="0">
                  <a:latin typeface="Arial" panose="020B0604020202020204" pitchFamily="34" charset="0"/>
                </a:rPr>
                <a:t>СӨЗ ЭРКИНДИГИНИН БОЛБООСУ</a:t>
              </a:r>
              <a:r>
                <a:rPr kumimoji="0" lang="ru-RU" altLang="ru-RU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" name="_s7185"/>
            <p:cNvSpPr>
              <a:spLocks noChangeArrowheads="1"/>
            </p:cNvSpPr>
            <p:nvPr/>
          </p:nvSpPr>
          <p:spPr bwMode="auto">
            <a:xfrm>
              <a:off x="2286" y="256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300" b="1" dirty="0">
                  <a:latin typeface="Arial" panose="020B0604020202020204" pitchFamily="34" charset="0"/>
                </a:rPr>
                <a:t>ЖЕКЕ МҮЛКТҮН БОЛБООСУ</a:t>
              </a:r>
              <a:r>
                <a:rPr kumimoji="0" lang="ru-RU" altLang="ru-RU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6" name="_s7186"/>
            <p:cNvSpPr>
              <a:spLocks noChangeArrowheads="1"/>
            </p:cNvSpPr>
            <p:nvPr/>
          </p:nvSpPr>
          <p:spPr bwMode="auto">
            <a:xfrm>
              <a:off x="2286" y="2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БАШКА ДИН ӨКҮЛДӨРҮНҮН ЖАШОБООСУ</a:t>
              </a: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_s7187"/>
            <p:cNvSpPr>
              <a:spLocks noChangeArrowheads="1"/>
            </p:cNvSpPr>
            <p:nvPr/>
          </p:nvSpPr>
          <p:spPr bwMode="auto">
            <a:xfrm>
              <a:off x="2286" y="3405"/>
              <a:ext cx="864" cy="31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300" b="1" dirty="0">
                  <a:latin typeface=""/>
                </a:rPr>
                <a:t>ШАЙЛОО СИСТЕМАСЫН ЖОККО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300" b="1" dirty="0">
                  <a:latin typeface=""/>
                </a:rPr>
                <a:t>ЧЫГАРУУ</a:t>
              </a:r>
              <a:r>
                <a:rPr kumimoji="0" lang="ru-RU" altLang="ru-RU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_s7188"/>
            <p:cNvSpPr>
              <a:spLocks noChangeArrowheads="1"/>
            </p:cNvSpPr>
            <p:nvPr/>
          </p:nvSpPr>
          <p:spPr bwMode="auto">
            <a:xfrm>
              <a:off x="2286" y="3863"/>
              <a:ext cx="864" cy="3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ИСЛАМ ЭКОНОМИКАЛЫК СИСТЕМАСЫ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 БОЛУШУ КЕРЕК</a:t>
              </a: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_s7189"/>
            <p:cNvSpPr>
              <a:spLocks noChangeArrowheads="1"/>
            </p:cNvSpPr>
            <p:nvPr/>
          </p:nvSpPr>
          <p:spPr bwMode="auto">
            <a:xfrm>
              <a:off x="2286" y="4295"/>
              <a:ext cx="864" cy="9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ХАЛИФ БАШКАРЫШ КЕРЕК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АНДАН</a:t>
              </a:r>
              <a:r>
                <a:rPr kumimoji="0" lang="kk-KZ" altLang="ru-RU" sz="13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АРЫ СУЛТАНДЫК БОЛУШУ КЕРЕК</a:t>
              </a: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_s7193"/>
            <p:cNvSpPr>
              <a:spLocks noChangeArrowheads="1"/>
            </p:cNvSpPr>
            <p:nvPr/>
          </p:nvSpPr>
          <p:spPr bwMode="auto">
            <a:xfrm>
              <a:off x="1134" y="1703"/>
              <a:ext cx="864" cy="67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ДЕМОКРАТИЯГА – ДИН ТУТУУ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300" b="1" dirty="0">
                  <a:latin typeface="Arial" panose="020B0604020202020204" pitchFamily="34" charset="0"/>
                </a:rPr>
                <a:t>ЭРКИНДИГИНЕ  КАРШЫ ЧЫГУУ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32893"/>
      </p:ext>
    </p:extLst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Хизб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ут-Тахрирдин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айрым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китептери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8586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«Ислам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Халифалык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ислам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мамлекетинин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Исламдын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Исламдын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Исламдын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Хизб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Тахрирдин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Демократия-бул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ишенбөөчүлүктүн системасы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Демократия- каапырлардын мыйзамы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Халифаттын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740196988"/>
      </p:ext>
    </p:extLst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486886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468313" y="571500"/>
            <a:ext cx="84248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rgbClr val="FF0000"/>
              </a:solidFill>
              <a:latin typeface="Candara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FF0000"/>
              </a:solidFill>
              <a:latin typeface="Candara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FF0000"/>
              </a:solidFill>
              <a:latin typeface="Candara" pitchFamily="34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611188" y="1785927"/>
            <a:ext cx="7818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y-KG" b="1" i="1" dirty="0">
                <a:solidFill>
                  <a:srgbClr val="CC0000"/>
                </a:solidFill>
                <a:latin typeface="Times New Roman" pitchFamily="18" charset="0"/>
              </a:rPr>
              <a:t>Конул бурганыңыздар үчүн рахмат!</a:t>
            </a:r>
            <a:endParaRPr lang="tr-TR" b="1" i="1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975" y="428625"/>
            <a:ext cx="7756525" cy="1643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ky-KG" sz="2200" b="1" dirty="0"/>
            </a:br>
            <a:br>
              <a:rPr lang="ky-KG" sz="2200" b="1" dirty="0"/>
            </a:br>
            <a:r>
              <a:rPr lang="ky-KG" sz="2400" b="1" dirty="0">
                <a:solidFill>
                  <a:srgbClr val="FF0000"/>
                </a:solidFill>
              </a:rPr>
              <a:t>2021-2026-жылдарга Кыргыз Республикасынын </a:t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ky-KG" sz="2400" b="1" dirty="0">
                <a:solidFill>
                  <a:srgbClr val="FF0000"/>
                </a:solidFill>
              </a:rPr>
              <a:t>диний чөйрөдөгү мамлекеттик саясатынын концепциясы </a:t>
            </a:r>
            <a:br>
              <a:rPr lang="ky-KG" sz="2400" b="1" dirty="0">
                <a:solidFill>
                  <a:schemeClr val="tx1"/>
                </a:solidFill>
              </a:rPr>
            </a:br>
            <a:r>
              <a:rPr lang="ky-KG" sz="2000" dirty="0">
                <a:solidFill>
                  <a:schemeClr val="tx1"/>
                </a:solidFill>
              </a:rPr>
              <a:t>(КР Президентинин Указы №412, 30.09.2021-ж.) </a:t>
            </a:r>
            <a:br>
              <a:rPr lang="ru-RU" sz="2800" dirty="0">
                <a:solidFill>
                  <a:schemeClr val="tx1"/>
                </a:solidFill>
              </a:rPr>
            </a:br>
            <a:br>
              <a:rPr lang="ky-KG" sz="28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8500" y="2071688"/>
            <a:ext cx="7977188" cy="4310062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ky-KG" sz="2200" b="1" dirty="0">
                <a:latin typeface="+mj-lt"/>
              </a:rPr>
              <a:t>АРТЫКЧЫЛЫКТУУ БАГЫТТАР</a:t>
            </a:r>
            <a:endParaRPr lang="ru-RU" sz="2200" dirty="0"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2200" b="1" dirty="0">
                <a:solidFill>
                  <a:srgbClr val="002060"/>
                </a:solidFill>
                <a:latin typeface="+mj-lt"/>
              </a:rPr>
              <a:t>Мамлекеттин светтик жана укуктук негиздерин бекемдөө.</a:t>
            </a:r>
            <a:endParaRPr lang="ru-RU" sz="2200" dirty="0">
              <a:solidFill>
                <a:srgbClr val="002060"/>
              </a:solidFill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2200" b="1" dirty="0">
                <a:solidFill>
                  <a:srgbClr val="FF0000"/>
                </a:solidFill>
                <a:latin typeface="+mj-lt"/>
              </a:rPr>
              <a:t>Мамлекеттик-конфессиялык мамилелердин субъекттеринин потенциалын чыңдоо жана кызматташтыгын кеңейтүү.</a:t>
            </a:r>
            <a:endParaRPr lang="ru-RU" sz="2200" dirty="0">
              <a:solidFill>
                <a:srgbClr val="FF0000"/>
              </a:solidFill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2200" b="1" dirty="0">
                <a:solidFill>
                  <a:srgbClr val="002060"/>
                </a:solidFill>
                <a:latin typeface="+mj-lt"/>
              </a:rPr>
              <a:t>Диний жана дин таануучулук билим берүү системасын өркүндөтүү.</a:t>
            </a:r>
            <a:endParaRPr lang="ru-RU" sz="2200" dirty="0">
              <a:solidFill>
                <a:srgbClr val="002060"/>
              </a:solidFill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2200" b="1" dirty="0">
                <a:solidFill>
                  <a:srgbClr val="FF0000"/>
                </a:solidFill>
                <a:latin typeface="+mj-lt"/>
              </a:rPr>
              <a:t>Диний чөйрөдөгү маалыматтык-агартуучулук саясат.</a:t>
            </a:r>
            <a:endParaRPr lang="ru-RU" sz="2200" dirty="0">
              <a:solidFill>
                <a:srgbClr val="FF0000"/>
              </a:solidFill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2200" b="1" dirty="0">
                <a:solidFill>
                  <a:srgbClr val="002060"/>
                </a:solidFill>
                <a:latin typeface="+mj-lt"/>
              </a:rPr>
              <a:t>Диний негиздеги чыр-чатактардын алдын алуу.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ky-KG" sz="2200" b="1" dirty="0">
              <a:solidFill>
                <a:srgbClr val="002060"/>
              </a:solidFill>
              <a:latin typeface="+mj-lt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1800" dirty="0">
                <a:latin typeface="+mj-lt"/>
              </a:rPr>
              <a:t>(КР МКнин 20.01.2022-жылдагы №19-р Тескемеси менен Иш-чаралар </a:t>
            </a:r>
            <a:r>
              <a:rPr lang="ky-KG" sz="1800">
                <a:latin typeface="+mj-lt"/>
              </a:rPr>
              <a:t>планы бекитилди</a:t>
            </a:r>
            <a:r>
              <a:rPr lang="ky-KG" sz="1800" dirty="0">
                <a:latin typeface="+mj-lt"/>
              </a:rPr>
              <a:t>).</a:t>
            </a:r>
            <a:endParaRPr lang="ru-RU" sz="18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/>
          </p:nvPr>
        </p:nvSpPr>
        <p:spPr>
          <a:xfrm>
            <a:off x="688975" y="428625"/>
            <a:ext cx="7756525" cy="1071563"/>
          </a:xfrm>
        </p:spPr>
        <p:txBody>
          <a:bodyPr/>
          <a:lstStyle/>
          <a:p>
            <a:pPr algn="ctr" eaLnBrk="1" hangingPunct="1"/>
            <a:r>
              <a:rPr lang="ky-KG" sz="2800" b="1">
                <a:solidFill>
                  <a:srgbClr val="FF0000"/>
                </a:solidFill>
                <a:cs typeface="Times New Roman" pitchFamily="18" charset="0"/>
              </a:rPr>
              <a:t>Кыргыз Республикасынын </a:t>
            </a:r>
            <a:br>
              <a:rPr lang="ky-KG" sz="2800" b="1">
                <a:solidFill>
                  <a:srgbClr val="FF0000"/>
                </a:solidFill>
                <a:cs typeface="Times New Roman" pitchFamily="18" charset="0"/>
              </a:rPr>
            </a:br>
            <a:r>
              <a:rPr lang="ky-KG" sz="2200" b="1">
                <a:solidFill>
                  <a:srgbClr val="FF0000"/>
                </a:solidFill>
                <a:cs typeface="Times New Roman" pitchFamily="18" charset="0"/>
              </a:rPr>
              <a:t>Конституциясы жана мыйзамдары боюнча</a:t>
            </a:r>
            <a:endParaRPr lang="ru-RU" sz="220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313" y="1714500"/>
            <a:ext cx="8786812" cy="48577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2000" b="1" dirty="0">
                <a:solidFill>
                  <a:srgbClr val="0070C0"/>
                </a:solidFill>
                <a:cs typeface="Times New Roman" pitchFamily="18" charset="0"/>
              </a:rPr>
              <a:t>Кыргыз Республикасы</a:t>
            </a:r>
            <a:r>
              <a:rPr lang="ru-RU" sz="2000" b="1" dirty="0">
                <a:solidFill>
                  <a:srgbClr val="0070C0"/>
                </a:solidFill>
              </a:rPr>
              <a:t> (Кыргызстан) - </a:t>
            </a:r>
            <a:r>
              <a:rPr lang="ru-RU" sz="2000" b="1" dirty="0" err="1">
                <a:solidFill>
                  <a:srgbClr val="0070C0"/>
                </a:solidFill>
              </a:rPr>
              <a:t>көз карандысыз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эгемен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демократиялык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унитардык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укуктук</a:t>
            </a:r>
            <a:r>
              <a:rPr lang="ru-RU" sz="2000" b="1" dirty="0">
                <a:solidFill>
                  <a:srgbClr val="0070C0"/>
                </a:solidFill>
              </a:rPr>
              <a:t>,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000" b="1" dirty="0">
                <a:solidFill>
                  <a:srgbClr val="0070C0"/>
                </a:solidFill>
              </a:rPr>
              <a:t>	</a:t>
            </a:r>
            <a:r>
              <a:rPr lang="ru-RU" sz="2000" b="1" dirty="0" err="1">
                <a:solidFill>
                  <a:srgbClr val="0070C0"/>
                </a:solidFill>
              </a:rPr>
              <a:t>светтик</a:t>
            </a:r>
            <a:r>
              <a:rPr lang="ru-RU" sz="2000" b="1" dirty="0">
                <a:solidFill>
                  <a:srgbClr val="0070C0"/>
                </a:solidFill>
              </a:rPr>
              <a:t>  </a:t>
            </a:r>
            <a:r>
              <a:rPr lang="ru-RU" sz="2000" b="1" dirty="0" err="1">
                <a:solidFill>
                  <a:srgbClr val="0070C0"/>
                </a:solidFill>
              </a:rPr>
              <a:t>жана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социалдык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мамлекет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2000" b="1" dirty="0">
                <a:solidFill>
                  <a:srgbClr val="FF0000"/>
                </a:solidFill>
                <a:cs typeface="Times New Roman" pitchFamily="18" charset="0"/>
              </a:rPr>
              <a:t>Эч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ky-KG" sz="2000" b="1" dirty="0">
                <a:solidFill>
                  <a:srgbClr val="FF0000"/>
                </a:solidFill>
                <a:cs typeface="Times New Roman" pitchFamily="18" charset="0"/>
              </a:rPr>
              <a:t>бир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 дин </a:t>
            </a:r>
            <a:r>
              <a:rPr lang="ky-KG" sz="2000" b="1" dirty="0">
                <a:solidFill>
                  <a:srgbClr val="FF0000"/>
                </a:solidFill>
                <a:cs typeface="Times New Roman" pitchFamily="18" charset="0"/>
              </a:rPr>
              <a:t>мамлекеттик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 же </a:t>
            </a:r>
            <a:r>
              <a:rPr lang="ky-KG" sz="2000" b="1" dirty="0">
                <a:solidFill>
                  <a:srgbClr val="FF0000"/>
                </a:solidFill>
                <a:cs typeface="Times New Roman" pitchFamily="18" charset="0"/>
              </a:rPr>
              <a:t>милдеттүү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 дин катары </a:t>
            </a:r>
            <a:r>
              <a:rPr lang="ky-KG" sz="2000" b="1" dirty="0">
                <a:solidFill>
                  <a:srgbClr val="FF0000"/>
                </a:solidFill>
                <a:cs typeface="Times New Roman" pitchFamily="18" charset="0"/>
              </a:rPr>
              <a:t>кабыл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ky-KG" sz="2000" b="1" dirty="0">
                <a:solidFill>
                  <a:srgbClr val="FF0000"/>
                </a:solidFill>
                <a:cs typeface="Times New Roman" pitchFamily="18" charset="0"/>
              </a:rPr>
              <a:t>алынышы мүмкүн эмес;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>
                <a:solidFill>
                  <a:srgbClr val="00B050"/>
                </a:solidFill>
                <a:cs typeface="Times New Roman" pitchFamily="18" charset="0"/>
              </a:rPr>
              <a:t>Ар </a:t>
            </a:r>
            <a:r>
              <a:rPr lang="ru-RU" sz="2000" b="1" dirty="0" err="1">
                <a:solidFill>
                  <a:srgbClr val="00B050"/>
                </a:solidFill>
                <a:cs typeface="Times New Roman" pitchFamily="18" charset="0"/>
              </a:rPr>
              <a:t>бир</a:t>
            </a:r>
            <a:r>
              <a:rPr lang="ru-RU" sz="20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Times New Roman" pitchFamily="18" charset="0"/>
              </a:rPr>
              <a:t>адамга</a:t>
            </a:r>
            <a:r>
              <a:rPr lang="ru-RU" sz="20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cs typeface="Times New Roman" pitchFamily="18" charset="0"/>
              </a:rPr>
              <a:t>ишеним</a:t>
            </a:r>
            <a:r>
              <a:rPr lang="ru-RU" sz="20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ky-KG" sz="2000" b="1" dirty="0">
                <a:solidFill>
                  <a:srgbClr val="00B050"/>
                </a:solidFill>
                <a:cs typeface="Times New Roman" pitchFamily="18" charset="0"/>
              </a:rPr>
              <a:t>жана дин тутуу эркиндиги кепилденет</a:t>
            </a:r>
            <a:r>
              <a:rPr lang="ru-RU" sz="2000" b="1" dirty="0">
                <a:solidFill>
                  <a:srgbClr val="00B050"/>
                </a:solidFill>
                <a:cs typeface="Times New Roman" pitchFamily="18" charset="0"/>
              </a:rPr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>
                <a:solidFill>
                  <a:srgbClr val="7030A0"/>
                </a:solidFill>
                <a:cs typeface="Times New Roman" pitchFamily="18" charset="0"/>
              </a:rPr>
              <a:t>Ар </a:t>
            </a:r>
            <a:r>
              <a:rPr lang="ru-RU" sz="2000" b="1" dirty="0" err="1">
                <a:solidFill>
                  <a:srgbClr val="7030A0"/>
                </a:solidFill>
                <a:cs typeface="Times New Roman" pitchFamily="18" charset="0"/>
              </a:rPr>
              <a:t>бир</a:t>
            </a:r>
            <a:r>
              <a:rPr lang="ru-RU" sz="20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cs typeface="Times New Roman" pitchFamily="18" charset="0"/>
              </a:rPr>
              <a:t>адам</a:t>
            </a:r>
            <a:r>
              <a:rPr lang="ru-RU" sz="20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ky-KG" sz="2000" b="1" dirty="0">
                <a:solidFill>
                  <a:srgbClr val="7030A0"/>
                </a:solidFill>
                <a:cs typeface="Times New Roman" pitchFamily="18" charset="0"/>
              </a:rPr>
              <a:t>өз алдынча </a:t>
            </a:r>
            <a:r>
              <a:rPr lang="ru-RU" sz="2000" b="1" dirty="0">
                <a:solidFill>
                  <a:srgbClr val="7030A0"/>
                </a:solidFill>
                <a:cs typeface="Times New Roman" pitchFamily="18" charset="0"/>
              </a:rPr>
              <a:t>же </a:t>
            </a:r>
            <a:r>
              <a:rPr lang="ky-KG" sz="2000" b="1" dirty="0">
                <a:solidFill>
                  <a:srgbClr val="7030A0"/>
                </a:solidFill>
                <a:cs typeface="Times New Roman" pitchFamily="18" charset="0"/>
              </a:rPr>
              <a:t>башкалар менен бирдикте </a:t>
            </a:r>
            <a:r>
              <a:rPr lang="ru-RU" sz="2000" b="1" dirty="0">
                <a:solidFill>
                  <a:srgbClr val="7030A0"/>
                </a:solidFill>
                <a:cs typeface="Times New Roman" pitchFamily="18" charset="0"/>
              </a:rPr>
              <a:t>ар </a:t>
            </a:r>
            <a:r>
              <a:rPr lang="ky-KG" sz="2000" b="1" dirty="0">
                <a:solidFill>
                  <a:srgbClr val="7030A0"/>
                </a:solidFill>
                <a:cs typeface="Times New Roman" pitchFamily="18" charset="0"/>
              </a:rPr>
              <a:t>кандай</a:t>
            </a:r>
            <a:r>
              <a:rPr lang="ru-RU" sz="20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ky-KG" sz="2000" b="1" dirty="0">
                <a:solidFill>
                  <a:srgbClr val="7030A0"/>
                </a:solidFill>
                <a:cs typeface="Times New Roman" pitchFamily="18" charset="0"/>
              </a:rPr>
              <a:t>динди</a:t>
            </a:r>
            <a:r>
              <a:rPr lang="ru-RU" sz="20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ky-KG" sz="2000" b="1" dirty="0">
                <a:solidFill>
                  <a:srgbClr val="7030A0"/>
                </a:solidFill>
                <a:cs typeface="Times New Roman" pitchFamily="18" charset="0"/>
              </a:rPr>
              <a:t>тутуу же эч бирин тутпоо укугуна ээ;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Ар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бир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cs typeface="Times New Roman" pitchFamily="18" charset="0"/>
              </a:rPr>
              <a:t>адам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ky-KG" sz="2000" b="1" dirty="0">
                <a:solidFill>
                  <a:srgbClr val="C00000"/>
                </a:solidFill>
                <a:cs typeface="Times New Roman" pitchFamily="18" charset="0"/>
              </a:rPr>
              <a:t>диндик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ky-KG" sz="2000" b="1" dirty="0">
                <a:solidFill>
                  <a:srgbClr val="C00000"/>
                </a:solidFill>
                <a:cs typeface="Times New Roman" pitchFamily="18" charset="0"/>
              </a:rPr>
              <a:t>жана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башка </a:t>
            </a:r>
            <a:r>
              <a:rPr lang="ky-KG" sz="2000" b="1" dirty="0">
                <a:solidFill>
                  <a:srgbClr val="C00000"/>
                </a:solidFill>
                <a:cs typeface="Times New Roman" pitchFamily="18" charset="0"/>
              </a:rPr>
              <a:t>ишенимдерди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ky-KG" sz="2000" b="1" dirty="0">
                <a:solidFill>
                  <a:srgbClr val="C00000"/>
                </a:solidFill>
                <a:cs typeface="Times New Roman" pitchFamily="18" charset="0"/>
              </a:rPr>
              <a:t>эркин тандоого жана тутууга укуктуу;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ky-KG" sz="2000" b="1" dirty="0">
                <a:cs typeface="Times New Roman" pitchFamily="18" charset="0"/>
              </a:rPr>
              <a:t>Эч</a:t>
            </a:r>
            <a:r>
              <a:rPr lang="ru-RU" sz="2000" b="1" dirty="0">
                <a:cs typeface="Times New Roman" pitchFamily="18" charset="0"/>
              </a:rPr>
              <a:t> ким </a:t>
            </a:r>
            <a:r>
              <a:rPr lang="ky-KG" sz="2000" b="1" dirty="0">
                <a:cs typeface="Times New Roman" pitchFamily="18" charset="0"/>
              </a:rPr>
              <a:t>өзүнүн диндик жана </a:t>
            </a:r>
            <a:r>
              <a:rPr lang="ru-RU" sz="2000" b="1" dirty="0">
                <a:cs typeface="Times New Roman" pitchFamily="18" charset="0"/>
              </a:rPr>
              <a:t>башка </a:t>
            </a:r>
            <a:r>
              <a:rPr lang="ky-KG" sz="2000" b="1" dirty="0">
                <a:cs typeface="Times New Roman" pitchFamily="18" charset="0"/>
              </a:rPr>
              <a:t>ишенимдерин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ky-KG" sz="2000" b="1" dirty="0">
                <a:cs typeface="Times New Roman" pitchFamily="18" charset="0"/>
              </a:rPr>
              <a:t>билдирүүгө же алардан баш тартууга мажбурланууга тийиш эмес.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75" y="571500"/>
            <a:ext cx="8001000" cy="5676900"/>
          </a:xfrm>
        </p:spPr>
        <p:txBody>
          <a:bodyPr>
            <a:normAutofit fontScale="70000" lnSpcReduction="20000"/>
          </a:bodyPr>
          <a:lstStyle/>
          <a:p>
            <a:pPr marL="0" indent="449263"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Georgia" pitchFamily="18" charset="0"/>
              <a:buNone/>
              <a:defRPr/>
            </a:pPr>
            <a:r>
              <a:rPr lang="ky-KG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Демократиялык жана светтик принциптердин маани-маңызы </a:t>
            </a:r>
            <a:r>
              <a:rPr lang="ky-KG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449263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r>
              <a:rPr lang="ky-KG" sz="3600" b="1" dirty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Светтик принцип:</a:t>
            </a:r>
          </a:p>
          <a:p>
            <a:pPr marL="0" indent="449263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r>
              <a:rPr lang="ky-KG" sz="3600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-мамлекеттик башкарууга дин аралашпайт;</a:t>
            </a:r>
          </a:p>
          <a:p>
            <a:pPr marL="0" indent="449263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r>
              <a:rPr lang="ky-KG" sz="3600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-диний ченемдер жана баалуулуктар мамлекеттик органдардын ишмердүүлүгүнүн негизин түзбөйт.</a:t>
            </a:r>
          </a:p>
          <a:p>
            <a:pPr marL="0" indent="449263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r>
              <a:rPr lang="ky-KG" sz="36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buFont typeface="Georgia" pitchFamily="18" charset="0"/>
              <a:buNone/>
              <a:defRPr/>
            </a:pPr>
            <a:r>
              <a:rPr lang="ky-KG" sz="3600" b="1" dirty="0"/>
              <a:t>Саясий-укуктук мааниде </a:t>
            </a:r>
          </a:p>
          <a:p>
            <a:pPr>
              <a:buFont typeface="Georgia" pitchFamily="18" charset="0"/>
              <a:buNone/>
              <a:defRPr/>
            </a:pPr>
            <a:r>
              <a:rPr lang="ky-KG" sz="3600" b="1" dirty="0">
                <a:solidFill>
                  <a:srgbClr val="FF0000"/>
                </a:solidFill>
              </a:rPr>
              <a:t>ажыратуу принциби:</a:t>
            </a:r>
          </a:p>
          <a:p>
            <a:pPr>
              <a:buFont typeface="Georgia" pitchFamily="18" charset="0"/>
              <a:buNone/>
              <a:defRPr/>
            </a:pPr>
            <a:r>
              <a:rPr lang="ky-KG" sz="3600" b="1" dirty="0"/>
              <a:t>-мамлекет белгилүү бир динди милдеттүү деп бекитпейт;</a:t>
            </a:r>
          </a:p>
          <a:p>
            <a:pPr>
              <a:buFont typeface="Georgia" pitchFamily="18" charset="0"/>
              <a:buNone/>
              <a:defRPr/>
            </a:pPr>
            <a:r>
              <a:rPr lang="ky-KG" sz="3600" b="1" dirty="0"/>
              <a:t>-жарандардын диний ишенимдерин көзөмөлдөбөйт;</a:t>
            </a:r>
          </a:p>
          <a:p>
            <a:pPr>
              <a:buFont typeface="Georgia" pitchFamily="18" charset="0"/>
              <a:buNone/>
              <a:defRPr/>
            </a:pPr>
            <a:r>
              <a:rPr lang="ky-KG" sz="3600" b="1" dirty="0"/>
              <a:t>-жарандарга дин тандоо укугун берет.</a:t>
            </a:r>
            <a:endParaRPr lang="ru-RU" sz="3600" b="1" dirty="0"/>
          </a:p>
          <a:p>
            <a:pPr marL="0" indent="449263" eaLnBrk="1" fontAlgn="auto" hangingPunct="1">
              <a:spcBef>
                <a:spcPct val="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endParaRPr lang="ky-KG" sz="3600" b="1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marL="0" indent="449263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Font typeface="Wingdings 3" pitchFamily="18" charset="2"/>
              <a:buNone/>
              <a:defRPr/>
            </a:pPr>
            <a:endParaRPr lang="ky-KG" sz="40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88" y="500063"/>
            <a:ext cx="8572500" cy="600075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ru-RU" dirty="0"/>
          </a:p>
          <a:p>
            <a:pPr algn="ctr">
              <a:buFont typeface="Georgia" pitchFamily="18" charset="0"/>
              <a:buNone/>
              <a:defRPr/>
            </a:pPr>
            <a:r>
              <a:rPr lang="ky-KG" sz="4000" b="1" dirty="0">
                <a:solidFill>
                  <a:srgbClr val="C00000"/>
                </a:solidFill>
              </a:rPr>
              <a:t>Кыргыз Республикасында </a:t>
            </a:r>
          </a:p>
          <a:p>
            <a:pPr algn="ctr">
              <a:buFont typeface="Georgia" pitchFamily="18" charset="0"/>
              <a:buNone/>
              <a:defRPr/>
            </a:pPr>
            <a:r>
              <a:rPr lang="ky-KG" sz="4000" b="1" dirty="0">
                <a:solidFill>
                  <a:srgbClr val="C00000"/>
                </a:solidFill>
              </a:rPr>
              <a:t>төмөнкүлөргө тыюу салынат:</a:t>
            </a:r>
          </a:p>
          <a:p>
            <a:pPr algn="ctr">
              <a:buFont typeface="Georgia" pitchFamily="18" charset="0"/>
              <a:buNone/>
              <a:defRPr/>
            </a:pPr>
            <a:endParaRPr lang="ky-KG" sz="40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4000" b="1" dirty="0"/>
              <a:t>-</a:t>
            </a:r>
            <a:r>
              <a:rPr lang="ru-RU" sz="4000" b="1" u="sng" dirty="0" err="1"/>
              <a:t>диний</a:t>
            </a:r>
            <a:r>
              <a:rPr lang="ru-RU" sz="4000" b="1" dirty="0"/>
              <a:t> </a:t>
            </a:r>
            <a:r>
              <a:rPr lang="ru-RU" sz="4000" b="1" dirty="0" err="1"/>
              <a:t>жана</a:t>
            </a:r>
            <a:r>
              <a:rPr lang="ru-RU" sz="4000" b="1" dirty="0"/>
              <a:t> </a:t>
            </a:r>
            <a:r>
              <a:rPr lang="ru-RU" sz="4000" b="1" dirty="0" err="1"/>
              <a:t>этностук</a:t>
            </a:r>
            <a:r>
              <a:rPr lang="ru-RU" sz="4000" b="1" dirty="0"/>
              <a:t> </a:t>
            </a:r>
            <a:r>
              <a:rPr lang="ru-RU" sz="4000" b="1" dirty="0" err="1"/>
              <a:t>негизде</a:t>
            </a:r>
            <a:r>
              <a:rPr lang="ru-RU" sz="4000" b="1" dirty="0"/>
              <a:t> </a:t>
            </a:r>
            <a:r>
              <a:rPr lang="ru-RU" sz="4000" b="1" dirty="0" err="1"/>
              <a:t>саясий</a:t>
            </a:r>
            <a:r>
              <a:rPr lang="ru-RU" sz="4000" b="1" dirty="0"/>
              <a:t> </a:t>
            </a:r>
            <a:r>
              <a:rPr lang="ru-RU" sz="4000" b="1" dirty="0" err="1"/>
              <a:t>партияларды</a:t>
            </a:r>
            <a:r>
              <a:rPr lang="ru-RU" sz="4000" b="1" dirty="0"/>
              <a:t> </a:t>
            </a:r>
            <a:r>
              <a:rPr lang="ru-RU" sz="4000" b="1" dirty="0" err="1"/>
              <a:t>түзүүгө, </a:t>
            </a:r>
            <a:r>
              <a:rPr lang="ru-RU" sz="4000" b="1" u="sng" dirty="0" err="1"/>
              <a:t>диний</a:t>
            </a:r>
            <a:r>
              <a:rPr lang="ru-RU" sz="4000" b="1" u="sng" dirty="0"/>
              <a:t> </a:t>
            </a:r>
            <a:r>
              <a:rPr lang="ru-RU" sz="4000" b="1" u="sng" dirty="0" err="1"/>
              <a:t>бирикмелердин</a:t>
            </a:r>
            <a:r>
              <a:rPr lang="ru-RU" sz="4000" b="1" u="sng" dirty="0"/>
              <a:t> </a:t>
            </a:r>
            <a:r>
              <a:rPr lang="ru-RU" sz="4000" b="1" u="sng" dirty="0" err="1"/>
              <a:t>саясий</a:t>
            </a:r>
            <a:r>
              <a:rPr lang="ru-RU" sz="4000" b="1" u="sng" dirty="0"/>
              <a:t> </a:t>
            </a:r>
            <a:r>
              <a:rPr lang="ru-RU" sz="4000" b="1" u="sng" dirty="0" err="1"/>
              <a:t>максаттарды</a:t>
            </a:r>
            <a:r>
              <a:rPr lang="ru-RU" sz="4000" b="1" u="sng" dirty="0"/>
              <a:t> </a:t>
            </a:r>
            <a:r>
              <a:rPr lang="ru-RU" sz="4000" b="1" u="sng" dirty="0" err="1"/>
              <a:t>көздөшүнө</a:t>
            </a:r>
            <a:r>
              <a:rPr lang="ru-RU" sz="4000" b="1" dirty="0" err="1"/>
              <a:t>;</a:t>
            </a:r>
            <a:endParaRPr lang="ru-RU" sz="4000" b="1" dirty="0"/>
          </a:p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</a:rPr>
              <a:t>-</a:t>
            </a:r>
            <a:r>
              <a:rPr lang="ru-RU" sz="4000" b="1" dirty="0" err="1">
                <a:solidFill>
                  <a:srgbClr val="FF0000"/>
                </a:solidFill>
              </a:rPr>
              <a:t>иш-аракети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конституциялык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түзүлүштү күч менен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өзгөртүүгө, улуттук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коопсуздукту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бүлдүрүүгө, социалдык</a:t>
            </a:r>
            <a:r>
              <a:rPr lang="ru-RU" sz="4000" b="1" dirty="0">
                <a:solidFill>
                  <a:srgbClr val="FF0000"/>
                </a:solidFill>
              </a:rPr>
              <a:t>, </a:t>
            </a:r>
            <a:r>
              <a:rPr lang="ru-RU" sz="4000" b="1" dirty="0" err="1">
                <a:solidFill>
                  <a:srgbClr val="FF0000"/>
                </a:solidFill>
              </a:rPr>
              <a:t>расалык</a:t>
            </a:r>
            <a:r>
              <a:rPr lang="ru-RU" sz="4000" b="1" dirty="0">
                <a:solidFill>
                  <a:srgbClr val="FF0000"/>
                </a:solidFill>
              </a:rPr>
              <a:t>, </a:t>
            </a:r>
            <a:r>
              <a:rPr lang="ru-RU" sz="4000" b="1" dirty="0" err="1">
                <a:solidFill>
                  <a:srgbClr val="FF0000"/>
                </a:solidFill>
              </a:rPr>
              <a:t>улуттар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аралык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жана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диний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касташууну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тутандырууга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багытталган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саясий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партиялардын</a:t>
            </a:r>
            <a:r>
              <a:rPr lang="ru-RU" sz="4000" b="1" dirty="0">
                <a:solidFill>
                  <a:srgbClr val="FF0000"/>
                </a:solidFill>
              </a:rPr>
              <a:t>, </a:t>
            </a:r>
            <a:r>
              <a:rPr lang="ru-RU" sz="4000" b="1" dirty="0" err="1">
                <a:solidFill>
                  <a:srgbClr val="FF0000"/>
                </a:solidFill>
              </a:rPr>
              <a:t>коомдук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жана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диний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бирикмелердин</a:t>
            </a:r>
            <a:r>
              <a:rPr lang="ru-RU" sz="4000" b="1" u="sng" dirty="0">
                <a:solidFill>
                  <a:srgbClr val="FF0000"/>
                </a:solidFill>
              </a:rPr>
              <a:t>, </a:t>
            </a:r>
            <a:r>
              <a:rPr lang="ru-RU" sz="4000" b="1" u="sng" dirty="0" err="1">
                <a:solidFill>
                  <a:srgbClr val="FF0000"/>
                </a:solidFill>
              </a:rPr>
              <a:t>алардын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өкүлчүлүктөрүнүн жана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филиалдарынын</a:t>
            </a:r>
            <a:r>
              <a:rPr lang="ru-RU" sz="4000" b="1" u="sng" dirty="0">
                <a:solidFill>
                  <a:srgbClr val="FF0000"/>
                </a:solidFill>
              </a:rPr>
              <a:t> </a:t>
            </a:r>
            <a:r>
              <a:rPr lang="ru-RU" sz="4000" b="1" u="sng" dirty="0" err="1">
                <a:solidFill>
                  <a:srgbClr val="FF0000"/>
                </a:solidFill>
              </a:rPr>
              <a:t>иштешине</a:t>
            </a:r>
            <a:r>
              <a:rPr lang="ru-RU" sz="4000" b="1" u="sng" dirty="0">
                <a:solidFill>
                  <a:srgbClr val="FF0000"/>
                </a:solidFill>
              </a:rPr>
              <a:t>;</a:t>
            </a:r>
            <a:endParaRPr lang="ru-RU" sz="4000" b="1" dirty="0">
              <a:solidFill>
                <a:srgbClr val="FF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4000" b="1" dirty="0"/>
              <a:t>-</a:t>
            </a:r>
            <a:r>
              <a:rPr lang="ru-RU" sz="4000" b="1" dirty="0" err="1"/>
              <a:t>диний</a:t>
            </a:r>
            <a:r>
              <a:rPr lang="ru-RU" sz="4000" b="1" dirty="0"/>
              <a:t> </a:t>
            </a:r>
            <a:r>
              <a:rPr lang="ru-RU" sz="4000" b="1" dirty="0" err="1"/>
              <a:t>бирикмелердин</a:t>
            </a:r>
            <a:r>
              <a:rPr lang="ru-RU" sz="4000" b="1" dirty="0"/>
              <a:t>, дин </a:t>
            </a:r>
            <a:r>
              <a:rPr lang="ru-RU" sz="4000" b="1" dirty="0" err="1"/>
              <a:t>кызматчыларынын</a:t>
            </a:r>
            <a:r>
              <a:rPr lang="ru-RU" sz="4000" b="1" dirty="0"/>
              <a:t> </a:t>
            </a:r>
            <a:r>
              <a:rPr lang="ru-RU" sz="4000" b="1" dirty="0" err="1"/>
              <a:t>мамлекеттик</a:t>
            </a:r>
            <a:r>
              <a:rPr lang="ru-RU" sz="4000" b="1" dirty="0"/>
              <a:t> </a:t>
            </a:r>
            <a:r>
              <a:rPr lang="ru-RU" sz="4000" b="1" dirty="0" err="1"/>
              <a:t>бийлик</a:t>
            </a:r>
            <a:r>
              <a:rPr lang="ru-RU" sz="4000" b="1" dirty="0"/>
              <a:t> </a:t>
            </a:r>
            <a:r>
              <a:rPr lang="ru-RU" sz="4000" b="1" dirty="0" err="1"/>
              <a:t>органдарынын</a:t>
            </a:r>
            <a:r>
              <a:rPr lang="ru-RU" sz="4000" b="1" dirty="0"/>
              <a:t> </a:t>
            </a:r>
            <a:r>
              <a:rPr lang="ru-RU" sz="4000" b="1" dirty="0" err="1"/>
              <a:t>ишине</a:t>
            </a:r>
            <a:r>
              <a:rPr lang="ru-RU" sz="4000" b="1" dirty="0"/>
              <a:t> </a:t>
            </a:r>
            <a:r>
              <a:rPr lang="ru-RU" sz="4000" b="1" dirty="0" err="1"/>
              <a:t>кийлигишүүсүнө</a:t>
            </a:r>
            <a:r>
              <a:rPr lang="ru-RU" sz="4000" b="1" dirty="0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4000" b="1" dirty="0" err="1">
                <a:solidFill>
                  <a:srgbClr val="FF0000"/>
                </a:solidFill>
              </a:rPr>
              <a:t>диний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жек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көрүүчүлүктү үгүттөөгө;</a:t>
            </a:r>
            <a:endParaRPr lang="ru-RU" sz="4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ky-KG" sz="4000" b="1" dirty="0">
                <a:cs typeface="Times New Roman" pitchFamily="18" charset="0"/>
              </a:rPr>
              <a:t>диний жек көрүүчүлүктү үгүттөп</a:t>
            </a:r>
            <a:r>
              <a:rPr lang="ru-RU" sz="4000" b="1" dirty="0">
                <a:cs typeface="Times New Roman" pitchFamily="18" charset="0"/>
              </a:rPr>
              <a:t>, </a:t>
            </a:r>
            <a:r>
              <a:rPr lang="ky-KG" sz="4000" b="1" dirty="0">
                <a:cs typeface="Times New Roman" pitchFamily="18" charset="0"/>
              </a:rPr>
              <a:t>кодулоого</a:t>
            </a:r>
            <a:r>
              <a:rPr lang="ru-RU" sz="4000" b="1" dirty="0">
                <a:cs typeface="Times New Roman" pitchFamily="18" charset="0"/>
              </a:rPr>
              <a:t>, </a:t>
            </a:r>
            <a:r>
              <a:rPr lang="ky-KG" sz="4000" b="1" dirty="0">
                <a:cs typeface="Times New Roman" pitchFamily="18" charset="0"/>
              </a:rPr>
              <a:t>касташууга</a:t>
            </a:r>
            <a:r>
              <a:rPr lang="ru-RU" sz="4000" b="1" dirty="0">
                <a:cs typeface="Times New Roman" pitchFamily="18" charset="0"/>
              </a:rPr>
              <a:t> же </a:t>
            </a:r>
            <a:r>
              <a:rPr lang="ky-KG" sz="4000" b="1" dirty="0">
                <a:cs typeface="Times New Roman" pitchFamily="18" charset="0"/>
              </a:rPr>
              <a:t>күч</a:t>
            </a:r>
            <a:r>
              <a:rPr lang="ru-RU" sz="4000" b="1" dirty="0">
                <a:cs typeface="Times New Roman" pitchFamily="18" charset="0"/>
              </a:rPr>
              <a:t> </a:t>
            </a:r>
            <a:r>
              <a:rPr lang="ky-KG" sz="4000" b="1" dirty="0">
                <a:cs typeface="Times New Roman" pitchFamily="18" charset="0"/>
              </a:rPr>
              <a:t>колдонууга чакырган үндөөлөргө.</a:t>
            </a:r>
            <a:endParaRPr lang="ru-RU" sz="4000" b="1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680" y="428604"/>
            <a:ext cx="3904758" cy="170425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70C0"/>
                </a:solidFill>
              </a:rPr>
              <a:t>Кыргызстан –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 err="1">
                <a:solidFill>
                  <a:srgbClr val="0070C0"/>
                </a:solidFill>
              </a:rPr>
              <a:t>көп этностуу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 err="1">
                <a:solidFill>
                  <a:srgbClr val="0070C0"/>
                </a:solidFill>
              </a:rPr>
              <a:t>көп конфессионалдуу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мамлекет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3315" name="Picture 2" descr="ÐÐ°ÑÑÐ¸Ð½ÐºÐ¸ Ð¿Ð¾ Ð·Ð°Ð¿ÑÐ¾ÑÑ ÑÐµÐ»Ð¸Ð³Ð¸Ñ Ð² Ðº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14563"/>
            <a:ext cx="285750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ÐÐ°ÑÑÐ¸Ð½ÐºÐ¸ Ð¿Ð¾ Ð·Ð°Ð¿ÑÐ¾ÑÑ Ð¼ÐµÑÐµÑÑ ÐºÑ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57188"/>
            <a:ext cx="36433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8" descr="Внутри бишкекской синагоги. Фото: Илья Каримджан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230688"/>
            <a:ext cx="2414588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Содержимое 5" descr="http://3vd8q441d43nufp9o3y6x1tn.wpengine.netdna-cdn.com/wp-content/uploads/2013/02/IMG_5855-1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2286000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C:\Users\User\Pictures\IMG_20181110_1422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07413" y="-20326350"/>
            <a:ext cx="11779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22" descr="http://4.bp.blogspot.com/-BDy7BqGQupg/UvubxmN1uyI/AAAAAAAAE-Y/Mc8ImXq1Syk/s1600/perviy-tamga-tash-1400p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13" y="4292600"/>
            <a:ext cx="2571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0" descr="C:\Users\Администратор\Downloads\images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13" y="2286000"/>
            <a:ext cx="25717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4429125"/>
            <a:ext cx="292893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57188" y="571500"/>
            <a:ext cx="8572500" cy="479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ru-RU" sz="2200" b="1" dirty="0">
                <a:latin typeface="Times New Roman" pitchFamily="18" charset="0"/>
                <a:ea typeface="SimSun" pitchFamily="2" charset="-122"/>
                <a:cs typeface="F"/>
              </a:rPr>
              <a:t>Кыргыз </a:t>
            </a:r>
            <a:r>
              <a:rPr lang="ru-RU" sz="2200" b="1" dirty="0" err="1">
                <a:latin typeface="Times New Roman" pitchFamily="18" charset="0"/>
                <a:ea typeface="SimSun" pitchFamily="2" charset="-122"/>
                <a:cs typeface="F"/>
              </a:rPr>
              <a:t>Республикасынын</a:t>
            </a:r>
            <a:r>
              <a:rPr lang="ru-RU" sz="2200" b="1" dirty="0">
                <a:latin typeface="Times New Roman" pitchFamily="18" charset="0"/>
                <a:ea typeface="SimSun" pitchFamily="2" charset="-122"/>
                <a:cs typeface="F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4144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диний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уюм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жана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окуу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жай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эсептик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каттоодон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өткөн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008000"/>
                </a:solidFill>
                <a:latin typeface="Times New Roman" pitchFamily="18" charset="0"/>
                <a:ea typeface="SimSun" pitchFamily="2" charset="-122"/>
                <a:cs typeface="F"/>
              </a:rPr>
              <a:t>исламдык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itchFamily="18" charset="0"/>
                <a:ea typeface="SimSun" pitchFamily="2" charset="-122"/>
                <a:cs typeface="F"/>
              </a:rPr>
              <a:t>диний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008000"/>
                </a:solidFill>
                <a:latin typeface="Times New Roman" pitchFamily="18" charset="0"/>
                <a:ea typeface="SimSun" pitchFamily="2" charset="-122"/>
                <a:cs typeface="F"/>
              </a:rPr>
              <a:t>уюмдар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ea typeface="SimSun" pitchFamily="2" charset="-122"/>
                <a:cs typeface="F"/>
              </a:rPr>
              <a:t> - 3743 </a:t>
            </a:r>
            <a:r>
              <a:rPr lang="kk-KZ" sz="2000" b="1" dirty="0">
                <a:solidFill>
                  <a:srgbClr val="008000"/>
                </a:solidFill>
                <a:latin typeface="Times New Roman" pitchFamily="18" charset="0"/>
                <a:ea typeface="SimSun" pitchFamily="2" charset="-122"/>
                <a:cs typeface="F"/>
              </a:rPr>
              <a:t>(КМДБ-1, казыяттар-9, мечиттер-3468, кайрымдуулук уюмдар-91, ДОЖдор-174);</a:t>
            </a:r>
          </a:p>
          <a:p>
            <a:pPr algn="just">
              <a:spcBef>
                <a:spcPts val="600"/>
              </a:spcBef>
            </a:pPr>
            <a:endParaRPr lang="kk-KZ" sz="2000" b="1" dirty="0">
              <a:solidFill>
                <a:srgbClr val="008000"/>
              </a:solidFill>
              <a:latin typeface="Times New Roman" pitchFamily="18" charset="0"/>
              <a:ea typeface="SimSun" pitchFamily="2" charset="-122"/>
              <a:cs typeface="F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христиандык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диний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уюмдар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 – 395;</a:t>
            </a:r>
          </a:p>
          <a:p>
            <a:endParaRPr lang="ky-KG" sz="20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-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бахаилик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диний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уюмдар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 – 4;</a:t>
            </a:r>
            <a:endParaRPr lang="kk-KZ" sz="2000" b="1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F"/>
            </a:endParaRPr>
          </a:p>
          <a:p>
            <a:pPr>
              <a:buFont typeface="Wingdings" pitchFamily="2" charset="2"/>
              <a:buChar char="Ø"/>
            </a:pPr>
            <a:endParaRPr lang="ky-KG" sz="20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-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иудаисттик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диний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уюм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F"/>
              </a:rPr>
              <a:t> - 1; 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F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-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буддисттик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диний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уюм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F"/>
              </a:rPr>
              <a:t> – 1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112838" y="571500"/>
            <a:ext cx="7513637" cy="5929313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altLang="en-US" sz="2400" b="1">
                <a:latin typeface="Times New Roman" pitchFamily="18" charset="0"/>
                <a:cs typeface="Times New Roman" pitchFamily="18" charset="0"/>
              </a:rPr>
              <a:t>КЫРГЫЗСТАНДЫН ЖАРАНДАРЫНЫН </a:t>
            </a:r>
          </a:p>
          <a:p>
            <a:pPr marL="0" indent="0" algn="ctr" eaLnBrk="1" hangingPunct="1">
              <a:buFont typeface="Wingdings 3" pitchFamily="18" charset="2"/>
              <a:buNone/>
            </a:pPr>
            <a:r>
              <a:rPr lang="ru-RU" altLang="en-US" sz="2400" b="1">
                <a:latin typeface="Times New Roman" pitchFamily="18" charset="0"/>
                <a:cs typeface="Times New Roman" pitchFamily="18" charset="0"/>
              </a:rPr>
              <a:t>ДИН ТУТУНУУСУ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ru-RU" altLang="en-US" sz="2400" b="1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altLang="en-US" sz="2400" b="1">
                <a:latin typeface="Times New Roman" pitchFamily="18" charset="0"/>
                <a:cs typeface="Times New Roman" pitchFamily="18" charset="0"/>
              </a:rPr>
              <a:t>Калктын</a:t>
            </a:r>
            <a:r>
              <a:rPr lang="ru-RU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88 пайызы мусулмандар.</a:t>
            </a:r>
            <a:r>
              <a:rPr lang="ru-RU" altLang="en-US" sz="2400" b="1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altLang="en-US" sz="2400" b="1">
                <a:latin typeface="Times New Roman" pitchFamily="18" charset="0"/>
                <a:cs typeface="Times New Roman" pitchFamily="18" charset="0"/>
              </a:rPr>
              <a:t>Алардын ичинен </a:t>
            </a:r>
            <a:r>
              <a:rPr lang="ru-RU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пайызы «практика жүзүндөгү мусулмандар».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altLang="en-US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(ыйман жана амал маселеси, такфирчилик). 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ru-RU" altLang="en-US" sz="2400" b="1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altLang="en-US" sz="2400" b="1">
                <a:latin typeface="Times New Roman" pitchFamily="18" charset="0"/>
                <a:cs typeface="Times New Roman" pitchFamily="18" charset="0"/>
              </a:rPr>
              <a:t>Жарандардын </a:t>
            </a:r>
            <a:r>
              <a:rPr lang="ru-RU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11,5  пайызы христиандар.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ru-RU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altLang="en-US" sz="2400" b="1">
                <a:latin typeface="Times New Roman" pitchFamily="18" charset="0"/>
                <a:cs typeface="Times New Roman" pitchFamily="18" charset="0"/>
              </a:rPr>
              <a:t>Атеисттер же дин тутпагандар </a:t>
            </a:r>
            <a:r>
              <a:rPr lang="ru-RU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 пайыз.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ru-RU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altLang="en-US" sz="2400" b="1">
                <a:latin typeface="Times New Roman" pitchFamily="18" charset="0"/>
                <a:cs typeface="Times New Roman" pitchFamily="18" charset="0"/>
              </a:rPr>
              <a:t>Башка (эски) ишенимдегилер </a:t>
            </a:r>
            <a:r>
              <a:rPr lang="ru-RU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 пайыз. 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ru-RU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Font typeface="Wingdings 3" pitchFamily="18" charset="2"/>
              <a:buNone/>
            </a:pPr>
            <a:r>
              <a:rPr lang="ru-RU" altLang="en-US" sz="2000">
                <a:latin typeface="Times New Roman" pitchFamily="18" charset="0"/>
                <a:cs typeface="Times New Roman" pitchFamily="18" charset="0"/>
              </a:rPr>
              <a:t>Булак: </a:t>
            </a: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Pew Research Cemter. 30.04.2022</a:t>
            </a:r>
            <a:endParaRPr lang="ru-RU" altLang="en-US" sz="20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2109</TotalTime>
  <Words>1169</Words>
  <Application>Microsoft Office PowerPoint</Application>
  <PresentationFormat>Экран (4:3)</PresentationFormat>
  <Paragraphs>239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0" baseType="lpstr">
      <vt:lpstr>Arial</vt:lpstr>
      <vt:lpstr>Arial Narrow</vt:lpstr>
      <vt:lpstr>Calibri</vt:lpstr>
      <vt:lpstr>Candara</vt:lpstr>
      <vt:lpstr>Comic Sans MS</vt:lpstr>
      <vt:lpstr>Georgia</vt:lpstr>
      <vt:lpstr>Palatino Linotype</vt:lpstr>
      <vt:lpstr>Times New Roman</vt:lpstr>
      <vt:lpstr>Trebuchet MS</vt:lpstr>
      <vt:lpstr>Wingdings</vt:lpstr>
      <vt:lpstr>Wingdings 2</vt:lpstr>
      <vt:lpstr>Wingdings 3</vt:lpstr>
      <vt:lpstr>Городская</vt:lpstr>
      <vt:lpstr>   ДИНИЙ ЧӨЙРӨДӨГҮ МАМЛЕКЕТТИК САЯСАТ. ДИНИЙ УЮМДАР. ТЫЮУ САЛЫНГАН УЮМДАР</vt:lpstr>
      <vt:lpstr>Диний чөйрөдөгү мамсаясатты жөнгө салуучу мыйзамдар</vt:lpstr>
      <vt:lpstr>  2021-2026-жылдарга Кыргыз Республикасынын  диний чөйрөдөгү мамлекеттик саясатынын концепциясы  (КР Президентинин Указы №412, 30.09.2021-ж.)   </vt:lpstr>
      <vt:lpstr>Кыргыз Республикасынын  Конституциясы жана мыйзамдары боюнча</vt:lpstr>
      <vt:lpstr>Презентация PowerPoint</vt:lpstr>
      <vt:lpstr>Презентация PowerPoint</vt:lpstr>
      <vt:lpstr>Кыргызстан –  көп этностуу,  көп конфессионалдуу мамлекет</vt:lpstr>
      <vt:lpstr>Презентация PowerPoint</vt:lpstr>
      <vt:lpstr>Презентация PowerPoint</vt:lpstr>
      <vt:lpstr>«Жаштар жана Ислам» аттуу социологиялык сурамжылоо боюнча:</vt:lpstr>
      <vt:lpstr>Презентация PowerPoint</vt:lpstr>
      <vt:lpstr>Презентация PowerPoint</vt:lpstr>
      <vt:lpstr>ФУНДАМЕНТАЛИЗМ</vt:lpstr>
      <vt:lpstr>РАДИКАЛИЗМ</vt:lpstr>
      <vt:lpstr>ЭКСТРЕМИЗМ</vt:lpstr>
      <vt:lpstr>ТЕРРОРИЗМ</vt:lpstr>
      <vt:lpstr>Террористтик уюмдарды кантип тааныйбыз же билебиз?  </vt:lpstr>
      <vt:lpstr>Кантип аларга алданбоо керек? 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ИСЛАМ И ГОСУДАРСТВО В КЫРГЫЗСТАНЕ: Реформирование государственной политики в религиозной сфере</dc:title>
  <dc:creator>Zakir</dc:creator>
  <cp:lastModifiedBy>User</cp:lastModifiedBy>
  <cp:revision>223</cp:revision>
  <dcterms:created xsi:type="dcterms:W3CDTF">2014-07-16T05:32:22Z</dcterms:created>
  <dcterms:modified xsi:type="dcterms:W3CDTF">2024-02-21T04:11:37Z</dcterms:modified>
</cp:coreProperties>
</file>