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10693400" cy="7556500"/>
  <p:notesSz cx="6858000" cy="9144000"/>
  <p:embeddedFontLst>
    <p:embeddedFont>
      <p:font typeface="Open Sans Bold" charset="1" panose="020B0806030504020204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8.png" Type="http://schemas.openxmlformats.org/officeDocument/2006/relationships/image"/><Relationship Id="rId3" Target="../media/image9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10.png" Type="http://schemas.openxmlformats.org/officeDocument/2006/relationships/image"/><Relationship Id="rId7" Target="../media/image11.svg" Type="http://schemas.openxmlformats.org/officeDocument/2006/relationships/image"/><Relationship Id="rId8" Target="../media/image12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-5400000">
            <a:off x="4491224" y="-1625566"/>
            <a:ext cx="7744270" cy="10995403"/>
          </a:xfrm>
          <a:custGeom>
            <a:avLst/>
            <a:gdLst/>
            <a:ahLst/>
            <a:cxnLst/>
            <a:rect r="r" b="b" t="t" l="l"/>
            <a:pathLst>
              <a:path h="10995403" w="7744270">
                <a:moveTo>
                  <a:pt x="0" y="0"/>
                </a:moveTo>
                <a:lnTo>
                  <a:pt x="7744270" y="0"/>
                </a:lnTo>
                <a:lnTo>
                  <a:pt x="7744270" y="10995402"/>
                </a:lnTo>
                <a:lnTo>
                  <a:pt x="0" y="1099540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-179" t="0" r="-179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-2922373">
            <a:off x="3526399" y="2606132"/>
            <a:ext cx="12152471" cy="7259462"/>
          </a:xfrm>
          <a:custGeom>
            <a:avLst/>
            <a:gdLst/>
            <a:ahLst/>
            <a:cxnLst/>
            <a:rect r="r" b="b" t="t" l="l"/>
            <a:pathLst>
              <a:path h="7259462" w="12152471">
                <a:moveTo>
                  <a:pt x="0" y="0"/>
                </a:moveTo>
                <a:lnTo>
                  <a:pt x="12152471" y="0"/>
                </a:lnTo>
                <a:lnTo>
                  <a:pt x="12152471" y="7259463"/>
                </a:lnTo>
                <a:lnTo>
                  <a:pt x="0" y="725946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-33700" r="0" b="-3370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-5400000">
            <a:off x="-2583077" y="1952275"/>
            <a:ext cx="8838972" cy="3786660"/>
          </a:xfrm>
          <a:custGeom>
            <a:avLst/>
            <a:gdLst/>
            <a:ahLst/>
            <a:cxnLst/>
            <a:rect r="r" b="b" t="t" l="l"/>
            <a:pathLst>
              <a:path h="3786660" w="8838972">
                <a:moveTo>
                  <a:pt x="0" y="0"/>
                </a:moveTo>
                <a:lnTo>
                  <a:pt x="8838972" y="0"/>
                </a:lnTo>
                <a:lnTo>
                  <a:pt x="8838972" y="3786660"/>
                </a:lnTo>
                <a:lnTo>
                  <a:pt x="0" y="378666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-66711" r="0" b="-66711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41493" y="1902350"/>
            <a:ext cx="3627666" cy="3397796"/>
          </a:xfrm>
          <a:custGeom>
            <a:avLst/>
            <a:gdLst/>
            <a:ahLst/>
            <a:cxnLst/>
            <a:rect r="r" b="b" t="t" l="l"/>
            <a:pathLst>
              <a:path h="3397796" w="3627666">
                <a:moveTo>
                  <a:pt x="0" y="0"/>
                </a:moveTo>
                <a:lnTo>
                  <a:pt x="3627666" y="0"/>
                </a:lnTo>
                <a:lnTo>
                  <a:pt x="3627666" y="3397796"/>
                </a:lnTo>
                <a:lnTo>
                  <a:pt x="0" y="3397796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0" t="0" r="0" b="-6765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6336797" y="1366004"/>
            <a:ext cx="5235312" cy="6115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19"/>
              </a:lnSpc>
            </a:pPr>
            <a:r>
              <a:rPr lang="en-US" sz="1799" b="true">
                <a:solidFill>
                  <a:srgbClr val="004AA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Министерство просвещения</a:t>
            </a:r>
          </a:p>
          <a:p>
            <a:pPr algn="ctr">
              <a:lnSpc>
                <a:spcPts val="2519"/>
              </a:lnSpc>
            </a:pPr>
            <a:r>
              <a:rPr lang="en-US" sz="1799" b="true">
                <a:solidFill>
                  <a:srgbClr val="004AA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Кыргызской Республики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6270393" y="2644258"/>
            <a:ext cx="5106615" cy="6565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659"/>
              </a:lnSpc>
            </a:pPr>
            <a:r>
              <a:rPr lang="en-US" sz="1899" b="true">
                <a:solidFill>
                  <a:srgbClr val="CA551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Ошское городское</a:t>
            </a:r>
          </a:p>
          <a:p>
            <a:pPr algn="ctr">
              <a:lnSpc>
                <a:spcPts val="2659"/>
              </a:lnSpc>
            </a:pPr>
            <a:r>
              <a:rPr lang="en-US" sz="1899" b="true">
                <a:solidFill>
                  <a:srgbClr val="CA551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 управление  образования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6916881" y="3922079"/>
            <a:ext cx="4075145" cy="7092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7"/>
              </a:lnSpc>
            </a:pPr>
            <a:r>
              <a:rPr lang="en-US" sz="2012" b="true">
                <a:solidFill>
                  <a:srgbClr val="2D5974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Августовская секционная</a:t>
            </a:r>
          </a:p>
          <a:p>
            <a:pPr algn="ctr">
              <a:lnSpc>
                <a:spcPts val="2817"/>
              </a:lnSpc>
            </a:pPr>
            <a:r>
              <a:rPr lang="en-US" sz="2012" b="true">
                <a:solidFill>
                  <a:srgbClr val="2D5974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 работа по математике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6531898" y="5271571"/>
            <a:ext cx="4845111" cy="4883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 b="true">
                <a:solidFill>
                  <a:srgbClr val="B8232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Тема : «Алтын Казык – образование, </a:t>
            </a:r>
          </a:p>
          <a:p>
            <a:pPr algn="ctr">
              <a:lnSpc>
                <a:spcPts val="1960"/>
              </a:lnSpc>
            </a:pPr>
            <a:r>
              <a:rPr lang="en-US" sz="1400" b="true">
                <a:solidFill>
                  <a:srgbClr val="B8232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меняющее эпоху»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7387447" y="6393662"/>
            <a:ext cx="3134013" cy="116403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116"/>
              </a:lnSpc>
            </a:pPr>
            <a:r>
              <a:rPr lang="en-US" sz="2226" b="true">
                <a:solidFill>
                  <a:srgbClr val="2D5974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город Ош </a:t>
            </a:r>
          </a:p>
          <a:p>
            <a:pPr algn="ctr">
              <a:lnSpc>
                <a:spcPts val="3116"/>
              </a:lnSpc>
            </a:pPr>
            <a:r>
              <a:rPr lang="en-US" sz="2226" b="true">
                <a:solidFill>
                  <a:srgbClr val="2D5974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2025 год</a:t>
            </a:r>
          </a:p>
          <a:p>
            <a:pPr algn="ctr">
              <a:lnSpc>
                <a:spcPts val="3116"/>
              </a:lnSpc>
            </a:pPr>
          </a:p>
        </p:txBody>
      </p:sp>
      <p:sp>
        <p:nvSpPr>
          <p:cNvPr name="TextBox 11" id="11"/>
          <p:cNvSpPr txBox="true"/>
          <p:nvPr/>
        </p:nvSpPr>
        <p:spPr>
          <a:xfrm rot="0">
            <a:off x="4895169" y="6500503"/>
            <a:ext cx="2232830" cy="30349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62"/>
              </a:lnSpc>
            </a:pPr>
            <a:r>
              <a:rPr lang="en-US" sz="1830" b="true">
                <a:solidFill>
                  <a:srgbClr val="004AA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Чынгыз Айтматов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3669159" y="5861299"/>
            <a:ext cx="3532837" cy="53779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70"/>
              </a:lnSpc>
            </a:pPr>
            <a:r>
              <a:rPr lang="en-US" sz="1550" b="true">
                <a:solidFill>
                  <a:srgbClr val="BA4C1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«Человек без знаний- как дерево </a:t>
            </a:r>
          </a:p>
          <a:p>
            <a:pPr algn="ctr">
              <a:lnSpc>
                <a:spcPts val="2170"/>
              </a:lnSpc>
            </a:pPr>
            <a:r>
              <a:rPr lang="en-US" sz="1550" b="true">
                <a:solidFill>
                  <a:srgbClr val="BA4C1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без корней»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-5400000">
            <a:off x="1110089" y="-2095064"/>
            <a:ext cx="9994990" cy="14185118"/>
          </a:xfrm>
          <a:custGeom>
            <a:avLst/>
            <a:gdLst/>
            <a:ahLst/>
            <a:cxnLst/>
            <a:rect r="r" b="b" t="t" l="l"/>
            <a:pathLst>
              <a:path h="14185118" w="9994990">
                <a:moveTo>
                  <a:pt x="0" y="0"/>
                </a:moveTo>
                <a:lnTo>
                  <a:pt x="9994989" y="0"/>
                </a:lnTo>
                <a:lnTo>
                  <a:pt x="9994989" y="14185118"/>
                </a:lnTo>
                <a:lnTo>
                  <a:pt x="0" y="1418511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-159" t="0" r="-159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7766194">
            <a:off x="-1225924" y="903316"/>
            <a:ext cx="12432312" cy="5247919"/>
          </a:xfrm>
          <a:custGeom>
            <a:avLst/>
            <a:gdLst/>
            <a:ahLst/>
            <a:cxnLst/>
            <a:rect r="r" b="b" t="t" l="l"/>
            <a:pathLst>
              <a:path h="5247919" w="12432312">
                <a:moveTo>
                  <a:pt x="0" y="0"/>
                </a:moveTo>
                <a:lnTo>
                  <a:pt x="12432312" y="0"/>
                </a:lnTo>
                <a:lnTo>
                  <a:pt x="12432312" y="5247919"/>
                </a:lnTo>
                <a:lnTo>
                  <a:pt x="0" y="524791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-68449" r="0" b="-68449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-5400000">
            <a:off x="-1524051" y="1524051"/>
            <a:ext cx="7560000" cy="4511898"/>
          </a:xfrm>
          <a:custGeom>
            <a:avLst/>
            <a:gdLst/>
            <a:ahLst/>
            <a:cxnLst/>
            <a:rect r="r" b="b" t="t" l="l"/>
            <a:pathLst>
              <a:path h="4511898" w="7560000">
                <a:moveTo>
                  <a:pt x="0" y="0"/>
                </a:moveTo>
                <a:lnTo>
                  <a:pt x="7560000" y="0"/>
                </a:lnTo>
                <a:lnTo>
                  <a:pt x="7560000" y="4511898"/>
                </a:lnTo>
                <a:lnTo>
                  <a:pt x="0" y="451189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-33778" r="0" b="-33778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060196" y="0"/>
            <a:ext cx="3631804" cy="2437849"/>
          </a:xfrm>
          <a:custGeom>
            <a:avLst/>
            <a:gdLst/>
            <a:ahLst/>
            <a:cxnLst/>
            <a:rect r="r" b="b" t="t" l="l"/>
            <a:pathLst>
              <a:path h="2437849" w="3631804">
                <a:moveTo>
                  <a:pt x="0" y="0"/>
                </a:moveTo>
                <a:lnTo>
                  <a:pt x="3631804" y="0"/>
                </a:lnTo>
                <a:lnTo>
                  <a:pt x="3631804" y="2437849"/>
                </a:lnTo>
                <a:lnTo>
                  <a:pt x="0" y="2437849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3575941" y="450342"/>
            <a:ext cx="3540118" cy="59115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766"/>
              </a:lnSpc>
            </a:pPr>
            <a:r>
              <a:rPr lang="en-US" sz="1261" b="true">
                <a:solidFill>
                  <a:srgbClr val="004AA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1. Келдибекова А. О., доктор пед. наук, профессор ОшГУ </a:t>
            </a:r>
          </a:p>
          <a:p>
            <a:pPr algn="ctr">
              <a:lnSpc>
                <a:spcPts val="1766"/>
              </a:lnSpc>
            </a:pPr>
            <a:r>
              <a:rPr lang="en-US" sz="1261" b="true">
                <a:solidFill>
                  <a:srgbClr val="004AA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Тема : П</a:t>
            </a:r>
            <a:r>
              <a:rPr lang="en-US" sz="1261" b="true">
                <a:solidFill>
                  <a:srgbClr val="004AA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отенциал цифровых ресурсов в формировании позитивного опыта обучения -15 минут</a:t>
            </a:r>
          </a:p>
          <a:p>
            <a:pPr algn="ctr">
              <a:lnSpc>
                <a:spcPts val="1766"/>
              </a:lnSpc>
            </a:pPr>
          </a:p>
          <a:p>
            <a:pPr algn="ctr">
              <a:lnSpc>
                <a:spcPts val="1766"/>
              </a:lnSpc>
            </a:pPr>
            <a:r>
              <a:rPr lang="en-US" sz="1261" b="true">
                <a:solidFill>
                  <a:srgbClr val="004AA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2. Авазова Э. Т. старший преподаватель кафедры ТОМИиОМ </a:t>
            </a:r>
          </a:p>
          <a:p>
            <a:pPr algn="ctr">
              <a:lnSpc>
                <a:spcPts val="1766"/>
              </a:lnSpc>
            </a:pPr>
            <a:r>
              <a:rPr lang="en-US" sz="1261" b="true">
                <a:solidFill>
                  <a:srgbClr val="004AA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Тема : П</a:t>
            </a:r>
            <a:r>
              <a:rPr lang="en-US" sz="1261" b="true">
                <a:solidFill>
                  <a:srgbClr val="004AA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рименение информационных технологий в образовании - 15 минут</a:t>
            </a:r>
          </a:p>
          <a:p>
            <a:pPr algn="ctr">
              <a:lnSpc>
                <a:spcPts val="1766"/>
              </a:lnSpc>
            </a:pPr>
          </a:p>
          <a:p>
            <a:pPr algn="ctr">
              <a:lnSpc>
                <a:spcPts val="1766"/>
              </a:lnSpc>
            </a:pPr>
            <a:r>
              <a:rPr lang="en-US" sz="1261" b="true">
                <a:solidFill>
                  <a:srgbClr val="004AA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3. Дооранова Н. К. преподаватель кафедры ТОМИиОМ</a:t>
            </a:r>
          </a:p>
          <a:p>
            <a:pPr algn="ctr">
              <a:lnSpc>
                <a:spcPts val="1764"/>
              </a:lnSpc>
            </a:pPr>
            <a:r>
              <a:rPr lang="en-US" sz="1260" b="true">
                <a:solidFill>
                  <a:srgbClr val="004AA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Тема :                                                         </a:t>
            </a:r>
          </a:p>
          <a:p>
            <a:pPr algn="ctr">
              <a:lnSpc>
                <a:spcPts val="1766"/>
              </a:lnSpc>
            </a:pPr>
          </a:p>
          <a:p>
            <a:pPr algn="ctr">
              <a:lnSpc>
                <a:spcPts val="1766"/>
              </a:lnSpc>
            </a:pPr>
          </a:p>
          <a:p>
            <a:pPr algn="ctr">
              <a:lnSpc>
                <a:spcPts val="1766"/>
              </a:lnSpc>
            </a:pPr>
            <a:r>
              <a:rPr lang="en-US" sz="1261" b="true">
                <a:solidFill>
                  <a:srgbClr val="004AA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4. Обсуждение нового образовательного стандарта и базового учебного плана ВПО </a:t>
            </a:r>
          </a:p>
          <a:p>
            <a:pPr algn="ctr">
              <a:lnSpc>
                <a:spcPts val="1766"/>
              </a:lnSpc>
            </a:pPr>
            <a:r>
              <a:rPr lang="en-US" sz="1261" b="true">
                <a:solidFill>
                  <a:srgbClr val="004AA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550200 Физмат образование</a:t>
            </a:r>
          </a:p>
          <a:p>
            <a:pPr algn="ctr">
              <a:lnSpc>
                <a:spcPts val="1766"/>
              </a:lnSpc>
            </a:pPr>
            <a:r>
              <a:rPr lang="en-US" sz="1261" b="true">
                <a:solidFill>
                  <a:srgbClr val="004AA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 (профиль подготовки: математика и информатика) </a:t>
            </a:r>
          </a:p>
          <a:p>
            <a:pPr algn="ctr">
              <a:lnSpc>
                <a:spcPts val="1766"/>
              </a:lnSpc>
            </a:pPr>
            <a:r>
              <a:rPr lang="en-US" sz="1261" b="true">
                <a:solidFill>
                  <a:srgbClr val="004AA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и</a:t>
            </a:r>
          </a:p>
          <a:p>
            <a:pPr algn="ctr">
              <a:lnSpc>
                <a:spcPts val="1766"/>
              </a:lnSpc>
            </a:pPr>
            <a:r>
              <a:rPr lang="en-US" sz="1261" b="true">
                <a:solidFill>
                  <a:srgbClr val="004AA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Менеджмент в образовании - 20 минут </a:t>
            </a:r>
          </a:p>
          <a:p>
            <a:pPr algn="ctr">
              <a:lnSpc>
                <a:spcPts val="1766"/>
              </a:lnSpc>
            </a:pPr>
          </a:p>
          <a:p>
            <a:pPr algn="ctr">
              <a:lnSpc>
                <a:spcPts val="1766"/>
              </a:lnSpc>
            </a:pPr>
            <a:r>
              <a:rPr lang="en-US" sz="1261" b="true">
                <a:solidFill>
                  <a:srgbClr val="004AA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5. Презентация учебных пособий по математике и информатике 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4265688" y="3223619"/>
            <a:ext cx="2742299" cy="30365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646"/>
              </a:lnSpc>
            </a:pPr>
            <a:r>
              <a:rPr lang="en-US" b="true" sz="1260">
                <a:solidFill>
                  <a:srgbClr val="004AA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Современный учитель и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3889313" y="3564354"/>
            <a:ext cx="3170883" cy="2156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764"/>
              </a:lnSpc>
            </a:pPr>
            <a:r>
              <a:rPr lang="en-US" sz="1260" b="true">
                <a:solidFill>
                  <a:srgbClr val="004AA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искусственный интеллект - 15 минут 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0" y="609032"/>
            <a:ext cx="3459783" cy="7905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b="true">
                <a:solidFill>
                  <a:srgbClr val="B8232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"</a:t>
            </a:r>
            <a:r>
              <a:rPr lang="en-US" sz="1500" b="true">
                <a:solidFill>
                  <a:srgbClr val="B8232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Хороший учитель - не тот , кто хорошо учит , а тот, кто сам учится"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475904" y="1598688"/>
            <a:ext cx="1983879" cy="2571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b="true">
                <a:solidFill>
                  <a:srgbClr val="148C52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Народная мудрость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208235" y="2353272"/>
            <a:ext cx="3043312" cy="11740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02"/>
              </a:lnSpc>
            </a:pPr>
            <a:r>
              <a:rPr lang="en-US" sz="1358" b="true">
                <a:solidFill>
                  <a:srgbClr val="148C52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 Развитие знаний и навыков учащихся в условиях 12-летнего обучения, формирование интереса к учебе и подготовка к дальнейшему образованию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517161" y="2023070"/>
            <a:ext cx="2665363" cy="2571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b="true">
                <a:solidFill>
                  <a:srgbClr val="B8232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Цель секционной работы :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3843" y="4273239"/>
            <a:ext cx="3760078" cy="1057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b="true">
                <a:solidFill>
                  <a:srgbClr val="148C52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Начальник Ошского городского управления образования Досмурадов Тынчтыкбек Бекташович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-84521" y="5594201"/>
            <a:ext cx="3936807" cy="7905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b="true">
                <a:solidFill>
                  <a:srgbClr val="148C52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Руководитель методического кабинета Закиров Руслан Амангельдиевич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256496" y="3752539"/>
            <a:ext cx="3254772" cy="349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 b="true">
                <a:solidFill>
                  <a:srgbClr val="B8232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 Приветственное слово :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7347416" y="3297499"/>
            <a:ext cx="3043719" cy="346402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60"/>
              </a:lnSpc>
            </a:pPr>
          </a:p>
          <a:p>
            <a:pPr algn="ctr">
              <a:lnSpc>
                <a:spcPts val="2160"/>
              </a:lnSpc>
            </a:pPr>
            <a:r>
              <a:rPr lang="en-US" sz="1543" b="true">
                <a:solidFill>
                  <a:srgbClr val="004AA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 От всей души поздравляем вас с началом нового учебного года!</a:t>
            </a:r>
          </a:p>
          <a:p>
            <a:pPr algn="ctr">
              <a:lnSpc>
                <a:spcPts val="2160"/>
              </a:lnSpc>
            </a:pPr>
          </a:p>
          <a:p>
            <a:pPr algn="ctr">
              <a:lnSpc>
                <a:spcPts val="2160"/>
              </a:lnSpc>
            </a:pPr>
            <a:r>
              <a:rPr lang="en-US" sz="1543" b="true">
                <a:solidFill>
                  <a:srgbClr val="004AA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 Желаем, чтобы этот год был плодотворным, интересным и принёс много радости.</a:t>
            </a:r>
          </a:p>
          <a:p>
            <a:pPr algn="ctr">
              <a:lnSpc>
                <a:spcPts val="2160"/>
              </a:lnSpc>
            </a:pPr>
          </a:p>
          <a:p>
            <a:pPr algn="ctr">
              <a:lnSpc>
                <a:spcPts val="2160"/>
              </a:lnSpc>
            </a:pPr>
            <a:r>
              <a:rPr lang="en-US" sz="1543" b="true">
                <a:solidFill>
                  <a:srgbClr val="004AA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 Пусть ученики радуют вас своими успехами, а в вашей жизни будет много счастливых моментов!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7418442" y="2975878"/>
            <a:ext cx="2972693" cy="3501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6"/>
              </a:lnSpc>
            </a:pPr>
            <a:r>
              <a:rPr lang="en-US" sz="2104" b="true">
                <a:solidFill>
                  <a:srgbClr val="B8232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Уважаемые учителя!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3763921" y="6493770"/>
            <a:ext cx="1003533" cy="2677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97"/>
              </a:lnSpc>
            </a:pPr>
            <a:r>
              <a:rPr lang="en-US" sz="1569" b="true">
                <a:solidFill>
                  <a:srgbClr val="004AA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6. Разное 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0" y="6584801"/>
            <a:ext cx="3699684" cy="523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b="true">
                <a:solidFill>
                  <a:srgbClr val="B8232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Выступят завучи и социальный педагог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DAGwlAU4FZE</dc:identifier>
  <dcterms:modified xsi:type="dcterms:W3CDTF">2011-08-01T06:04:30Z</dcterms:modified>
  <cp:revision>1</cp:revision>
  <dc:title>Геометрический Сложенный Втрое Буклет Маркетинга с Узором, копия</dc:title>
</cp:coreProperties>
</file>