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5" r:id="rId4"/>
  </p:sldMasterIdLst>
  <p:notesMasterIdLst>
    <p:notesMasterId r:id="rId22"/>
  </p:notesMasterIdLst>
  <p:sldIdLst>
    <p:sldId id="318" r:id="rId5"/>
    <p:sldId id="335" r:id="rId6"/>
    <p:sldId id="340" r:id="rId7"/>
    <p:sldId id="342" r:id="rId8"/>
    <p:sldId id="344" r:id="rId9"/>
    <p:sldId id="341" r:id="rId10"/>
    <p:sldId id="320" r:id="rId11"/>
    <p:sldId id="322" r:id="rId12"/>
    <p:sldId id="325" r:id="rId13"/>
    <p:sldId id="326" r:id="rId14"/>
    <p:sldId id="328" r:id="rId15"/>
    <p:sldId id="329" r:id="rId16"/>
    <p:sldId id="334" r:id="rId17"/>
    <p:sldId id="331" r:id="rId18"/>
    <p:sldId id="330" r:id="rId19"/>
    <p:sldId id="338" r:id="rId20"/>
    <p:sldId id="283" r:id="rId21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CC00"/>
    <a:srgbClr val="A50021"/>
    <a:srgbClr val="000000"/>
    <a:srgbClr val="9AEFF8"/>
    <a:srgbClr val="EEFC3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01"/>
    <p:restoredTop sz="98490"/>
  </p:normalViewPr>
  <p:slideViewPr>
    <p:cSldViewPr showGuides="1">
      <p:cViewPr varScale="1">
        <p:scale>
          <a:sx n="112" d="100"/>
          <a:sy n="112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F6D16B-19E6-4000-B59C-805BB8FFF69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1ED0F-33C7-4B6E-820D-F9C16B8B2C8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34" charset="-127"/>
              <a:ea typeface="+mn-ea"/>
              <a:cs typeface="+mn-cs"/>
            </a:endParaRPr>
          </a:p>
        </p:txBody>
      </p:sp>
      <p:sp>
        <p:nvSpPr>
          <p:cNvPr id="8" name="Rounded Rectangle 15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34" charset="-127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CB7342-9B4D-4D79-8529-B7EE0BBC687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7A399"/>
                </a:solidFill>
                <a:effectLst/>
                <a:uLnTx/>
                <a:uFillTx/>
                <a:latin typeface="Times New Roman" panose="02020603050405020304" pitchFamily="18" charset="0"/>
                <a:ea typeface="굴림" pitchFamily="34" charset="-127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>
              <a:buNone/>
            </a:pPr>
            <a:fld id="{9A0DB2DC-4C9A-4742-B13C-FB6460FD3503}" type="slidenum">
              <a:rPr lang="en-US" altLang="ko-KR" dirty="0">
                <a:ea typeface="굴림" pitchFamily="34" charset="-127"/>
              </a:rPr>
            </a:fld>
            <a:endParaRPr lang="en-US" altLang="ko-KR" dirty="0">
              <a:ea typeface="굴림" pitchFamily="34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34" charset="-127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495F18-BDB1-481D-AD48-A76AA0B4BE9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7A399"/>
                </a:solidFill>
                <a:effectLst/>
                <a:uLnTx/>
                <a:uFillTx/>
                <a:latin typeface="Times New Roman" panose="02020603050405020304" pitchFamily="18" charset="0"/>
                <a:ea typeface="굴림" pitchFamily="34" charset="-127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>
              <a:buNone/>
            </a:pPr>
            <a:fld id="{9A0DB2DC-4C9A-4742-B13C-FB6460FD3503}" type="slidenum">
              <a:rPr lang="en-US" altLang="ko-KR" dirty="0">
                <a:ea typeface="굴림" pitchFamily="34" charset="-127"/>
              </a:rPr>
            </a:fld>
            <a:endParaRPr lang="en-US" altLang="ko-KR" dirty="0">
              <a:ea typeface="굴림" pitchFamily="34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tIns="45720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5A0A60-57C6-4190-A825-7912F4C66106}" type="datetime1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A7A399"/>
                </a:solidFill>
                <a:effectLst/>
                <a:uLnTx/>
                <a:uFillTx/>
                <a:latin typeface="Times New Roman" panose="02020603050405020304" pitchFamily="18" charset="0"/>
                <a:ea typeface="굴림" pitchFamily="34" charset="-127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F9B24D-F9EF-45B5-A8DD-2E221560162C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A7A399"/>
                </a:solidFill>
                <a:effectLst/>
                <a:uLnTx/>
                <a:uFillTx/>
                <a:latin typeface="Times New Roman" panose="02020603050405020304" pitchFamily="18" charset="0"/>
                <a:ea typeface="굴림" pitchFamily="34" charset="-127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0BA711-052A-4AD3-A788-F74E71AFC134}" type="datetime1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A7A399"/>
                </a:solidFill>
                <a:effectLst/>
                <a:uLnTx/>
                <a:uFillTx/>
                <a:latin typeface="Times New Roman" panose="02020603050405020304" pitchFamily="18" charset="0"/>
                <a:ea typeface="굴림" pitchFamily="34" charset="-127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2C9614-CD13-434E-ABA5-2CFBF24E92C4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A7A399"/>
                </a:solidFill>
                <a:effectLst/>
                <a:uLnTx/>
                <a:uFillTx/>
                <a:latin typeface="Times New Roman" panose="02020603050405020304" pitchFamily="18" charset="0"/>
                <a:ea typeface="굴림" pitchFamily="34" charset="-127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61DF90-E616-4322-8866-80663835B40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35D790-6276-453B-AB49-D90D41F769C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B5B59F-CE9C-4C87-9D80-F24EE519EA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3054D5-8FA9-4F23-8D9B-3B31146322C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15CF93-A784-46E3-BC28-E348DBC2AA78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A28F49-1E3A-4DA3-918A-8287BE2360E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FC4CF7-33AB-432C-869F-81DEB19904C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B25D1A-AF13-46A9-A897-D5FE8D5B668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1A305-87E6-41AD-8132-312A39AAC4F4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8BCBD3-E56F-4C0B-9B2C-38F139DA3B2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D2DC06-31A5-40EF-9E07-F62484C27099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74E77B-0DE3-42ED-B697-5F6D17226A9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D89BCE-6E91-444D-99CD-B87DB0DE4FF8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E66DB4-3F23-411F-9F8D-2D0DE6555BB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0FAE8D-F138-4FCF-841B-23D338BB2BE9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7907FC-0155-49A3-A65B-3E7C50C7F5C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B068ED-CB6E-43C5-8BF6-6C1E000040F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C25104-F372-49FF-9A16-43758986302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2B2DD9-B1C2-471F-8566-440D9F75835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A485CB-4328-409D-8E36-73F59014A35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1C658E-06D4-45CE-97D2-9E7A43A4292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E36F72-1649-4015-8A2A-8045C58E513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3A57B8-F0CC-4CEF-950B-BA40CEDB36E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3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51" name="Text Placeholder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</a:ln>
        </p:spPr>
        <p:txBody>
          <a:bodyPr lIns="182880" tIns="91440"/>
          <a:p>
            <a:pPr lvl="0"/>
            <a:r>
              <a:rPr lang="en-US" altLang="ru-RU" dirty="0"/>
              <a:t>Click to edit Master text styles</a:t>
            </a:r>
            <a:endParaRPr lang="en-US" altLang="ru-RU" dirty="0"/>
          </a:p>
          <a:p>
            <a:pPr lvl="1"/>
            <a:r>
              <a:rPr lang="en-US" altLang="ru-RU" dirty="0"/>
              <a:t>Second level</a:t>
            </a:r>
            <a:endParaRPr lang="en-US" altLang="ru-RU" dirty="0"/>
          </a:p>
          <a:p>
            <a:pPr lvl="2"/>
            <a:r>
              <a:rPr lang="en-US" altLang="ru-RU" dirty="0"/>
              <a:t>Third level</a:t>
            </a:r>
            <a:endParaRPr lang="en-US" altLang="ru-RU" dirty="0"/>
          </a:p>
          <a:p>
            <a:pPr lvl="3"/>
            <a:r>
              <a:rPr lang="en-US" altLang="ru-RU" dirty="0"/>
              <a:t>Fourth level</a:t>
            </a:r>
            <a:endParaRPr lang="en-US" altLang="ru-RU" dirty="0"/>
          </a:p>
          <a:p>
            <a:pPr lvl="4"/>
            <a:r>
              <a:rPr lang="en-US" altLang="ru-RU" dirty="0"/>
              <a:t>Fifth level</a:t>
            </a:r>
            <a:endParaRPr lang="en-US" altLang="ru-RU" dirty="0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0" sz="1000">
                <a:solidFill>
                  <a:srgbClr val="A7A399"/>
                </a:solidFill>
                <a:ea typeface="굴림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354063-7D88-468E-BF61-B24E6BB2290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7A399"/>
                </a:solidFill>
                <a:effectLst/>
                <a:uLnTx/>
                <a:uFillTx/>
                <a:latin typeface="Times New Roman" panose="02020603050405020304" pitchFamily="18" charset="0"/>
                <a:ea typeface="굴림" pitchFamily="34" charset="-127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0" sz="1000">
                <a:solidFill>
                  <a:srgbClr val="A7A399"/>
                </a:solidFill>
                <a:ea typeface="굴림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imes New Roman" panose="02020603050405020304" pitchFamily="18" charset="0"/>
              <a:ea typeface="굴림" pitchFamily="34" charset="-127"/>
              <a:cs typeface="+mn-cs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000">
                <a:solidFill>
                  <a:srgbClr val="A7A399"/>
                </a:solidFill>
                <a:ea typeface="굴림" pitchFamily="34" charset="-127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ko-KR" dirty="0">
                <a:latin typeface="Times New Roman" panose="02020603050405020304" pitchFamily="18" charset="0"/>
              </a:rPr>
            </a:fld>
            <a:endParaRPr lang="en-US" altLang="ko-KR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Arial" panose="020B0604020202020204" pitchFamily="34" charset="0"/>
          <a:ea typeface="굴림" pitchFamily="34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Arial" panose="020B0604020202020204" pitchFamily="34" charset="0"/>
          <a:ea typeface="굴림" pitchFamily="34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Arial" panose="020B0604020202020204" pitchFamily="34" charset="0"/>
          <a:ea typeface="굴림" pitchFamily="34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Arial" panose="020B0604020202020204" pitchFamily="34" charset="0"/>
          <a:ea typeface="굴림" pitchFamily="34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굴림" pitchFamily="34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굴림" pitchFamily="34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굴림" pitchFamily="34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  <a:ea typeface="굴림" pitchFamily="34" charset="-127"/>
        </a:defRPr>
      </a:lvl9pPr>
    </p:titleStyle>
    <p:bodyStyle>
      <a:lvl1pPr marL="265430" indent="-265430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48005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786130" indent="-182880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4255" indent="-182880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279525" indent="-182880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47D99-D18E-48E9-A610-7461F5A9500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3DEB96-8935-4BDF-A17B-56C18764804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png"/><Relationship Id="rId1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9.png"/><Relationship Id="rId1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hyperlink" Target="https://doi.org/10.33619/2414-2948/92/3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9999"/>
          </a:schemeClr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3" name="Прямая соединительная линия 2"/>
          <p:cNvCxnSpPr/>
          <p:nvPr/>
        </p:nvCxnSpPr>
        <p:spPr>
          <a:xfrm>
            <a:off x="106363" y="3260725"/>
            <a:ext cx="9197975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Прямоугольник 10"/>
          <p:cNvSpPr/>
          <p:nvPr/>
        </p:nvSpPr>
        <p:spPr>
          <a:xfrm>
            <a:off x="2108200" y="63500"/>
            <a:ext cx="2319338" cy="1046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</a:t>
            </a:r>
            <a:endParaRPr lang="ru-RU" altLang="ru-RU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ИЛИМ МИНИСТРЛИГИ</a:t>
            </a:r>
            <a:endParaRPr lang="ru-RU" altLang="ru-RU" sz="1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4" name="Прямоугольник 11"/>
          <p:cNvSpPr/>
          <p:nvPr/>
        </p:nvSpPr>
        <p:spPr>
          <a:xfrm>
            <a:off x="6491288" y="239713"/>
            <a:ext cx="2473325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/>
            <a:r>
              <a:rPr lang="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</a:t>
            </a:r>
            <a:endParaRPr lang="" alt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endParaRPr lang="en-US" alt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 </a:t>
            </a:r>
            <a:endParaRPr lang="en-US" altLang="ru-RU" sz="1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6363" y="4581525"/>
            <a:ext cx="9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Текст 11"/>
          <p:cNvSpPr>
            <a:spLocks noGrp="1"/>
          </p:cNvSpPr>
          <p:nvPr>
            <p:ph type="body" idx="4294967295"/>
          </p:nvPr>
        </p:nvSpPr>
        <p:spPr>
          <a:xfrm>
            <a:off x="2792413" y="6308725"/>
            <a:ext cx="3706812" cy="549275"/>
          </a:xfrm>
          <a:ln/>
        </p:spPr>
        <p:txBody>
          <a:bodyPr vert="horz" wrap="square" lIns="182880" tIns="91440" rIns="91440" bIns="45720" anchor="t" anchorCtr="0"/>
          <a:p>
            <a:pPr marL="0" indent="0" algn="ctr">
              <a:buNone/>
            </a:pPr>
            <a:r>
              <a:rPr lang="ru-RU" altLang="ru-RU" dirty="0"/>
              <a:t>     </a:t>
            </a:r>
            <a:r>
              <a:rPr lang="ru-RU" altLang="ru-RU" sz="1800" dirty="0">
                <a:solidFill>
                  <a:srgbClr val="0000FF"/>
                </a:solidFill>
              </a:rPr>
              <a:t>Ош</a:t>
            </a:r>
            <a:r>
              <a:rPr lang="ru-RU" alt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- 2024</a:t>
            </a:r>
            <a:endParaRPr lang="ru-RU" altLang="ru-RU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7" name="Прямоугольник 12"/>
          <p:cNvSpPr/>
          <p:nvPr/>
        </p:nvSpPr>
        <p:spPr>
          <a:xfrm>
            <a:off x="61913" y="2925763"/>
            <a:ext cx="8996362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«НАНОТЕХНОЛОГИЯ 	ЖАНА  ЖАСАЛМА ИНТЕЛЛЕКТ» ИЛИМ-ИЗИЛДӨӨ  ИНСТИТУТУ </a:t>
            </a:r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8" name="Рисунок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175" y="74613"/>
            <a:ext cx="1506538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100013"/>
            <a:ext cx="1252538" cy="1081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010275"/>
          </a:xfrm>
          <a:ln/>
        </p:spPr>
        <p:txBody>
          <a:bodyPr vert="horz" wrap="square" lIns="91440" tIns="45720" rIns="91440" bIns="45720" anchor="t" anchorCtr="0"/>
          <a:p>
            <a:pPr indent="449580" algn="just" eaLnBrk="1" hangingPunct="1">
              <a:lnSpc>
                <a:spcPct val="13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силикатного модуля (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SM)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пород, пригодных для цементной промышленности обычно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пределах 1.9 – 3.2.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благоприятные значения силикатного модуля расположены в интервале 2.2 – 2.6. С ростом силикатного модуля ухудшается способность смеси к обжигу при снижении содержания жидкой фазы. Кроме того, рост силикатного модуля является причиной замедления схватывания и твердения готовой базальтовой смеси. </a:t>
            </a:r>
            <a:r>
              <a:rPr lang="ru-RU" alt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уменьшении силикатного модуля возрастает содержание жидкой фазы,  это обуславливает хорошую обжигаемость смеси.</a:t>
            </a:r>
            <a:endParaRPr lang="ru-RU" altLang="ru-RU" sz="1300" b="1" dirty="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indent="449580" eaLnBrk="1" hangingPunct="1">
              <a:lnSpc>
                <a:spcPct val="130000"/>
              </a:lnSpc>
              <a:spcAft>
                <a:spcPts val="800"/>
              </a:spcAft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глиноземистый модуль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(TM)    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пределах 1.5 – 2.5.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</a:t>
            </a:r>
            <a:r>
              <a:rPr lang="ru-RU" alt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глиноземистый модуль(ТМ=3,75) при низком силикатном модуле (</a:t>
            </a:r>
            <a:r>
              <a:rPr lang="en-US" alt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ru-RU" alt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1.57) приводит к получению смеси (раствора) при высокой температуре быстросхватывающегося расплава. </a:t>
            </a:r>
            <a:endParaRPr lang="en-US" alt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eaLnBrk="1" hangingPunct="1">
              <a:lnSpc>
                <a:spcPct val="130000"/>
              </a:lnSpc>
              <a:spcAft>
                <a:spcPts val="800"/>
              </a:spcAft>
            </a:pPr>
            <a:r>
              <a:rPr lang="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Наряду с оксидами в базальтовой породе Кызыл-Кии имеются  также ценные компоненты, такие как: </a:t>
            </a:r>
            <a:r>
              <a:rPr lang="" alt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индий, титан, скандий  </a:t>
            </a:r>
            <a:r>
              <a:rPr lang="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 др.</a:t>
            </a:r>
            <a:endParaRPr lang="ru-RU" altLang="ru-RU" sz="13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indent="449580" algn="just" eaLnBrk="1" hangingPunct="1">
              <a:lnSpc>
                <a:spcPct val="130000"/>
              </a:lnSpc>
              <a:spcAft>
                <a:spcPts val="800"/>
              </a:spcAft>
            </a:pPr>
            <a:endParaRPr lang="en-US" alt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eaLnBrk="1" hangingPunct="1">
              <a:lnSpc>
                <a:spcPct val="130000"/>
              </a:lnSpc>
              <a:spcAft>
                <a:spcPts val="800"/>
              </a:spcAft>
            </a:pPr>
            <a:endParaRPr lang="ru-RU" altLang="ru-RU" sz="1300" b="1" dirty="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indent="449580" eaLnBrk="1" hangingPunct="1">
              <a:lnSpc>
                <a:spcPct val="80000"/>
              </a:lnSpc>
            </a:pPr>
            <a:endParaRPr lang="ru-RU" altLang="ru-RU" sz="1800" dirty="0"/>
          </a:p>
        </p:txBody>
      </p:sp>
      <p:sp>
        <p:nvSpPr>
          <p:cNvPr id="29699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buFontTx/>
              <a:buNone/>
            </a:pPr>
            <a:fld id="{9A0DB2DC-4C9A-4742-B13C-FB6460FD3503}" type="slidenum">
              <a:rPr lang="ru-RU" altLang="ru-RU" sz="12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</a:fld>
            <a:endParaRPr lang="ru-RU" altLang="ru-RU" sz="12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360363"/>
            <a:ext cx="8135937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98625"/>
            <a:ext cx="8002587" cy="5022850"/>
          </a:xfrm>
          <a:ln/>
        </p:spPr>
      </p:pic>
      <p:sp>
        <p:nvSpPr>
          <p:cNvPr id="3072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buFontTx/>
              <a:buNone/>
            </a:pPr>
            <a:fld id="{9A0DB2DC-4C9A-4742-B13C-FB6460FD3503}" type="slidenum">
              <a:rPr lang="ru-RU" altLang="ru-RU" sz="12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</a:fld>
            <a:endParaRPr lang="ru-RU" altLang="ru-RU" sz="12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5" name="Прямоугольник 7"/>
          <p:cNvSpPr/>
          <p:nvPr/>
        </p:nvSpPr>
        <p:spPr>
          <a:xfrm>
            <a:off x="1042988" y="1376363"/>
            <a:ext cx="6624637" cy="32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Calibri" panose="020F0502020204030204" pitchFamily="34" charset="0"/>
              </a:rPr>
              <a:t>Параметры </a:t>
            </a:r>
            <a:r>
              <a:rPr lang="en-US" altLang="ru-RU" sz="1400" b="1" dirty="0">
                <a:latin typeface="Times New Roman" panose="02020603050405020304" pitchFamily="18" charset="0"/>
                <a:cs typeface="Calibri" panose="020F0502020204030204" pitchFamily="34" charset="0"/>
              </a:rPr>
              <a:t>Comsol Multiphysics</a:t>
            </a:r>
            <a:r>
              <a:rPr lang="ru-RU" altLang="ru-RU" sz="1400" b="1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 sz="11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15888"/>
            <a:ext cx="8569325" cy="1173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buFontTx/>
              <a:buNone/>
            </a:pPr>
            <a:fld id="{9A0DB2DC-4C9A-4742-B13C-FB6460FD3503}" type="slidenum">
              <a:rPr lang="ru-RU" altLang="ru-RU" sz="12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</a:fld>
            <a:endParaRPr lang="ru-RU" altLang="ru-RU" sz="12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1748" name="Объект 4"/>
          <p:cNvPicPr>
            <a:picLocks noGrp="1"/>
          </p:cNvPicPr>
          <p:nvPr>
            <p:ph idx="1"/>
          </p:nvPr>
        </p:nvPicPr>
        <p:blipFill>
          <a:blip r:embed="rId2"/>
          <a:srcRect l="39473" t="26375" r="28223" b="36530"/>
          <a:stretch>
            <a:fillRect/>
          </a:stretch>
        </p:blipFill>
        <p:spPr>
          <a:xfrm>
            <a:off x="539750" y="1557338"/>
            <a:ext cx="7848600" cy="4895850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ln/>
        </p:spPr>
        <p:txBody>
          <a:bodyPr vert="horz" wrap="square" lIns="91440" tIns="45720" rIns="91440" bIns="45720" anchor="ctr" anchorCtr="0"/>
          <a:p>
            <a:r>
              <a:rPr lang="ru-RU" altLang="ru-RU" sz="3200" dirty="0"/>
              <a:t>Механические свойства базальтового ламината</a:t>
            </a:r>
            <a:endParaRPr lang="ru-RU" altLang="ru-RU" sz="3200" dirty="0"/>
          </a:p>
        </p:txBody>
      </p:sp>
      <p:pic>
        <p:nvPicPr>
          <p:cNvPr id="32771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557338"/>
            <a:ext cx="7931150" cy="4608512"/>
          </a:xfrm>
          <a:ln/>
        </p:spPr>
      </p:pic>
      <p:sp>
        <p:nvSpPr>
          <p:cNvPr id="32772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buFontTx/>
              <a:buNone/>
            </a:pPr>
            <a:fld id="{9A0DB2DC-4C9A-4742-B13C-FB6460FD3503}" type="slidenum">
              <a:rPr lang="ru-RU" altLang="ru-RU" sz="12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</a:fld>
            <a:endParaRPr lang="ru-RU" altLang="ru-RU" sz="12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Электрофизические параметры базальтовой породы </a:t>
            </a:r>
            <a:endParaRPr lang="ru-RU" altLang="ru-RU" sz="2000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  <a:ln/>
        </p:spPr>
        <p:txBody>
          <a:bodyPr vert="horz" wrap="square" lIns="91440" tIns="45720" rIns="91440" bIns="45720" anchor="t" anchorCtr="0"/>
          <a:p>
            <a:pPr indent="457200" algn="just" eaLnBrk="1" hangingPunct="1">
              <a:lnSpc>
                <a:spcPct val="150000"/>
              </a:lnSpc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электрофизические свойства горных пород являются функциями, как его химического состава, так и внешней температуры.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lnSpc>
                <a:spcPct val="150000"/>
              </a:lnSpc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Рис. 3. Вольтамперная характеристика базальта для различных температур 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lnSpc>
                <a:spcPct val="150000"/>
              </a:lnSpc>
            </a:pPr>
            <a:endParaRPr lang="ru-RU" altLang="ru-RU" sz="2400" dirty="0">
              <a:cs typeface="Calibri" panose="020F0502020204030204" pitchFamily="34" charset="0"/>
            </a:endParaRPr>
          </a:p>
          <a:p>
            <a:pPr indent="457200" eaLnBrk="1" hangingPunct="1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buFontTx/>
              <a:buNone/>
            </a:pPr>
            <a:fld id="{9A0DB2DC-4C9A-4742-B13C-FB6460FD3503}" type="slidenum">
              <a:rPr lang="ru-RU" altLang="ru-RU" sz="12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</a:fld>
            <a:endParaRPr lang="ru-RU" altLang="ru-RU" sz="12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3797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989138"/>
            <a:ext cx="7489825" cy="457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74888"/>
            <a:ext cx="3257550" cy="107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61963" y="53975"/>
            <a:ext cx="8229600" cy="566738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" altLang="ru-RU" dirty="0">
                <a:solidFill>
                  <a:srgbClr val="00B050"/>
                </a:solidFill>
              </a:rPr>
              <a:t>Основные выводы</a:t>
            </a:r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692150"/>
            <a:ext cx="8507413" cy="5905500"/>
          </a:xfrm>
        </p:spPr>
        <p:txBody>
          <a:bodyPr vert="horz" wrap="square" lIns="91440" tIns="45720" rIns="91440" bIns="45720" numCol="1" rtlCol="0" anchor="t" anchorCtr="0" compatLnSpc="1"/>
          <a:p>
            <a:pPr algn="just">
              <a:lnSpc>
                <a:spcPct val="97000"/>
              </a:lnSpc>
              <a:buFont typeface="Calibri" panose="020F0502020204030204" pitchFamily="34" charset="0"/>
              <a:buAutoNum type="arabicPeriod"/>
            </a:pPr>
            <a:r>
              <a:rPr lang="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Проведен анализ структурной целостности четырехслойного, композитного ламината из волокон базальтовых горных пород посредством параметров, называемых индексом разрушения и коэффициентом запаса прочности с использованием шести полиномиальных критериев разрушения.</a:t>
            </a:r>
            <a:endParaRPr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97000"/>
              </a:lnSpc>
              <a:buFont typeface="Calibri" panose="020F0502020204030204" pitchFamily="34" charset="0"/>
              <a:buAutoNum type="arabicPeriod"/>
            </a:pPr>
            <a:r>
              <a:rPr lang="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Описаны многие моменты моделирования физических процессов, введение механических, прочностных свойств базальтового волокна в программном продукте конечно-элементного анализа Comsol Multiphysics с определением модели, со свойствами материала, и с граничными условиями. </a:t>
            </a:r>
            <a:endParaRPr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97000"/>
              </a:lnSpc>
              <a:buFont typeface="Calibri" panose="020F0502020204030204" pitchFamily="34" charset="0"/>
              <a:buAutoNum type="arabicPeriod"/>
            </a:pPr>
            <a:r>
              <a:rPr lang="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Получены предварительные результаты по индексу разрушения и коэффициента запаса прочности по шести полиномиальным критериям разрушения ламината из базальтового волокна.</a:t>
            </a:r>
            <a:endParaRPr lang="" altLang="x-none" sz="1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dirty="0">
                <a:solidFill>
                  <a:srgbClr val="FF0000"/>
                </a:solidFill>
              </a:rPr>
              <a:t>Экспериментальные результаты показывают, что вольтамперные характеристики базальта, полученные нами в экспериментах для низких (t = 20 C) и высоких             (t = 850 C) температур идентичны с вольтамперной характеристикой поликристаллического кремния (t = 20 С). </a:t>
            </a:r>
            <a:endParaRPr lang="ru-RU" altLang="ru-RU" sz="18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rgbClr val="0070C0"/>
                </a:solidFill>
              </a:rPr>
              <a:t>Это означает, что электропроводность базальтовых пород обусловлена примесными ионами и электронами и наличием небольшого числа свободных электронов. Ионный характер электропроводности базальта присущ легколетучим элементам (галоидным соединениям, нитратам, сульфатам и т.д.), а электронная проводимость характерна для окислов и сульфатов тяжелых металлов и полупроводниковых элементов. 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algn="just">
              <a:lnSpc>
                <a:spcPct val="97000"/>
              </a:lnSpc>
              <a:buFont typeface="Calibri" panose="020F0502020204030204" pitchFamily="34" charset="0"/>
              <a:buAutoNum type="arabicPeriod"/>
            </a:pPr>
            <a:endParaRPr lang="" altLang="x-none" sz="19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97000"/>
              </a:lnSpc>
              <a:buFont typeface="Calibri" panose="020F0502020204030204" pitchFamily="34" charset="0"/>
              <a:buAutoNum type="arabicPeriod"/>
            </a:pPr>
            <a:endParaRPr sz="15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sz="3000" dirty="0"/>
          </a:p>
        </p:txBody>
      </p:sp>
      <p:sp>
        <p:nvSpPr>
          <p:cNvPr id="34820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buFontTx/>
              <a:buNone/>
            </a:pPr>
            <a:fld id="{9A0DB2DC-4C9A-4742-B13C-FB6460FD3503}" type="slidenum">
              <a:rPr lang="ru-RU" altLang="ru-RU" sz="12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</a:fld>
            <a:endParaRPr lang="ru-RU" altLang="ru-RU" sz="12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 vert="horz" wrap="square" lIns="91440" tIns="45720" rIns="91440" bIns="45720" anchor="ctr" anchorCtr="0"/>
          <a:p>
            <a:r>
              <a:rPr lang="" altLang="ru-RU" b="1" dirty="0">
                <a:solidFill>
                  <a:srgbClr val="C00000"/>
                </a:solidFill>
              </a:rPr>
              <a:t>Публикации: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68962"/>
          </a:xfrm>
          <a:ln/>
        </p:spPr>
        <p:txBody>
          <a:bodyPr vert="horz" wrap="square" lIns="91440" tIns="45720" rIns="91440" bIns="45720" anchor="t" anchorCtr="0"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" altLang="ru-RU" sz="2000" b="1" dirty="0"/>
              <a:t>1.</a:t>
            </a:r>
            <a:r>
              <a:rPr lang="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Ташполотов Ы., Маматов Э.У.,</a:t>
            </a:r>
            <a:r>
              <a:rPr lang="" altLang="ru-RU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Х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имический состав базальтовых горных пород</a:t>
            </a:r>
            <a:r>
              <a:rPr lang="ru-RU" altLang="ru-RU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 Кызыл-Кийского месторождения Кыргызской Республики.//</a:t>
            </a:r>
            <a:r>
              <a:rPr lang="" altLang="ru-RU" sz="2000" b="1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 ОшГУ, </a:t>
            </a:r>
            <a:r>
              <a:rPr lang="ru-RU" altLang="ru-RU" sz="2000" b="1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ФИЗИКА, ТЕХНИКА </a:t>
            </a:r>
            <a:r>
              <a:rPr lang="" altLang="ru-RU" sz="2000" b="1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опубликован 01.03.2023) , с.81-91.</a:t>
            </a:r>
            <a:endParaRPr lang="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Маматов Э. У., Ташполотов Ы. 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Определение прочностных характеристик базальтового композита </a:t>
            </a:r>
            <a:r>
              <a:rPr lang="ru-RU" altLang="ru-RU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в COMSOL Multiphysics//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Бюллетень науки и практики. 2023. Т. 9. №7. </a:t>
            </a:r>
            <a:r>
              <a:rPr lang="ru-RU" alt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https://doi.org/10.33619/2414-2948/92/39</a:t>
            </a:r>
            <a:endParaRPr lang="ru-RU" altLang="ru-RU" sz="20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" alt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Ташполотов Ы.,Омурбекова Г.К. </a:t>
            </a:r>
            <a:r>
              <a:rPr lang="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модель</a:t>
            </a:r>
            <a:r>
              <a:rPr lang="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бетона.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Авторское свидетельство Кыргызпатента</a:t>
            </a:r>
            <a:r>
              <a:rPr lang="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программу для ЭВМ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06.03.2024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 журнал “Физика конденсированного состояния”, выходящий в Великобритании, была направлена следующая статья: Ибраимов Т.К., Сатыбалдыев А., Ташполотов Ы., Садыков Э.</a:t>
            </a:r>
            <a:r>
              <a:rPr lang="" altLang="ru-RU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" alt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Извлечения ценных металлов</a:t>
            </a:r>
            <a:r>
              <a:rPr lang="" altLang="ru-RU" sz="20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 из  промышленных отходов </a:t>
            </a:r>
            <a:r>
              <a:rPr lang="ru-RU" altLang="ru-RU" sz="20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Кыргызской Республики</a:t>
            </a:r>
            <a:r>
              <a:rPr lang="" altLang="ru-RU" sz="20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 на основе процесса электрофизической ионизации”(10.06.2024).</a:t>
            </a:r>
            <a:endParaRPr lang="ru-RU" altLang="ru-RU" sz="20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3584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buFontTx/>
              <a:buNone/>
            </a:pPr>
            <a:fld id="{9A0DB2DC-4C9A-4742-B13C-FB6460FD3503}" type="slidenum">
              <a:rPr lang="ru-RU" altLang="ru-RU" sz="12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</a:fld>
            <a:endParaRPr lang="ru-RU" altLang="ru-RU" sz="12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865812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" altLang="ru-RU" sz="75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Көңүл бурганыңыздар үчүн чоң рахмат!</a:t>
            </a:r>
            <a:endParaRPr lang="ru-RU" altLang="ru-RU" sz="75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2160587"/>
          </a:xfrm>
          <a:ln/>
        </p:spPr>
        <p:txBody>
          <a:bodyPr vert="horz" wrap="square" lIns="91440" tIns="45720" rIns="91440" bIns="45720" anchor="ctr" anchorCtr="0"/>
          <a:p>
            <a:pPr algn="just">
              <a:buNone/>
            </a:pPr>
            <a:br>
              <a:rPr lang="ru-RU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ru-RU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Институттун максаты: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(1)</a:t>
            </a:r>
            <a:r>
              <a:rPr lang="ru-RU" alt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Кыргыз Республикасынын экономикасынын реалдуу секторун илимий-техникалык изилдөөлөрдү өнүктүрүүнүн жана колдоонун негизинде илимий жактан камсыздоо,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(2)</a:t>
            </a:r>
            <a:r>
              <a:rPr lang="ru-RU" alt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реалдуу сектордун кызыкчылыгына ылайык илимий долбоорлорду иштеп чыгуу,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(3) </a:t>
            </a:r>
            <a:r>
              <a:rPr lang="ru-RU" alt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жогорку квалификациялуу илимий-педагогикалык кадрларды даярдоо. </a:t>
            </a:r>
            <a:br>
              <a:rPr lang="ru-RU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ru-RU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endParaRPr lang="ru-RU" altLang="ru-RU" sz="2400" dirty="0">
              <a:ea typeface="Calibri" panose="020F0502020204030204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250825" y="2276475"/>
            <a:ext cx="8713788" cy="4321175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115000"/>
              </a:lnSpc>
            </a:pPr>
            <a:r>
              <a:rPr lang="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Институттун милдеттери:</a:t>
            </a:r>
            <a:endParaRPr lang="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" altLang="ru-RU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Колдонмо жана илимий изилдөөлөр жаатында КР экономикасынын реалдуу секторун өнүктүрүүнү илимий камсыздоо;</a:t>
            </a:r>
            <a:endParaRPr lang="" altLang="ru-R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" altLang="ru-RU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КР рыногуна жана дүйнөлүк рынокко багытталган илимий продукцияны жана атаандаштыкка жөндөмдүү үлгүлөрдү жана технологияларды түзүү максатында нанотехнологиялар жана жасалма интеллект жаатындагы инновациялык ишмердүүлүктү өнүктүрүү;</a:t>
            </a:r>
            <a:endParaRPr lang="" altLang="ru-R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" altLang="ru-RU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Экономиканын ар кандай тармактарынын реалдуу секторунда техникалык багыттын актуалдуу маселелерин чечүү;</a:t>
            </a:r>
            <a:endParaRPr lang="" altLang="ru-R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" altLang="ru-RU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Нанотехнология жана жасалма интеллект боюнча прикладдык изилдөөлөрдү өнүктүрүүнүн артыкчылыктуу багыттарын аныктоо.</a:t>
            </a:r>
            <a:endParaRPr lang="" altLang="ru-R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ru-RU" alt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dirty="0"/>
              <a:t>НИИ Институтунун</a:t>
            </a:r>
            <a:br>
              <a:rPr lang="ru-RU" altLang="ru-RU" dirty="0"/>
            </a:br>
            <a:r>
              <a:rPr lang="ru-RU" altLang="ru-RU" dirty="0"/>
              <a:t>штаттык бирдиктери</a:t>
            </a:r>
            <a:endParaRPr lang="ru-RU" altLang="ru-RU" dirty="0"/>
          </a:p>
        </p:txBody>
      </p:sp>
      <p:graphicFrame>
        <p:nvGraphicFramePr>
          <p:cNvPr id="22531" name="Замещающее содержимое 22530"/>
          <p:cNvGraphicFramePr/>
          <p:nvPr>
            <p:ph idx="1"/>
          </p:nvPr>
        </p:nvGraphicFramePr>
        <p:xfrm>
          <a:off x="457200" y="1600200"/>
          <a:ext cx="8229600" cy="4816475"/>
        </p:xfrm>
        <a:graphic>
          <a:graphicData uri="http://schemas.openxmlformats.org/drawingml/2006/table">
            <a:tbl>
              <a:tblPr/>
              <a:tblGrid>
                <a:gridCol w="585788"/>
                <a:gridCol w="4900612"/>
                <a:gridCol w="2743200"/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altLang="en-US" sz="2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Ээлеген кызмат орду</a:t>
                      </a:r>
                      <a:endParaRPr lang="ru-RU" altLang="en-US" sz="2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</a:t>
                      </a:r>
                      <a:endParaRPr lang="ru-RU" altLang="en-US" sz="2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Институттун директору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2.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Нанотехнология лабораториясынын башчысы</a:t>
                      </a:r>
                      <a:endParaRPr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0,5(коомдук башталышта)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44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3.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Жасалма интеллект лабораториясынын башчысы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0,5(коомдук башталышта)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6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4.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Илимий кызматкер</a:t>
                      </a:r>
                      <a:endParaRPr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0,5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5.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Илимий кызматкер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" altLang="x-none" sz="2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0,5</a:t>
                      </a:r>
                      <a:endParaRPr lang="ru-RU" altLang="en-US" sz="2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Илимий долбоор: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525963"/>
          </a:xfrm>
          <a:ln/>
        </p:spPr>
        <p:txBody>
          <a:bodyPr vert="horz" wrap="square" lIns="91440" tIns="45720" rIns="91440" bIns="45720" anchor="t" anchorCtr="0"/>
          <a:p>
            <a:pPr marL="0" indent="0" algn="just"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Жылуулук энергетикасы жана курулуш индустриясы үчүн базальт тектеринин негизинде композициялык наноструктуралык материалдарды түзүү </a:t>
            </a:r>
            <a:r>
              <a:rPr lang="ru-RU" alt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(ламинат, базальтовая труба, арматура)</a:t>
            </a:r>
            <a:endParaRPr lang="ru-RU" alt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" altLang="ru-RU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 мөөнөтү</a:t>
            </a:r>
            <a:r>
              <a:rPr lang="" alt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" alt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2024-2026-жж.</a:t>
            </a:r>
            <a:endParaRPr lang="ru-RU" altLang="ru-RU" sz="40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9999"/>
          </a:schemeClr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33" name="Прямая соединительная линия 32"/>
          <p:cNvCxnSpPr/>
          <p:nvPr/>
        </p:nvCxnSpPr>
        <p:spPr>
          <a:xfrm>
            <a:off x="6038850" y="4714875"/>
            <a:ext cx="1319213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24025" y="4608513"/>
            <a:ext cx="1392238" cy="317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6885781" y="4717256"/>
            <a:ext cx="969963" cy="254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1216819" y="4717256"/>
            <a:ext cx="969963" cy="254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32088" y="1727200"/>
            <a:ext cx="3435350" cy="338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3" name="Рисунок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75" y="1722438"/>
            <a:ext cx="3435350" cy="349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Рисунок 42"/>
          <p:cNvPicPr>
            <a:picLocks noChangeAspect="1"/>
          </p:cNvPicPr>
          <p:nvPr/>
        </p:nvPicPr>
        <p:blipFill>
          <a:blip r:embed="rId2"/>
          <a:srcRect l="11180" r="9373"/>
          <a:stretch>
            <a:fillRect/>
          </a:stretch>
        </p:blipFill>
        <p:spPr>
          <a:xfrm>
            <a:off x="6875463" y="590550"/>
            <a:ext cx="2035175" cy="164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63" y="3933825"/>
            <a:ext cx="1951037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3836988"/>
            <a:ext cx="2011363" cy="154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38" y="692150"/>
            <a:ext cx="1919287" cy="144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513" y="1377950"/>
            <a:ext cx="1339850" cy="365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Прямая соединительная линия 6"/>
          <p:cNvCxnSpPr>
            <a:stCxn id="24588" idx="1"/>
          </p:cNvCxnSpPr>
          <p:nvPr/>
        </p:nvCxnSpPr>
        <p:spPr>
          <a:xfrm>
            <a:off x="5497513" y="1395413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0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013" y="1379538"/>
            <a:ext cx="1414462" cy="365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Прямая соединительная линия 9"/>
          <p:cNvCxnSpPr>
            <a:stCxn id="24590" idx="3"/>
          </p:cNvCxnSpPr>
          <p:nvPr/>
        </p:nvCxnSpPr>
        <p:spPr>
          <a:xfrm>
            <a:off x="3800475" y="1398588"/>
            <a:ext cx="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Минус 10"/>
          <p:cNvSpPr/>
          <p:nvPr/>
        </p:nvSpPr>
        <p:spPr>
          <a:xfrm>
            <a:off x="3752850" y="1125538"/>
            <a:ext cx="85725" cy="863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93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3063" y="1414463"/>
            <a:ext cx="157162" cy="303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9900" y="30163"/>
            <a:ext cx="8229600" cy="877887"/>
          </a:xfrm>
          <a:ln/>
        </p:spPr>
        <p:txBody>
          <a:bodyPr vert="horz" wrap="square" lIns="91440" tIns="45720" rIns="91440" bIns="45720" anchor="ctr" anchorCtr="0"/>
          <a:p>
            <a:r>
              <a:rPr lang="" altLang="ru-RU" b="1" dirty="0"/>
              <a:t>ОшМУнун тапшырмалары:</a:t>
            </a:r>
            <a:endParaRPr lang="ru-RU" altLang="ru-RU" b="1" dirty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8640763" cy="5399087"/>
          </a:xfrm>
          <a:ln/>
        </p:spPr>
        <p:txBody>
          <a:bodyPr vert="horz" wrap="square" lIns="91440" tIns="45720" rIns="91440" bIns="45720" anchor="t" anchorCtr="0"/>
          <a:p>
            <a:pPr marL="0" indent="0" algn="just"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1.Илимий изилдөөлөрдүн жыйынтыктары СКОПУС базаларына киргизилген илимий журналдарда жарыяланышы керек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(жарыяланган макалалар);</a:t>
            </a:r>
            <a:endParaRPr lang="ru-RU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2.Кыргыз Республикасынын минералдык ресурстарынын негизинде наноструктуралуу материалдарды алуунун технологиялары Кыргызпатентте патенттелиши керек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(патентке өтүнмө);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3.Жаратылыш байлыктарынын негизинде композициялык материалдарды жана заттарды алуунун иштелип чыккан технологиясы өндүрүш тармагына киргизилиши керек (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өндүрүшкө кийирүү жөнүндө акт</a:t>
            </a: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8" y="182563"/>
            <a:ext cx="8977313" cy="798513"/>
          </a:xfrm>
        </p:spPr>
        <p:txBody>
          <a:bodyPr vert="horz" wrap="square" lIns="91440" tIns="45720" rIns="91440" bIns="45720" numCol="1" rtlCol="0" anchor="ctr" anchorCtr="0" compatLnSpc="1"/>
          <a:p>
            <a:pPr eaLnBrk="1" hangingPunct="1">
              <a:buNone/>
            </a:pPr>
            <a:r>
              <a:rPr lang="" altLang="ru-RU" sz="2900" kern="1200" dirty="0">
                <a:solidFill>
                  <a:srgbClr val="C00000"/>
                </a:solidFill>
                <a:latin typeface="+mj-lt"/>
                <a:ea typeface="+mj-ea"/>
                <a:cs typeface="Calibri" panose="020F0502020204030204" pitchFamily="34" charset="0"/>
              </a:rPr>
              <a:t>Таблица 1.</a:t>
            </a:r>
            <a:br>
              <a:rPr lang="ru-RU" altLang="ru-RU" sz="2900" kern="1200" dirty="0">
                <a:solidFill>
                  <a:srgbClr val="C00000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r>
              <a:rPr lang="" altLang="x-none" sz="2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Химический состав базальтовых пород различных месторождений</a:t>
            </a:r>
            <a:endParaRPr sz="20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4040188" cy="452437"/>
          </a:xfrm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" altLang="ru-RU" sz="1800" kern="1200" dirty="0">
                <a:latin typeface="+mn-lt"/>
                <a:ea typeface="+mn-ea"/>
                <a:cs typeface="+mn-cs"/>
              </a:rPr>
              <a:t>1.Сложные вещества(оксиды)</a:t>
            </a:r>
            <a:endParaRPr lang="ru-RU" altLang="ru-RU" sz="18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</p:nvPr>
        </p:nvGraphicFramePr>
        <p:xfrm>
          <a:off x="180975" y="1628775"/>
          <a:ext cx="4606925" cy="5132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67"/>
                <a:gridCol w="520137"/>
                <a:gridCol w="668747"/>
                <a:gridCol w="298270"/>
                <a:gridCol w="371526"/>
                <a:gridCol w="529313"/>
                <a:gridCol w="541429"/>
                <a:gridCol w="541429"/>
                <a:gridCol w="459696"/>
                <a:gridCol w="454512"/>
              </a:tblGrid>
              <a:tr h="50753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№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Химический элемент, соединение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Название элемента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Процентное содержание базальта различных месторождений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66449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Кызыл-Кия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Су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луу</a:t>
                      </a:r>
                      <a:r>
                        <a:rPr lang="ru-RU" sz="1100" b="1" dirty="0" smtClean="0">
                          <a:effectLst/>
                        </a:rPr>
                        <a:t>-Те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рек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Талды-</a:t>
                      </a:r>
                      <a:endParaRPr lang="ru-RU" sz="11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Булак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Кашка-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Суу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Узбекистан,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Худ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жант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Украина,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Бере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сто-</a:t>
                      </a:r>
                      <a:r>
                        <a:rPr lang="ru-RU" sz="1100" b="1" dirty="0" err="1" smtClean="0">
                          <a:effectLst/>
                        </a:rPr>
                        <a:t>вец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кое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Грузия,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Мар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не-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Уль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ское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  <a:tr h="6884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Al</a:t>
                      </a:r>
                      <a:r>
                        <a:rPr lang="en-US" sz="1100" b="1" baseline="-25000">
                          <a:effectLst/>
                        </a:rPr>
                        <a:t>2</a:t>
                      </a:r>
                      <a:r>
                        <a:rPr lang="en-US" sz="1100" b="1">
                          <a:effectLst/>
                        </a:rPr>
                        <a:t>O</a:t>
                      </a:r>
                      <a:r>
                        <a:rPr lang="en-US" sz="1100" b="1" baseline="-25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Оксид алюминия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14</a:t>
                      </a:r>
                      <a:r>
                        <a:rPr lang="en-US" sz="1100" b="1">
                          <a:effectLst/>
                        </a:rPr>
                        <a:t>.80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13</a:t>
                      </a:r>
                      <a:r>
                        <a:rPr lang="en-US" sz="1100" b="1">
                          <a:effectLst/>
                        </a:rPr>
                        <a:t>.98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15</a:t>
                      </a:r>
                      <a:r>
                        <a:rPr lang="en-US" sz="1100" b="1">
                          <a:effectLst/>
                        </a:rPr>
                        <a:t>.72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16.33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</a:t>
                      </a:r>
                      <a:r>
                        <a:rPr lang="en-US" sz="1100" b="1">
                          <a:effectLst/>
                        </a:rPr>
                        <a:t>3.3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16.65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  <a:tr h="532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CaO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Оксид кальция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8.33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9.49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7.28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10.61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9.8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8.35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  <a:tr h="532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MgO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Оксид магния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6.33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5.32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5.14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6.72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6.41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6.0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  <a:tr h="4589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Na</a:t>
                      </a:r>
                      <a:r>
                        <a:rPr lang="en-US" sz="1100" b="1" baseline="-25000">
                          <a:effectLst/>
                        </a:rPr>
                        <a:t>2</a:t>
                      </a:r>
                      <a:r>
                        <a:rPr lang="en-US" sz="1100" b="1">
                          <a:effectLst/>
                        </a:rPr>
                        <a:t>O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Оксид натрия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5.52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4.55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4.41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4,52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2.44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5,7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  <a:tr h="532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Fe</a:t>
                      </a:r>
                      <a:r>
                        <a:rPr lang="en-US" sz="1100" b="1" baseline="-25000">
                          <a:effectLst/>
                        </a:rPr>
                        <a:t>2</a:t>
                      </a:r>
                      <a:r>
                        <a:rPr lang="en-US" sz="1100" b="1">
                          <a:effectLst/>
                        </a:rPr>
                        <a:t>O</a:t>
                      </a:r>
                      <a:r>
                        <a:rPr lang="en-US" sz="1100" b="1" baseline="-25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Оксид железа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11.57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11.57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6.73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5.26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3.29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4.97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  <a:tr h="7129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SiO</a:t>
                      </a:r>
                      <a:r>
                        <a:rPr lang="en-US" sz="1100" b="1" baseline="-25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Диоксид кремния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48.27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48.85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43.61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49.5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50</a:t>
                      </a:r>
                      <a:r>
                        <a:rPr lang="en-US" sz="1100" b="1" dirty="0">
                          <a:effectLst/>
                        </a:rPr>
                        <a:t>.3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2038" y="1276350"/>
            <a:ext cx="4041775" cy="330200"/>
          </a:xfrm>
        </p:spPr>
        <p:txBody>
          <a:bodyPr vert="horz" wrap="square" lIns="91440" tIns="45720" rIns="91440" bIns="45720" numCol="1" rtlCol="0" anchor="b" anchorCtr="0" compatLnSpc="1"/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</a:pPr>
            <a:endParaRPr lang="ru-RU" altLang="ru-RU" sz="300" kern="1200" dirty="0">
              <a:solidFill>
                <a:srgbClr val="000000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" altLang="ru-RU" sz="1400" kern="1200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</a:rPr>
              <a:t>                          </a:t>
            </a:r>
            <a:endParaRPr lang="" altLang="ru-RU" sz="1400" kern="1200" dirty="0">
              <a:solidFill>
                <a:srgbClr val="000000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" altLang="ru-RU" sz="1400" kern="1200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</a:rPr>
              <a:t>                                      </a:t>
            </a:r>
            <a:endParaRPr lang="ru-RU" altLang="ru-RU" sz="1400" kern="1200" dirty="0">
              <a:solidFill>
                <a:srgbClr val="000000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</a:pPr>
            <a:endParaRPr lang="ru-RU" altLang="ru-RU" sz="1400" kern="1200" dirty="0">
              <a:solidFill>
                <a:srgbClr val="C00000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</a:pPr>
            <a:endParaRPr lang="ru-RU" altLang="ru-RU" sz="1400" kern="1200" dirty="0">
              <a:solidFill>
                <a:srgbClr val="C00000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ru-RU" altLang="ru-RU" sz="1400" kern="1200" dirty="0">
                <a:solidFill>
                  <a:srgbClr val="C00000"/>
                </a:solidFill>
                <a:latin typeface="+mn-lt"/>
                <a:ea typeface="+mn-ea"/>
                <a:cs typeface="Calibri" panose="020F0502020204030204" pitchFamily="34" charset="0"/>
              </a:rPr>
              <a:t>2.  Элементы 3 группы таблицы Менделеева</a:t>
            </a:r>
            <a:endParaRPr lang="ru-RU" altLang="ru-RU" sz="1400" b="0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</a:pPr>
            <a:endParaRPr sz="6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724" name="Замещающее содержимое 26723"/>
          <p:cNvGraphicFramePr/>
          <p:nvPr>
            <p:ph sz="quarter" idx="4"/>
          </p:nvPr>
        </p:nvGraphicFramePr>
        <p:xfrm>
          <a:off x="4967288" y="1639888"/>
          <a:ext cx="4041775" cy="1008062"/>
        </p:xfrm>
        <a:graphic>
          <a:graphicData uri="http://schemas.openxmlformats.org/drawingml/2006/table">
            <a:tbl>
              <a:tblPr/>
              <a:tblGrid>
                <a:gridCol w="277813"/>
                <a:gridCol w="744537"/>
                <a:gridCol w="1495425"/>
                <a:gridCol w="1524000"/>
              </a:tblGrid>
              <a:tr h="403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Химический элемент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Название элемента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Процентное содержание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Be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бериллий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2*10</a:t>
                      </a:r>
                      <a:r>
                        <a:rPr lang="en-US" altLang="x-none" sz="800" baseline="300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-4 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Sr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стронций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3*10</a:t>
                      </a:r>
                      <a:r>
                        <a:rPr lang="en-US" altLang="x-none" sz="800" baseline="300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Ba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барий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1,2*10</a:t>
                      </a:r>
                      <a:r>
                        <a:rPr lang="en-US" altLang="x-none" sz="800" baseline="300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-2 </a:t>
                      </a:r>
                      <a:endParaRPr lang="ru-RU" altLang="en-US" sz="8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510" marR="5051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51" name="Номер слайда 6"/>
          <p:cNvSpPr txBox="1">
            <a:spLocks noGrp="1"/>
          </p:cNvSpPr>
          <p:nvPr>
            <p:ph type="sldNum" sz="quarter" idx="1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buFontTx/>
              <a:buNone/>
            </a:pPr>
            <a:fld id="{9A0DB2DC-4C9A-4742-B13C-FB6460FD3503}" type="slidenum">
              <a:rPr lang="ru-RU" altLang="ru-RU" sz="12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</a:fld>
            <a:endParaRPr lang="ru-RU" altLang="ru-RU" sz="12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752" name="Rectangle 2"/>
          <p:cNvSpPr/>
          <p:nvPr/>
        </p:nvSpPr>
        <p:spPr>
          <a:xfrm>
            <a:off x="71438" y="-154305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cs typeface="Calibri" panose="020F0502020204030204" pitchFamily="34" charset="0"/>
              </a:rPr>
              <a:t>3.  Щелочноземельные металлы (2 группа по таб. Менделеева)</a:t>
            </a: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6753" name="Таблица 26752"/>
          <p:cNvGraphicFramePr/>
          <p:nvPr/>
        </p:nvGraphicFramePr>
        <p:xfrm>
          <a:off x="4932363" y="3343275"/>
          <a:ext cx="4033837" cy="1000125"/>
        </p:xfrm>
        <a:graphic>
          <a:graphicData uri="http://schemas.openxmlformats.org/drawingml/2006/table">
            <a:tbl>
              <a:tblPr/>
              <a:tblGrid>
                <a:gridCol w="276225"/>
                <a:gridCol w="846138"/>
                <a:gridCol w="1389062"/>
                <a:gridCol w="1522413"/>
              </a:tblGrid>
              <a:tr h="538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Химический элемент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Название элемента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Процентное содержание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      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индий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2*10</a:t>
                      </a:r>
                      <a:r>
                        <a:rPr sz="1100" baseline="300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Ga</a:t>
                      </a: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    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галлий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9*10</a:t>
                      </a:r>
                      <a:r>
                        <a:rPr sz="1100" baseline="300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-3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75" name="Rectangle 3"/>
          <p:cNvSpPr/>
          <p:nvPr/>
        </p:nvSpPr>
        <p:spPr>
          <a:xfrm>
            <a:off x="4932363" y="2874963"/>
            <a:ext cx="3921125" cy="260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3.Элементы 3 группы таблицы Менделеева</a:t>
            </a:r>
            <a:endParaRPr lang="ru-RU" altLang="ru-RU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6776" name="Таблица 26775"/>
          <p:cNvGraphicFramePr/>
          <p:nvPr/>
        </p:nvGraphicFramePr>
        <p:xfrm>
          <a:off x="4964113" y="5151438"/>
          <a:ext cx="3992562" cy="1435100"/>
        </p:xfrm>
        <a:graphic>
          <a:graphicData uri="http://schemas.openxmlformats.org/drawingml/2006/table">
            <a:tbl>
              <a:tblPr/>
              <a:tblGrid>
                <a:gridCol w="274638"/>
                <a:gridCol w="836612"/>
                <a:gridCol w="1374775"/>
                <a:gridCol w="1506538"/>
              </a:tblGrid>
              <a:tr h="538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Химический элемент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Название элемента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Процентное содержание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Ge</a:t>
                      </a: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    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германий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0,3*10</a:t>
                      </a:r>
                      <a:r>
                        <a:rPr sz="1100" baseline="300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-3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     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титан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Zr</a:t>
                      </a: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     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цирконий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13,5*10</a:t>
                      </a:r>
                      <a:r>
                        <a:rPr lang="en-US" altLang="x-none" sz="1100" baseline="300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-3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Sn</a:t>
                      </a: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    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олово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2*10</a:t>
                      </a:r>
                      <a:r>
                        <a:rPr lang="en-US" altLang="x-none" sz="1100" baseline="300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-4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Pb</a:t>
                      </a: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    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свинец 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11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0,7*10</a:t>
                      </a:r>
                      <a:r>
                        <a:rPr lang="en-US" altLang="x-none" sz="1100" baseline="30000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-3</a:t>
                      </a:r>
                      <a:endParaRPr lang="ru-RU" altLang="en-US" sz="1100" dirty="0"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57" marR="6855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813" name="Rectangle 4"/>
          <p:cNvSpPr/>
          <p:nvPr/>
        </p:nvSpPr>
        <p:spPr>
          <a:xfrm flipH="1">
            <a:off x="4872038" y="4614863"/>
            <a:ext cx="4176712" cy="261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5.Элементы 4 группы таблицы Менделеева</a:t>
            </a:r>
            <a:endParaRPr lang="ru-RU" altLang="ru-RU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481763"/>
          </a:xfrm>
        </p:spPr>
        <p:txBody>
          <a:bodyPr vert="horz" wrap="square" lIns="91440" tIns="45720" rIns="91440" bIns="45720" numCol="1" rtlCol="0" anchor="t" anchorCtr="0" compatLnSpc="1"/>
          <a:p>
            <a:pPr indent="449580"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Из полученных данных, представленной в </a:t>
            </a:r>
            <a:r>
              <a:rPr lang="" altLang="x-none" sz="1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таблице 1 </a:t>
            </a:r>
            <a:r>
              <a:rPr lang="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видно, что химический состав базальтовых пород Кызыл-Кии заметно отличается по процентным содержаниям </a:t>
            </a:r>
            <a:r>
              <a:rPr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оксидов железа и диоксида кремния [9, 10, 11], по сравнению </a:t>
            </a:r>
            <a:r>
              <a:rPr lang="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базальтовых  пород других месторождений в Кыргызской Республике (Кызыл-Кия, Сулуу-Терек, Талды-Булак, Кашка-Суу,), а также в республиках Узбекистан, Украина и Грузия.</a:t>
            </a:r>
            <a:endParaRPr lang="" altLang="x-none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На основе изучения полученных(таблица 1) данных, рассмотрим влияния процентного содержания оксидов (</a:t>
            </a:r>
            <a:r>
              <a:rPr lang="en-US" altLang="x-none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SiO</a:t>
            </a:r>
            <a:r>
              <a:rPr sz="1800" i="1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" altLang="x-none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x-none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Fe</a:t>
            </a:r>
            <a:r>
              <a:rPr sz="1800" i="1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altLang="x-none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sz="1800" i="1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" altLang="x-none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" altLang="x-none" sz="1800" i="1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altLang="x-none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Al</a:t>
            </a:r>
            <a:r>
              <a:rPr sz="1800" i="1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altLang="x-none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sz="1800" i="1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" altLang="x-none" sz="18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" altLang="x-none" sz="1800" b="1" i="1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на механические характеристики базальтовых пород, на основе определения  силикатного (</a:t>
            </a:r>
            <a:r>
              <a:rPr lang="en-US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SM</a:t>
            </a:r>
            <a:r>
              <a:rPr sz="1800" dirty="0"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и глиноземного модуля </a:t>
            </a:r>
            <a:r>
              <a:rPr sz="1800" dirty="0">
                <a:latin typeface="Times New Roman" panose="02020603050405020304" pitchFamily="18" charset="0"/>
                <a:cs typeface="Calibri" panose="020F0502020204030204" pitchFamily="34" charset="0"/>
              </a:rPr>
              <a:t>( </a:t>
            </a:r>
            <a:r>
              <a:rPr lang="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ТМ</a:t>
            </a:r>
            <a:r>
              <a:rPr sz="1800" dirty="0"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" altLang="x-none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" altLang="x-none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 eaLnBrk="1" hangingPunct="1">
              <a:lnSpc>
                <a:spcPct val="150000"/>
              </a:lnSpc>
              <a:spcAft>
                <a:spcPts val="800"/>
              </a:spcAft>
            </a:pPr>
            <a:endParaRPr sz="2900" dirty="0">
              <a:cs typeface="Calibri" panose="020F0502020204030204" pitchFamily="34" charset="0"/>
            </a:endParaRPr>
          </a:p>
          <a:p>
            <a:pPr indent="449580" algn="just" eaLnBrk="1" hangingPunct="1">
              <a:lnSpc>
                <a:spcPct val="150000"/>
              </a:lnSpc>
              <a:spcAft>
                <a:spcPts val="800"/>
              </a:spcAft>
            </a:pPr>
            <a:endParaRPr sz="2400" dirty="0">
              <a:cs typeface="Calibri" panose="020F0502020204030204" pitchFamily="34" charset="0"/>
            </a:endParaRPr>
          </a:p>
          <a:p>
            <a:pPr indent="449580" eaLnBrk="1" hangingPunct="1"/>
            <a:endParaRPr dirty="0"/>
          </a:p>
        </p:txBody>
      </p:sp>
      <p:sp>
        <p:nvSpPr>
          <p:cNvPr id="27651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buFontTx/>
              <a:buNone/>
            </a:pPr>
            <a:fld id="{9A0DB2DC-4C9A-4742-B13C-FB6460FD3503}" type="slidenum">
              <a:rPr lang="ru-RU" altLang="ru-RU" sz="12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</a:fld>
            <a:endParaRPr lang="ru-RU" altLang="ru-RU" sz="12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4437063"/>
            <a:ext cx="4248150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4437063"/>
            <a:ext cx="3816350" cy="228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625975"/>
            <a:ext cx="8785225" cy="1971675"/>
          </a:xfrm>
        </p:spPr>
        <p:txBody>
          <a:bodyPr vert="horz" wrap="square" lIns="91440" tIns="45720" rIns="91440" bIns="45720" numCol="1" anchor="ctr" anchorCtr="0" compatLnSpc="1"/>
          <a:p>
            <a:pPr algn="just" eaLnBrk="1" hangingPunct="1">
              <a:lnSpc>
                <a:spcPct val="150000"/>
              </a:lnSpc>
              <a:buNone/>
            </a:pPr>
            <a:br>
              <a:rPr lang="ru-RU" altLang="ru-RU" sz="14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sz="14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Полученные данные по силикатному и глиноземистому модулям для базальтовых пород Кызыл-Кийского месторождения позволяет предположить, что  Кызыл-Кийские базальтовые породы можно использовать для создания различных промышленных изделий, пригодные в строительной, электротехнической и других отраслях народного хозяйства. </a:t>
            </a:r>
            <a:br>
              <a:rPr lang="ru-RU" altLang="ru-RU" sz="2900" kern="1200" dirty="0">
                <a:latin typeface="+mj-lt"/>
                <a:ea typeface="+mj-ea"/>
                <a:cs typeface="Calibri" panose="020F0502020204030204" pitchFamily="34" charset="0"/>
              </a:rPr>
            </a:br>
            <a:endParaRPr lang="ru-RU" altLang="ru-RU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838" y="404813"/>
            <a:ext cx="4040188" cy="639763"/>
          </a:xfrm>
        </p:spPr>
        <p:txBody>
          <a:bodyPr vert="horz" wrap="square" lIns="91440" tIns="45720" rIns="91440" bIns="45720" numCol="1" rtlCol="0" anchor="b" anchorCtr="0" compatLnSpc="1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Силикатный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модуль</a:t>
            </a:r>
            <a:endParaRPr kumimoji="0" lang="ru-RU" sz="6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 bwMode="auto">
          <a:xfrm>
            <a:off x="627078" y="992185"/>
            <a:ext cx="4040188" cy="3748289"/>
          </a:xfrm>
          <a:blipFill rotWithShape="0">
            <a:blip r:embed="rId1"/>
            <a:stretch>
              <a:fillRect r="-1508"/>
            </a:stretch>
          </a:blipFill>
          <a:ln/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23863"/>
            <a:ext cx="4041775" cy="639763"/>
          </a:xfrm>
        </p:spPr>
        <p:txBody>
          <a:bodyPr vert="horz" wrap="square" lIns="91440" tIns="45720" rIns="91440" bIns="45720" numCol="1" rtlCol="0" anchor="b" anchorCtr="0" compatLnSpc="1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Глинеземный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модуль</a:t>
            </a:r>
            <a:endParaRPr kumimoji="0" lang="ru-RU" sz="6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4"/>
          </p:nvPr>
        </p:nvSpPr>
        <p:spPr bwMode="auto">
          <a:xfrm>
            <a:off x="4815097" y="974172"/>
            <a:ext cx="4041775" cy="3651353"/>
          </a:xfrm>
          <a:blipFill rotWithShape="0">
            <a:blip r:embed="rId2"/>
            <a:stretch>
              <a:fillRect l="-2413" r="-2262"/>
            </a:stretch>
          </a:blipFill>
          <a:ln/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9" name="Номер слайда 6"/>
          <p:cNvSpPr txBox="1">
            <a:spLocks noGrp="1"/>
          </p:cNvSpPr>
          <p:nvPr>
            <p:ph type="sldNum" sz="quarter" idx="1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buFontTx/>
              <a:buNone/>
            </a:pPr>
            <a:fld id="{9A0DB2DC-4C9A-4742-B13C-FB6460FD3503}" type="slidenum">
              <a:rPr lang="ru-RU" altLang="ru-RU" sz="1200" kern="1200" dirty="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</a:fld>
            <a:endParaRPr lang="ru-RU" altLang="ru-RU" sz="1200" kern="1200" dirty="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4_Aspec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8127</Words>
  <Application>WPS Presentation</Application>
  <PresentationFormat/>
  <Paragraphs>452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Calibri</vt:lpstr>
      <vt:lpstr>Wingdings 2</vt:lpstr>
      <vt:lpstr>Verdana</vt:lpstr>
      <vt:lpstr>굴림</vt:lpstr>
      <vt:lpstr>Malgun Gothic</vt:lpstr>
      <vt:lpstr>Arial Black</vt:lpstr>
      <vt:lpstr>Verdana</vt:lpstr>
      <vt:lpstr>Wingdings 2</vt:lpstr>
      <vt:lpstr>Calibri</vt:lpstr>
      <vt:lpstr>Microsoft YaHei</vt:lpstr>
      <vt:lpstr>Arial Unicode MS</vt:lpstr>
      <vt:lpstr>Тема Office</vt:lpstr>
      <vt:lpstr>4_Aspect</vt:lpstr>
      <vt:lpstr>1_Тема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563</cp:revision>
  <dcterms:created xsi:type="dcterms:W3CDTF">2010-12-06T05:20:04Z</dcterms:created>
  <dcterms:modified xsi:type="dcterms:W3CDTF">2025-11-26T05:00:52Z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2A2629EC74504AAA994AF92AFB164E08_13</vt:lpwstr>
  </property>
  <property fmtid="{D5CDD505-2E9C-101B-9397-08002B2CF9AE}" pid="3" name="KSOProductBuildVer">
    <vt:lpwstr>1049-12.2.0.23155</vt:lpwstr>
  </property>
</Properties>
</file>